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8"/>
  </p:notesMasterIdLst>
  <p:handoutMasterIdLst>
    <p:handoutMasterId r:id="rId139"/>
  </p:handoutMasterIdLst>
  <p:sldIdLst>
    <p:sldId id="493" r:id="rId2"/>
    <p:sldId id="260" r:id="rId3"/>
    <p:sldId id="306" r:id="rId4"/>
    <p:sldId id="495" r:id="rId5"/>
    <p:sldId id="478" r:id="rId6"/>
    <p:sldId id="472" r:id="rId7"/>
    <p:sldId id="496" r:id="rId8"/>
    <p:sldId id="473" r:id="rId9"/>
    <p:sldId id="489" r:id="rId10"/>
    <p:sldId id="474" r:id="rId11"/>
    <p:sldId id="307" r:id="rId12"/>
    <p:sldId id="308" r:id="rId13"/>
    <p:sldId id="487" r:id="rId14"/>
    <p:sldId id="479" r:id="rId15"/>
    <p:sldId id="309" r:id="rId16"/>
    <p:sldId id="310" r:id="rId17"/>
    <p:sldId id="311" r:id="rId18"/>
    <p:sldId id="312" r:id="rId19"/>
    <p:sldId id="475" r:id="rId20"/>
    <p:sldId id="300" r:id="rId21"/>
    <p:sldId id="313" r:id="rId22"/>
    <p:sldId id="491" r:id="rId23"/>
    <p:sldId id="490" r:id="rId24"/>
    <p:sldId id="301" r:id="rId25"/>
    <p:sldId id="315" r:id="rId26"/>
    <p:sldId id="302" r:id="rId27"/>
    <p:sldId id="316" r:id="rId28"/>
    <p:sldId id="317" r:id="rId29"/>
    <p:sldId id="318" r:id="rId30"/>
    <p:sldId id="319" r:id="rId31"/>
    <p:sldId id="320" r:id="rId32"/>
    <p:sldId id="321" r:id="rId33"/>
    <p:sldId id="322" r:id="rId34"/>
    <p:sldId id="324" r:id="rId35"/>
    <p:sldId id="303" r:id="rId36"/>
    <p:sldId id="325" r:id="rId37"/>
    <p:sldId id="326" r:id="rId38"/>
    <p:sldId id="327" r:id="rId39"/>
    <p:sldId id="328" r:id="rId40"/>
    <p:sldId id="329" r:id="rId41"/>
    <p:sldId id="330" r:id="rId42"/>
    <p:sldId id="304" r:id="rId43"/>
    <p:sldId id="331" r:id="rId44"/>
    <p:sldId id="332" r:id="rId45"/>
    <p:sldId id="333" r:id="rId46"/>
    <p:sldId id="334" r:id="rId47"/>
    <p:sldId id="335" r:id="rId48"/>
    <p:sldId id="336" r:id="rId49"/>
    <p:sldId id="337" r:id="rId50"/>
    <p:sldId id="305" r:id="rId51"/>
    <p:sldId id="339" r:id="rId52"/>
    <p:sldId id="340" r:id="rId53"/>
    <p:sldId id="477" r:id="rId54"/>
    <p:sldId id="481" r:id="rId55"/>
    <p:sldId id="482" r:id="rId56"/>
    <p:sldId id="341" r:id="rId57"/>
    <p:sldId id="357" r:id="rId58"/>
    <p:sldId id="356" r:id="rId59"/>
    <p:sldId id="358" r:id="rId60"/>
    <p:sldId id="359" r:id="rId61"/>
    <p:sldId id="471" r:id="rId62"/>
    <p:sldId id="361" r:id="rId63"/>
    <p:sldId id="363" r:id="rId64"/>
    <p:sldId id="364" r:id="rId65"/>
    <p:sldId id="365" r:id="rId66"/>
    <p:sldId id="366" r:id="rId67"/>
    <p:sldId id="367" r:id="rId68"/>
    <p:sldId id="368" r:id="rId69"/>
    <p:sldId id="369" r:id="rId70"/>
    <p:sldId id="370" r:id="rId71"/>
    <p:sldId id="371" r:id="rId72"/>
    <p:sldId id="372" r:id="rId73"/>
    <p:sldId id="373" r:id="rId74"/>
    <p:sldId id="351" r:id="rId75"/>
    <p:sldId id="374" r:id="rId76"/>
    <p:sldId id="375" r:id="rId77"/>
    <p:sldId id="376" r:id="rId78"/>
    <p:sldId id="377" r:id="rId79"/>
    <p:sldId id="378" r:id="rId80"/>
    <p:sldId id="352" r:id="rId81"/>
    <p:sldId id="379" r:id="rId82"/>
    <p:sldId id="380" r:id="rId83"/>
    <p:sldId id="381" r:id="rId84"/>
    <p:sldId id="382" r:id="rId85"/>
    <p:sldId id="384" r:id="rId86"/>
    <p:sldId id="383" r:id="rId87"/>
    <p:sldId id="385" r:id="rId88"/>
    <p:sldId id="386" r:id="rId89"/>
    <p:sldId id="353" r:id="rId90"/>
    <p:sldId id="387" r:id="rId91"/>
    <p:sldId id="388" r:id="rId92"/>
    <p:sldId id="389" r:id="rId93"/>
    <p:sldId id="390" r:id="rId94"/>
    <p:sldId id="354" r:id="rId95"/>
    <p:sldId id="391" r:id="rId96"/>
    <p:sldId id="392" r:id="rId97"/>
    <p:sldId id="393" r:id="rId98"/>
    <p:sldId id="394" r:id="rId99"/>
    <p:sldId id="492" r:id="rId100"/>
    <p:sldId id="395" r:id="rId101"/>
    <p:sldId id="355" r:id="rId102"/>
    <p:sldId id="396" r:id="rId103"/>
    <p:sldId id="484" r:id="rId104"/>
    <p:sldId id="480" r:id="rId105"/>
    <p:sldId id="476" r:id="rId106"/>
    <p:sldId id="347" r:id="rId107"/>
    <p:sldId id="398" r:id="rId108"/>
    <p:sldId id="483" r:id="rId109"/>
    <p:sldId id="400" r:id="rId110"/>
    <p:sldId id="401" r:id="rId111"/>
    <p:sldId id="402" r:id="rId112"/>
    <p:sldId id="403" r:id="rId113"/>
    <p:sldId id="404" r:id="rId114"/>
    <p:sldId id="406" r:id="rId115"/>
    <p:sldId id="407" r:id="rId116"/>
    <p:sldId id="408" r:id="rId117"/>
    <p:sldId id="409" r:id="rId118"/>
    <p:sldId id="411" r:id="rId119"/>
    <p:sldId id="412" r:id="rId120"/>
    <p:sldId id="410" r:id="rId121"/>
    <p:sldId id="413" r:id="rId122"/>
    <p:sldId id="415" r:id="rId123"/>
    <p:sldId id="417" r:id="rId124"/>
    <p:sldId id="418" r:id="rId125"/>
    <p:sldId id="419" r:id="rId126"/>
    <p:sldId id="494" r:id="rId127"/>
    <p:sldId id="422" r:id="rId128"/>
    <p:sldId id="423" r:id="rId129"/>
    <p:sldId id="425" r:id="rId130"/>
    <p:sldId id="426" r:id="rId131"/>
    <p:sldId id="430" r:id="rId132"/>
    <p:sldId id="433" r:id="rId133"/>
    <p:sldId id="434" r:id="rId134"/>
    <p:sldId id="435" r:id="rId135"/>
    <p:sldId id="436" r:id="rId136"/>
    <p:sldId id="290" r:id="rId137"/>
  </p:sldIdLst>
  <p:sldSz cx="9906000" cy="6858000" type="A4"/>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BD32D"/>
    <a:srgbClr val="FF0000"/>
    <a:srgbClr val="D1DEEE"/>
    <a:srgbClr val="C0504D"/>
    <a:srgbClr val="00E4A8"/>
    <a:srgbClr val="A3A3E0"/>
    <a:srgbClr val="9BBB59"/>
    <a:srgbClr val="00FF00"/>
    <a:srgbClr val="F793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7801" autoAdjust="0"/>
  </p:normalViewPr>
  <p:slideViewPr>
    <p:cSldViewPr>
      <p:cViewPr varScale="1">
        <p:scale>
          <a:sx n="83" d="100"/>
          <a:sy n="83" d="100"/>
        </p:scale>
        <p:origin x="1340" y="68"/>
      </p:cViewPr>
      <p:guideLst>
        <p:guide orient="horz" pos="2160"/>
        <p:guide pos="3120"/>
      </p:guideLst>
    </p:cSldViewPr>
  </p:slideViewPr>
  <p:notesTextViewPr>
    <p:cViewPr>
      <p:scale>
        <a:sx n="3" d="2"/>
        <a:sy n="3" d="2"/>
      </p:scale>
      <p:origin x="0" y="0"/>
    </p:cViewPr>
  </p:notesTextViewPr>
  <p:sorterViewPr>
    <p:cViewPr>
      <p:scale>
        <a:sx n="100" d="100"/>
        <a:sy n="100" d="100"/>
      </p:scale>
      <p:origin x="0" y="-13784"/>
    </p:cViewPr>
  </p:sorterViewPr>
  <p:notesViewPr>
    <p:cSldViewPr>
      <p:cViewPr>
        <p:scale>
          <a:sx n="77" d="100"/>
          <a:sy n="77" d="100"/>
        </p:scale>
        <p:origin x="2730"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35A2A3-A17D-4C16-925C-DB1B74100948}" type="datetimeFigureOut">
              <a:rPr lang="zh-CN" altLang="en-US" smtClean="0"/>
              <a:t>2024/03/06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D66CF4-8A7D-45C3-B773-8B5C53B3F11E}" type="slidenum">
              <a:rPr lang="zh-CN" altLang="en-US" smtClean="0"/>
              <a:t>‹#›</a:t>
            </a:fld>
            <a:endParaRPr lang="zh-CN" altLang="en-US"/>
          </a:p>
        </p:txBody>
      </p:sp>
    </p:spTree>
    <p:extLst>
      <p:ext uri="{BB962C8B-B14F-4D97-AF65-F5344CB8AC3E}">
        <p14:creationId xmlns:p14="http://schemas.microsoft.com/office/powerpoint/2010/main" val="251091450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10F3D9-12B7-4EF9-98AC-E1F16EC84EE4}" type="datetimeFigureOut">
              <a:rPr lang="zh-CN" altLang="en-US" smtClean="0"/>
              <a:pPr/>
              <a:t>2024/03/06</a:t>
            </a:fld>
            <a:endParaRPr lang="zh-CN" altLang="en-US"/>
          </a:p>
        </p:txBody>
      </p:sp>
      <p:sp>
        <p:nvSpPr>
          <p:cNvPr id="4" name="幻灯片图像占位符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D957B3-88B3-4B2D-A1C6-23F773643F57}" type="slidenum">
              <a:rPr lang="zh-CN" altLang="en-US" smtClean="0"/>
              <a:pPr/>
              <a:t>‹#›</a:t>
            </a:fld>
            <a:endParaRPr lang="zh-CN" altLang="en-US"/>
          </a:p>
        </p:txBody>
      </p:sp>
    </p:spTree>
    <p:extLst>
      <p:ext uri="{BB962C8B-B14F-4D97-AF65-F5344CB8AC3E}">
        <p14:creationId xmlns:p14="http://schemas.microsoft.com/office/powerpoint/2010/main" val="10672568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zh.wikipedia.org/wiki/ARM%E6%9E%B6%E6%9E%8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02122"/>
                </a:solidFill>
                <a:effectLst/>
                <a:latin typeface="Arial" panose="020B0604020202020204" pitchFamily="34" charset="0"/>
              </a:rPr>
              <a:t>SRAM</a:t>
            </a:r>
            <a:r>
              <a:rPr lang="zh-CN" altLang="en-US" b="0" i="0" dirty="0">
                <a:solidFill>
                  <a:srgbClr val="202122"/>
                </a:solidFill>
                <a:effectLst/>
                <a:latin typeface="Arial" panose="020B0604020202020204" pitchFamily="34" charset="0"/>
              </a:rPr>
              <a:t> 比</a:t>
            </a:r>
            <a:r>
              <a:rPr lang="en-US" altLang="zh-CN" b="0" i="0" dirty="0">
                <a:solidFill>
                  <a:srgbClr val="202122"/>
                </a:solidFill>
                <a:effectLst/>
                <a:latin typeface="Arial" panose="020B0604020202020204" pitchFamily="34" charset="0"/>
              </a:rPr>
              <a:t>DRAM</a:t>
            </a:r>
            <a:r>
              <a:rPr lang="zh-CN" altLang="en-US" b="0" i="0" dirty="0">
                <a:solidFill>
                  <a:srgbClr val="202122"/>
                </a:solidFill>
                <a:effectLst/>
                <a:latin typeface="Arial" panose="020B0604020202020204" pitchFamily="34" charset="0"/>
              </a:rPr>
              <a:t>更为昂贵，但更为快速、非常低功耗（特别是在空闲状态）</a:t>
            </a:r>
            <a:endParaRPr lang="en-US" altLang="zh-CN" b="0" i="0" dirty="0">
              <a:solidFill>
                <a:srgbClr val="202122"/>
              </a:solidFill>
              <a:effectLst/>
              <a:latin typeface="Arial" panose="020B0604020202020204" pitchFamily="34" charset="0"/>
            </a:endParaRPr>
          </a:p>
          <a:p>
            <a:r>
              <a:rPr lang="en-US" altLang="zh-CN" b="0" i="0" dirty="0">
                <a:solidFill>
                  <a:srgbClr val="202122"/>
                </a:solidFill>
                <a:effectLst/>
                <a:latin typeface="Arial" panose="020B0604020202020204" pitchFamily="34" charset="0"/>
              </a:rPr>
              <a:t>SRAM </a:t>
            </a:r>
            <a:r>
              <a:rPr lang="zh-CN" altLang="en-US" b="0" i="0" dirty="0">
                <a:solidFill>
                  <a:srgbClr val="202122"/>
                </a:solidFill>
                <a:effectLst/>
                <a:latin typeface="Arial" panose="020B0604020202020204" pitchFamily="34" charset="0"/>
              </a:rPr>
              <a:t>首选用于带宽要求高，或者功耗要求低，或者二者兼而有之</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pPr algn="l">
              <a:buFont typeface="Arial" panose="020B0604020202020204" pitchFamily="34" charset="0"/>
              <a:buChar char="•"/>
            </a:pPr>
            <a:r>
              <a:rPr lang="en-US" altLang="zh-CN" b="0" i="0" dirty="0">
                <a:solidFill>
                  <a:srgbClr val="374151"/>
                </a:solidFill>
                <a:effectLst/>
                <a:latin typeface="Söhne"/>
              </a:rPr>
              <a:t>P-cores (performance cores) refer to the high-performance processing cores that handle most of the computational workload on a processor. In the case of the Intel i9, these would be the cores responsible for executing instructions and performing calculations.</a:t>
            </a:r>
          </a:p>
          <a:p>
            <a:pPr algn="l">
              <a:buFont typeface="Arial" panose="020B0604020202020204" pitchFamily="34" charset="0"/>
              <a:buChar char="•"/>
            </a:pPr>
            <a:r>
              <a:rPr lang="en-US" altLang="zh-CN" b="0" i="0" dirty="0">
                <a:solidFill>
                  <a:srgbClr val="374151"/>
                </a:solidFill>
                <a:effectLst/>
                <a:latin typeface="Söhne"/>
              </a:rPr>
              <a:t>E-cores (efficiency cores) refer to lower-power cores that are designed to handle less demanding tasks, such as background processes or simple applications. Not all Intel i9 processors have e-cores; some models only have p-cores.</a:t>
            </a:r>
          </a:p>
        </p:txBody>
      </p:sp>
    </p:spTree>
    <p:extLst>
      <p:ext uri="{BB962C8B-B14F-4D97-AF65-F5344CB8AC3E}">
        <p14:creationId xmlns:p14="http://schemas.microsoft.com/office/powerpoint/2010/main" val="604418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 </a:t>
            </a:r>
            <a:r>
              <a:rPr lang="zh-CN" altLang="en-US" dirty="0"/>
              <a:t>每个位置 </a:t>
            </a:r>
            <a:r>
              <a:rPr lang="en-US" altLang="zh-CN" dirty="0"/>
              <a:t>1 Byte</a:t>
            </a:r>
          </a:p>
          <a:p>
            <a:r>
              <a:rPr lang="en-US" altLang="zh-CN" dirty="0"/>
              <a:t>32bit OS </a:t>
            </a:r>
            <a:r>
              <a:rPr lang="zh-CN" altLang="en-US" dirty="0"/>
              <a:t>最高支持 </a:t>
            </a:r>
            <a:r>
              <a:rPr lang="en-US" altLang="zh-CN" dirty="0"/>
              <a:t>4Gb </a:t>
            </a:r>
            <a:r>
              <a:rPr lang="zh-CN" altLang="en-US" dirty="0"/>
              <a:t>内存</a:t>
            </a:r>
            <a:endParaRPr lang="en-US" altLang="zh-CN" dirty="0"/>
          </a:p>
          <a:p>
            <a:r>
              <a:rPr lang="zh-CN" altLang="en-US" dirty="0"/>
              <a:t>北邮超算中心</a:t>
            </a:r>
          </a:p>
        </p:txBody>
      </p:sp>
    </p:spTree>
    <p:extLst>
      <p:ext uri="{BB962C8B-B14F-4D97-AF65-F5344CB8AC3E}">
        <p14:creationId xmlns:p14="http://schemas.microsoft.com/office/powerpoint/2010/main" val="1644880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cs typeface="+mn-ea"/>
                <a:sym typeface="+mn-lt"/>
              </a:rPr>
              <a:t>现代处理器为了提高指令执行效率，通常采用流水线结构执行指令</a:t>
            </a:r>
            <a:endParaRPr lang="zh-CN" altLang="en-US" dirty="0"/>
          </a:p>
        </p:txBody>
      </p:sp>
    </p:spTree>
    <p:extLst>
      <p:ext uri="{BB962C8B-B14F-4D97-AF65-F5344CB8AC3E}">
        <p14:creationId xmlns:p14="http://schemas.microsoft.com/office/powerpoint/2010/main" val="3936292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75540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冯诺依曼结构，最大的特点是  存算分离。</a:t>
            </a:r>
          </a:p>
        </p:txBody>
      </p:sp>
    </p:spTree>
    <p:extLst>
      <p:ext uri="{BB962C8B-B14F-4D97-AF65-F5344CB8AC3E}">
        <p14:creationId xmlns:p14="http://schemas.microsoft.com/office/powerpoint/2010/main" val="261478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冯诺依曼结构，不区分指令与数据，</a:t>
            </a:r>
            <a:r>
              <a:rPr lang="en-US" altLang="zh-CN" dirty="0"/>
              <a:t>CPU</a:t>
            </a:r>
            <a:r>
              <a:rPr lang="zh-CN" altLang="en-US" dirty="0"/>
              <a:t>外部</a:t>
            </a:r>
            <a:endParaRPr lang="en-US" altLang="zh-CN" dirty="0"/>
          </a:p>
          <a:p>
            <a:r>
              <a:rPr lang="zh-CN" altLang="en-US" dirty="0"/>
              <a:t>哈佛结构，区分指令与数据，</a:t>
            </a:r>
            <a:r>
              <a:rPr lang="zh-CN" altLang="en-US" b="0" i="0" dirty="0">
                <a:solidFill>
                  <a:srgbClr val="121212"/>
                </a:solidFill>
                <a:effectLst/>
                <a:latin typeface="-apple-system"/>
              </a:rPr>
              <a:t>程序总线和数据总线分开； </a:t>
            </a:r>
            <a:r>
              <a:rPr lang="en-US" altLang="zh-CN" b="0" i="0" dirty="0">
                <a:solidFill>
                  <a:srgbClr val="121212"/>
                </a:solidFill>
                <a:effectLst/>
                <a:latin typeface="-apple-system"/>
              </a:rPr>
              <a:t>DSP</a:t>
            </a:r>
            <a:r>
              <a:rPr lang="zh-CN" altLang="en-US" b="0" i="0" dirty="0">
                <a:solidFill>
                  <a:srgbClr val="121212"/>
                </a:solidFill>
                <a:effectLst/>
                <a:latin typeface="-apple-system"/>
              </a:rPr>
              <a:t>等嵌入式系统常采用</a:t>
            </a:r>
            <a:endParaRPr lang="zh-CN" altLang="en-US" dirty="0"/>
          </a:p>
        </p:txBody>
      </p:sp>
    </p:spTree>
    <p:extLst>
      <p:ext uri="{BB962C8B-B14F-4D97-AF65-F5344CB8AC3E}">
        <p14:creationId xmlns:p14="http://schemas.microsoft.com/office/powerpoint/2010/main" val="563093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02122"/>
                </a:solidFill>
                <a:effectLst/>
                <a:latin typeface="Arial" panose="020B0604020202020204" pitchFamily="34" charset="0"/>
              </a:rPr>
              <a:t>SRAM</a:t>
            </a:r>
            <a:r>
              <a:rPr lang="zh-CN" altLang="en-US" b="0" i="0" dirty="0">
                <a:solidFill>
                  <a:srgbClr val="202122"/>
                </a:solidFill>
                <a:effectLst/>
                <a:latin typeface="Arial" panose="020B0604020202020204" pitchFamily="34" charset="0"/>
              </a:rPr>
              <a:t> 比</a:t>
            </a:r>
            <a:r>
              <a:rPr lang="en-US" altLang="zh-CN" b="0" i="0" dirty="0">
                <a:solidFill>
                  <a:srgbClr val="202122"/>
                </a:solidFill>
                <a:effectLst/>
                <a:latin typeface="Arial" panose="020B0604020202020204" pitchFamily="34" charset="0"/>
              </a:rPr>
              <a:t>DRAM</a:t>
            </a:r>
            <a:r>
              <a:rPr lang="zh-CN" altLang="en-US" b="0" i="0" dirty="0">
                <a:solidFill>
                  <a:srgbClr val="202122"/>
                </a:solidFill>
                <a:effectLst/>
                <a:latin typeface="Arial" panose="020B0604020202020204" pitchFamily="34" charset="0"/>
              </a:rPr>
              <a:t>更为昂贵，但更为快速、非常低功耗（特别是在空闲状态）</a:t>
            </a:r>
            <a:endParaRPr lang="en-US" altLang="zh-CN" b="0" i="0" dirty="0">
              <a:solidFill>
                <a:srgbClr val="202122"/>
              </a:solidFill>
              <a:effectLst/>
              <a:latin typeface="Arial" panose="020B0604020202020204" pitchFamily="34" charset="0"/>
            </a:endParaRPr>
          </a:p>
          <a:p>
            <a:r>
              <a:rPr lang="en-US" altLang="zh-CN" b="0" i="0" dirty="0">
                <a:solidFill>
                  <a:srgbClr val="202122"/>
                </a:solidFill>
                <a:effectLst/>
                <a:latin typeface="Arial" panose="020B0604020202020204" pitchFamily="34" charset="0"/>
              </a:rPr>
              <a:t>SRAM </a:t>
            </a:r>
            <a:r>
              <a:rPr lang="zh-CN" altLang="en-US" b="0" i="0" dirty="0">
                <a:solidFill>
                  <a:srgbClr val="202122"/>
                </a:solidFill>
                <a:effectLst/>
                <a:latin typeface="Arial" panose="020B0604020202020204" pitchFamily="34" charset="0"/>
              </a:rPr>
              <a:t>首选用于带宽要求高，或者功耗要求低，或者二者兼而有之</a:t>
            </a:r>
            <a:endParaRPr lang="en-US" altLang="zh-CN"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263995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快！</a:t>
            </a:r>
            <a:endParaRPr lang="en-US" altLang="zh-CN"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507716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英特尔：</a:t>
            </a:r>
            <a:r>
              <a:rPr lang="en-US" altLang="zh-CN" dirty="0"/>
              <a:t>intel-64, x86_64, x64</a:t>
            </a:r>
          </a:p>
          <a:p>
            <a:r>
              <a:rPr lang="en-US" altLang="zh-CN" dirty="0"/>
              <a:t>AMD </a:t>
            </a:r>
            <a:r>
              <a:rPr lang="zh-CN" altLang="en-US" dirty="0"/>
              <a:t>架构</a:t>
            </a:r>
            <a:r>
              <a:rPr lang="en-US" altLang="zh-CN" dirty="0"/>
              <a:t>:AMD64</a:t>
            </a:r>
          </a:p>
          <a:p>
            <a:r>
              <a:rPr lang="zh-CN" altLang="en-US" dirty="0"/>
              <a:t>苹果的 </a:t>
            </a:r>
            <a:r>
              <a:rPr lang="en-US" altLang="zh-CN" dirty="0"/>
              <a:t>M1</a:t>
            </a:r>
            <a:r>
              <a:rPr lang="zh-CN" altLang="en-US" dirty="0"/>
              <a:t>芯片，</a:t>
            </a:r>
            <a:r>
              <a:rPr lang="en-US" altLang="zh-CN" b="0" i="0" u="none" strike="noStrike" dirty="0">
                <a:solidFill>
                  <a:srgbClr val="0645AD"/>
                </a:solidFill>
                <a:effectLst/>
                <a:latin typeface="Arial" panose="020B0604020202020204" pitchFamily="34" charset="0"/>
                <a:hlinkClick r:id="rId3" tooltip="ARM架构"/>
              </a:rPr>
              <a:t>AArch64</a:t>
            </a:r>
            <a:r>
              <a:rPr lang="zh-CN" altLang="en-US" b="0" i="0" u="none" strike="noStrike" dirty="0">
                <a:solidFill>
                  <a:srgbClr val="0645AD"/>
                </a:solidFill>
                <a:effectLst/>
                <a:latin typeface="Arial" panose="020B0604020202020204" pitchFamily="34" charset="0"/>
              </a:rPr>
              <a:t>， </a:t>
            </a:r>
            <a:r>
              <a:rPr lang="en-US" altLang="zh-CN" b="0" i="0" u="none" strike="noStrike" dirty="0">
                <a:solidFill>
                  <a:srgbClr val="0645AD"/>
                </a:solidFill>
                <a:effectLst/>
                <a:latin typeface="Arial" panose="020B0604020202020204" pitchFamily="34" charset="0"/>
              </a:rPr>
              <a:t>ARMv8-A </a:t>
            </a:r>
            <a:r>
              <a:rPr lang="zh-CN" altLang="en-US" b="0" i="0" u="none" strike="noStrike" dirty="0">
                <a:solidFill>
                  <a:srgbClr val="0645AD"/>
                </a:solidFill>
                <a:effectLst/>
                <a:latin typeface="Arial" panose="020B0604020202020204" pitchFamily="34" charset="0"/>
              </a:rPr>
              <a:t>指令集架构</a:t>
            </a:r>
            <a:endParaRPr lang="en-US" altLang="zh-CN" b="0" i="0" u="none" strike="noStrike" dirty="0">
              <a:solidFill>
                <a:srgbClr val="0645AD"/>
              </a:solidFill>
              <a:effectLst/>
              <a:latin typeface="Arial" panose="020B0604020202020204" pitchFamily="34" charset="0"/>
            </a:endParaRPr>
          </a:p>
          <a:p>
            <a:endParaRPr lang="en-US" altLang="zh-CN" b="0" i="0" u="none" strike="noStrike" dirty="0">
              <a:solidFill>
                <a:srgbClr val="0645AD"/>
              </a:solidFill>
              <a:effectLst/>
              <a:latin typeface="Arial" panose="020B0604020202020204" pitchFamily="34" charset="0"/>
            </a:endParaRPr>
          </a:p>
          <a:p>
            <a:r>
              <a:rPr lang="zh-CN" altLang="en-US" b="0" i="0" u="none" strike="noStrike" dirty="0">
                <a:solidFill>
                  <a:srgbClr val="0645AD"/>
                </a:solidFill>
                <a:effectLst/>
                <a:latin typeface="Arial" panose="020B0604020202020204" pitchFamily="34" charset="0"/>
              </a:rPr>
              <a:t>浮点、常数、向量寄存器</a:t>
            </a:r>
            <a:endParaRPr lang="zh-CN" altLang="en-US" dirty="0"/>
          </a:p>
        </p:txBody>
      </p:sp>
    </p:spTree>
    <p:extLst>
      <p:ext uri="{BB962C8B-B14F-4D97-AF65-F5344CB8AC3E}">
        <p14:creationId xmlns:p14="http://schemas.microsoft.com/office/powerpoint/2010/main" val="551400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0" dirty="0">
                <a:solidFill>
                  <a:srgbClr val="000000"/>
                </a:solidFill>
                <a:effectLst/>
                <a:latin typeface="宋体" panose="02010600030101010101" pitchFamily="2" charset="-122"/>
                <a:ea typeface="宋体" panose="02010600030101010101" pitchFamily="2" charset="-122"/>
              </a:rPr>
              <a:t>NOT A = A XOR 1 </a:t>
            </a:r>
          </a:p>
          <a:p>
            <a:r>
              <a:rPr lang="en-US" altLang="zh-CN" sz="1200" kern="0" dirty="0">
                <a:solidFill>
                  <a:srgbClr val="000000"/>
                </a:solidFill>
                <a:effectLst/>
                <a:latin typeface="宋体" panose="02010600030101010101" pitchFamily="2" charset="-122"/>
                <a:ea typeface="宋体" panose="02010600030101010101" pitchFamily="2" charset="-122"/>
              </a:rPr>
              <a:t>A AND B = (A XOR B) XOR (A OR B) </a:t>
            </a:r>
          </a:p>
          <a:p>
            <a:r>
              <a:rPr lang="en-US" altLang="zh-CN" sz="1200" kern="0" dirty="0">
                <a:solidFill>
                  <a:srgbClr val="000000"/>
                </a:solidFill>
                <a:effectLst/>
                <a:latin typeface="宋体" panose="02010600030101010101" pitchFamily="2" charset="-122"/>
                <a:ea typeface="宋体" panose="02010600030101010101" pitchFamily="2" charset="-122"/>
              </a:rPr>
              <a:t>A XNOR B = (A AND B) + (NOT A AND NOT B)</a:t>
            </a:r>
            <a:endParaRPr lang="zh-CN" altLang="en-US" dirty="0"/>
          </a:p>
        </p:txBody>
      </p:sp>
    </p:spTree>
    <p:extLst>
      <p:ext uri="{BB962C8B-B14F-4D97-AF65-F5344CB8AC3E}">
        <p14:creationId xmlns:p14="http://schemas.microsoft.com/office/powerpoint/2010/main" val="1585534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CPU – </a:t>
            </a:r>
            <a:r>
              <a:rPr lang="zh-CN" altLang="en-US" dirty="0"/>
              <a:t>机器码  </a:t>
            </a:r>
            <a:r>
              <a:rPr lang="en-US" altLang="zh-CN" dirty="0"/>
              <a:t>–  </a:t>
            </a:r>
            <a:r>
              <a:rPr lang="zh-CN" altLang="en-US" dirty="0"/>
              <a:t>汇编语言  </a:t>
            </a:r>
            <a:r>
              <a:rPr lang="en-US" altLang="zh-CN" dirty="0"/>
              <a:t>--  </a:t>
            </a:r>
            <a:r>
              <a:rPr lang="zh-CN" altLang="en-US" dirty="0"/>
              <a:t>高级语言</a:t>
            </a:r>
            <a:endParaRPr lang="en-US" altLang="zh-CN" dirty="0"/>
          </a:p>
          <a:p>
            <a:r>
              <a:rPr lang="en-US" altLang="zh-CN" dirty="0"/>
              <a:t>x86</a:t>
            </a:r>
            <a:r>
              <a:rPr lang="zh-CN" altLang="en-US" dirty="0"/>
              <a:t>泛指一系列基于</a:t>
            </a:r>
            <a:r>
              <a:rPr lang="en-US" altLang="zh-CN" dirty="0"/>
              <a:t>Intel 8086</a:t>
            </a:r>
            <a:r>
              <a:rPr lang="zh-CN" altLang="en-US" dirty="0"/>
              <a:t>且向后兼容的中央处理器指令集架构</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err="1">
                <a:solidFill>
                  <a:srgbClr val="374151"/>
                </a:solidFill>
                <a:effectLst/>
                <a:latin typeface="Söhne"/>
              </a:rPr>
              <a:t>可以去问</a:t>
            </a:r>
            <a:r>
              <a:rPr lang="zh-CN" altLang="en-US" b="0" i="0" u="none" strike="noStrike" dirty="0">
                <a:solidFill>
                  <a:srgbClr val="374151"/>
                </a:solidFill>
                <a:effectLst/>
                <a:latin typeface="Söhne"/>
              </a:rPr>
              <a:t> </a:t>
            </a:r>
            <a:r>
              <a:rPr lang="en-US" altLang="zh-CN" b="0" i="0" u="none" strike="noStrike" dirty="0" err="1">
                <a:solidFill>
                  <a:srgbClr val="374151"/>
                </a:solidFill>
                <a:effectLst/>
                <a:latin typeface="Söhne"/>
              </a:rPr>
              <a:t>ChatGPT</a:t>
            </a:r>
            <a:r>
              <a:rPr lang="en-US" altLang="zh-CN" b="0" i="0" u="none" strike="noStrike" dirty="0">
                <a:solidFill>
                  <a:srgbClr val="374151"/>
                </a:solidFill>
                <a:effectLst/>
                <a:latin typeface="Söhne"/>
              </a:rPr>
              <a:t>: </a:t>
            </a:r>
            <a:r>
              <a:rPr lang="en-US" b="0" i="0" u="none" strike="noStrike" dirty="0">
                <a:solidFill>
                  <a:srgbClr val="374151"/>
                </a:solidFill>
                <a:effectLst/>
                <a:latin typeface="Söhne"/>
              </a:rPr>
              <a:t>Dividing these registers into two 8-bit registers would require additional instructions and more complex memory addressing modes, making programming more difficult and less efficient. Therefore, it is more practical to keep them as 16-bit registers.</a:t>
            </a:r>
            <a:endParaRPr lang="en-CN" dirty="0"/>
          </a:p>
        </p:txBody>
      </p:sp>
    </p:spTree>
    <p:extLst>
      <p:ext uri="{BB962C8B-B14F-4D97-AF65-F5344CB8AC3E}">
        <p14:creationId xmlns:p14="http://schemas.microsoft.com/office/powerpoint/2010/main" val="2014418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1978年发布</a:t>
            </a:r>
          </a:p>
          <a:p>
            <a:r>
              <a:rPr lang="en-US" b="0" i="0" u="none" strike="noStrike" dirty="0">
                <a:solidFill>
                  <a:srgbClr val="374151"/>
                </a:solidFill>
                <a:effectLst/>
                <a:latin typeface="Söhne"/>
              </a:rPr>
              <a:t>the 80286</a:t>
            </a:r>
            <a:r>
              <a:rPr lang="zh-CN" altLang="en-US" b="0" i="0" u="none" strike="noStrike" dirty="0">
                <a:solidFill>
                  <a:srgbClr val="374151"/>
                </a:solidFill>
                <a:effectLst/>
                <a:latin typeface="Söhne"/>
              </a:rPr>
              <a:t>（</a:t>
            </a:r>
            <a:r>
              <a:rPr lang="en-US" altLang="zh-CN" b="0" i="0" u="none" strike="noStrike" dirty="0">
                <a:solidFill>
                  <a:srgbClr val="374151"/>
                </a:solidFill>
                <a:effectLst/>
                <a:latin typeface="Söhne"/>
              </a:rPr>
              <a:t>16MB</a:t>
            </a:r>
            <a:r>
              <a:rPr lang="zh-CN" altLang="en-US" b="0" i="0" u="none" strike="noStrike" dirty="0">
                <a:solidFill>
                  <a:srgbClr val="374151"/>
                </a:solidFill>
                <a:effectLst/>
                <a:latin typeface="Söhne"/>
              </a:rPr>
              <a:t>）</a:t>
            </a:r>
            <a:r>
              <a:rPr lang="en-US" b="0" i="0" u="none" strike="noStrike" dirty="0">
                <a:solidFill>
                  <a:srgbClr val="374151"/>
                </a:solidFill>
                <a:effectLst/>
                <a:latin typeface="Söhne"/>
              </a:rPr>
              <a:t>, 80386</a:t>
            </a:r>
            <a:r>
              <a:rPr lang="zh-CN" altLang="en-US" b="0" i="0" u="none" strike="noStrike" dirty="0">
                <a:solidFill>
                  <a:srgbClr val="374151"/>
                </a:solidFill>
                <a:effectLst/>
                <a:latin typeface="Söhne"/>
              </a:rPr>
              <a:t>（</a:t>
            </a:r>
            <a:r>
              <a:rPr lang="en-US" altLang="zh-CN" b="0" i="0" u="none" strike="noStrike" dirty="0">
                <a:solidFill>
                  <a:srgbClr val="374151"/>
                </a:solidFill>
                <a:effectLst/>
                <a:latin typeface="Söhne"/>
              </a:rPr>
              <a:t>4GB</a:t>
            </a:r>
            <a:r>
              <a:rPr lang="zh-CN" altLang="en-US" b="0" i="0" u="none" strike="noStrike" dirty="0">
                <a:solidFill>
                  <a:srgbClr val="374151"/>
                </a:solidFill>
                <a:effectLst/>
                <a:latin typeface="Söhne"/>
              </a:rPr>
              <a:t>）</a:t>
            </a:r>
            <a:endParaRPr lang="en-US" altLang="zh-CN" b="0" i="0" u="none" strike="noStrike" dirty="0">
              <a:solidFill>
                <a:srgbClr val="374151"/>
              </a:solidFill>
              <a:effectLst/>
              <a:latin typeface="Söhne"/>
            </a:endParaRPr>
          </a:p>
          <a:p>
            <a:endParaRPr lang="en-US" b="0" i="0" u="none" strike="noStrike" dirty="0">
              <a:solidFill>
                <a:srgbClr val="374151"/>
              </a:solidFill>
              <a:effectLst/>
              <a:latin typeface="Söhne"/>
            </a:endParaRPr>
          </a:p>
          <a:p>
            <a:endParaRPr lang="en-CN" dirty="0"/>
          </a:p>
        </p:txBody>
      </p:sp>
    </p:spTree>
    <p:extLst>
      <p:ext uri="{BB962C8B-B14F-4D97-AF65-F5344CB8AC3E}">
        <p14:creationId xmlns:p14="http://schemas.microsoft.com/office/powerpoint/2010/main" val="2873604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通过使用段寄存器，计算机可以将内存分为多个段，并对每个段进行不同的访问控制，以提高程序的安全性和可靠性。例如，操作系统可以使用段寄存器来保护不同进程的内存空间，以防止它们相互干扰或损坏彼此的数据。</a:t>
            </a:r>
            <a:endParaRPr lang="zh-CN" altLang="en-US" dirty="0"/>
          </a:p>
        </p:txBody>
      </p:sp>
    </p:spTree>
    <p:extLst>
      <p:ext uri="{BB962C8B-B14F-4D97-AF65-F5344CB8AC3E}">
        <p14:creationId xmlns:p14="http://schemas.microsoft.com/office/powerpoint/2010/main" val="1688359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637518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帮助程序员实现更加高效和精确的程序控制，同时保障程序的安全和可靠性</a:t>
            </a:r>
            <a:endParaRPr lang="en-US" altLang="zh-CN" b="0" i="0" dirty="0">
              <a:solidFill>
                <a:srgbClr val="374151"/>
              </a:solidFill>
              <a:effectLst/>
              <a:latin typeface="Söhne"/>
            </a:endParaRPr>
          </a:p>
          <a:p>
            <a:r>
              <a:rPr lang="en-US" altLang="zh-CN" b="0" i="0" dirty="0">
                <a:solidFill>
                  <a:srgbClr val="374151"/>
                </a:solidFill>
                <a:effectLst/>
                <a:latin typeface="Söhne"/>
              </a:rPr>
              <a:t>(</a:t>
            </a:r>
            <a:r>
              <a:rPr lang="zh-CN" altLang="en-US" b="0" i="0" dirty="0">
                <a:solidFill>
                  <a:srgbClr val="374151"/>
                </a:solidFill>
                <a:effectLst/>
                <a:latin typeface="Söhne"/>
              </a:rPr>
              <a:t>条件分支和状态控制</a:t>
            </a:r>
            <a:r>
              <a:rPr lang="en-US" altLang="zh-CN" b="0" i="0" dirty="0">
                <a:solidFill>
                  <a:srgbClr val="374151"/>
                </a:solidFill>
                <a:effectLst/>
                <a:latin typeface="Söhne"/>
              </a:rPr>
              <a:t>)</a:t>
            </a:r>
            <a:endParaRPr lang="zh-CN" altLang="en-US" dirty="0"/>
          </a:p>
        </p:txBody>
      </p:sp>
    </p:spTree>
    <p:extLst>
      <p:ext uri="{BB962C8B-B14F-4D97-AF65-F5344CB8AC3E}">
        <p14:creationId xmlns:p14="http://schemas.microsoft.com/office/powerpoint/2010/main" val="1261686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这里结合具体的程序演示一下</a:t>
            </a:r>
            <a:r>
              <a:rPr lang="en-US" altLang="zh-CN" dirty="0"/>
              <a:t>:</a:t>
            </a:r>
          </a:p>
          <a:p>
            <a:r>
              <a:rPr lang="en-US" altLang="zh-CN" dirty="0"/>
              <a:t>CF</a:t>
            </a:r>
            <a:r>
              <a:rPr lang="zh-CN" altLang="en-US" dirty="0"/>
              <a:t>，</a:t>
            </a:r>
            <a:r>
              <a:rPr lang="en-US" altLang="zh-CN" dirty="0"/>
              <a:t>OF</a:t>
            </a:r>
            <a:r>
              <a:rPr lang="zh-CN" altLang="en-US" dirty="0"/>
              <a:t>，</a:t>
            </a:r>
            <a:r>
              <a:rPr lang="en-US" altLang="zh-CN" dirty="0"/>
              <a:t>AF</a:t>
            </a:r>
            <a:r>
              <a:rPr lang="zh-CN" altLang="en-US" dirty="0"/>
              <a:t>，</a:t>
            </a:r>
            <a:r>
              <a:rPr lang="en-US" altLang="zh-CN" dirty="0"/>
              <a:t>PF</a:t>
            </a:r>
            <a:r>
              <a:rPr lang="zh-CN" altLang="en-US" dirty="0"/>
              <a:t>，</a:t>
            </a:r>
            <a:r>
              <a:rPr lang="en-US" altLang="zh-CN" dirty="0"/>
              <a:t>SF</a:t>
            </a:r>
            <a:r>
              <a:rPr lang="zh-CN" altLang="en-US" dirty="0"/>
              <a:t>，</a:t>
            </a:r>
            <a:r>
              <a:rPr lang="en-US" altLang="zh-CN" dirty="0"/>
              <a:t>ZF</a:t>
            </a:r>
          </a:p>
        </p:txBody>
      </p:sp>
    </p:spTree>
    <p:extLst>
      <p:ext uri="{BB962C8B-B14F-4D97-AF65-F5344CB8AC3E}">
        <p14:creationId xmlns:p14="http://schemas.microsoft.com/office/powerpoint/2010/main" val="4239674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云邮教学空间</a:t>
            </a:r>
          </a:p>
        </p:txBody>
      </p:sp>
    </p:spTree>
    <p:extLst>
      <p:ext uri="{BB962C8B-B14F-4D97-AF65-F5344CB8AC3E}">
        <p14:creationId xmlns:p14="http://schemas.microsoft.com/office/powerpoint/2010/main" val="3509786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CN" dirty="0"/>
              <a:t>pcode; ophand</a:t>
            </a:r>
          </a:p>
        </p:txBody>
      </p:sp>
    </p:spTree>
    <p:extLst>
      <p:ext uri="{BB962C8B-B14F-4D97-AF65-F5344CB8AC3E}">
        <p14:creationId xmlns:p14="http://schemas.microsoft.com/office/powerpoint/2010/main" val="3303866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 </a:t>
            </a:r>
            <a:r>
              <a:rPr lang="en-US" altLang="zh-CN" dirty="0"/>
              <a:t>OPD </a:t>
            </a:r>
            <a:r>
              <a:rPr lang="zh-CN" altLang="en-US" dirty="0"/>
              <a:t>存在这些限制（如 </a:t>
            </a:r>
            <a:r>
              <a:rPr lang="en-US" altLang="zh-CN" dirty="0"/>
              <a:t>CS</a:t>
            </a:r>
            <a:r>
              <a:rPr lang="zh-CN" altLang="en-US" dirty="0"/>
              <a:t>，代码段）？</a:t>
            </a:r>
          </a:p>
        </p:txBody>
      </p:sp>
    </p:spTree>
    <p:extLst>
      <p:ext uri="{BB962C8B-B14F-4D97-AF65-F5344CB8AC3E}">
        <p14:creationId xmlns:p14="http://schemas.microsoft.com/office/powerpoint/2010/main" val="2019017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保护程序执行现场</a:t>
            </a:r>
          </a:p>
        </p:txBody>
      </p:sp>
    </p:spTree>
    <p:extLst>
      <p:ext uri="{BB962C8B-B14F-4D97-AF65-F5344CB8AC3E}">
        <p14:creationId xmlns:p14="http://schemas.microsoft.com/office/powerpoint/2010/main" val="720122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191B1F"/>
                </a:solidFill>
                <a:effectLst/>
                <a:latin typeface="-apple-system"/>
              </a:rPr>
              <a:t>ASIC</a:t>
            </a:r>
            <a:r>
              <a:rPr lang="zh-CN" altLang="en-US" b="0" i="0" dirty="0">
                <a:solidFill>
                  <a:srgbClr val="191B1F"/>
                </a:solidFill>
                <a:effectLst/>
                <a:latin typeface="-apple-system"/>
              </a:rPr>
              <a:t>（</a:t>
            </a:r>
            <a:r>
              <a:rPr lang="en-US" altLang="zh-CN" b="0" i="0" dirty="0">
                <a:solidFill>
                  <a:srgbClr val="191B1F"/>
                </a:solidFill>
                <a:effectLst/>
                <a:latin typeface="-apple-system"/>
              </a:rPr>
              <a:t>Application Specific Integrated Circuit</a:t>
            </a:r>
            <a:r>
              <a:rPr lang="zh-CN" altLang="en-US" b="0" i="0" dirty="0">
                <a:solidFill>
                  <a:srgbClr val="191B1F"/>
                </a:solidFill>
                <a:effectLst/>
                <a:latin typeface="-apple-system"/>
              </a:rPr>
              <a:t>）专用集成电路，是指应特定用户要求和特定电子系统的需要而设计、制造的集成电路</a:t>
            </a:r>
            <a:endParaRPr lang="en-US" altLang="zh-CN" b="0" i="0" dirty="0">
              <a:solidFill>
                <a:srgbClr val="191B1F"/>
              </a:solidFill>
              <a:effectLst/>
              <a:latin typeface="-apple-system"/>
            </a:endParaRPr>
          </a:p>
          <a:p>
            <a:r>
              <a:rPr lang="zh-CN" altLang="en-US" b="0" i="0" dirty="0">
                <a:solidFill>
                  <a:srgbClr val="191B1F"/>
                </a:solidFill>
                <a:effectLst/>
                <a:latin typeface="-apple-system"/>
              </a:rPr>
              <a:t>与</a:t>
            </a:r>
            <a:r>
              <a:rPr lang="en-US" altLang="zh-CN" b="0" i="0" dirty="0">
                <a:solidFill>
                  <a:srgbClr val="191B1F"/>
                </a:solidFill>
                <a:effectLst/>
                <a:latin typeface="-apple-system"/>
              </a:rPr>
              <a:t>FPGA</a:t>
            </a:r>
            <a:r>
              <a:rPr lang="zh-CN" altLang="en-US" b="0" i="0" dirty="0">
                <a:solidFill>
                  <a:srgbClr val="191B1F"/>
                </a:solidFill>
                <a:effectLst/>
                <a:latin typeface="-apple-system"/>
              </a:rPr>
              <a:t>相比，</a:t>
            </a:r>
            <a:r>
              <a:rPr lang="en-US" altLang="zh-CN" b="0" i="0" dirty="0">
                <a:solidFill>
                  <a:srgbClr val="191B1F"/>
                </a:solidFill>
                <a:effectLst/>
                <a:latin typeface="-apple-system"/>
              </a:rPr>
              <a:t>ASIC</a:t>
            </a:r>
            <a:r>
              <a:rPr lang="zh-CN" altLang="en-US" b="0" i="0" dirty="0">
                <a:solidFill>
                  <a:srgbClr val="191B1F"/>
                </a:solidFill>
                <a:effectLst/>
                <a:latin typeface="-apple-system"/>
              </a:rPr>
              <a:t>是专用集成电路，一旦设计完成后集成电路即固定</a:t>
            </a:r>
            <a:endParaRPr lang="zh-CN" altLang="en-US" dirty="0"/>
          </a:p>
        </p:txBody>
      </p:sp>
    </p:spTree>
    <p:extLst>
      <p:ext uri="{BB962C8B-B14F-4D97-AF65-F5344CB8AC3E}">
        <p14:creationId xmlns:p14="http://schemas.microsoft.com/office/powerpoint/2010/main" val="1769329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使用</a:t>
            </a:r>
            <a:r>
              <a:rPr lang="en-US" altLang="zh-CN" dirty="0"/>
              <a:t>SASM</a:t>
            </a:r>
            <a:r>
              <a:rPr lang="zh-CN" altLang="en-US" dirty="0"/>
              <a:t>演示下</a:t>
            </a:r>
          </a:p>
        </p:txBody>
      </p:sp>
    </p:spTree>
    <p:extLst>
      <p:ext uri="{BB962C8B-B14F-4D97-AF65-F5344CB8AC3E}">
        <p14:creationId xmlns:p14="http://schemas.microsoft.com/office/powerpoint/2010/main" val="2826783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参见 </a:t>
            </a:r>
            <a:r>
              <a:rPr lang="en-US" altLang="zh-CN" dirty="0" err="1"/>
              <a:t>Program_Codes</a:t>
            </a:r>
            <a:r>
              <a:rPr lang="en-US" altLang="zh-CN" dirty="0"/>
              <a:t>\ASM\Chapter_2_INS_on_each_Slide.asm </a:t>
            </a:r>
            <a:r>
              <a:rPr lang="zh-CN" altLang="en-US" dirty="0"/>
              <a:t>示例</a:t>
            </a:r>
          </a:p>
        </p:txBody>
      </p:sp>
    </p:spTree>
    <p:extLst>
      <p:ext uri="{BB962C8B-B14F-4D97-AF65-F5344CB8AC3E}">
        <p14:creationId xmlns:p14="http://schemas.microsoft.com/office/powerpoint/2010/main" val="1862398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虚拟地址，基地址，操作系统，</a:t>
            </a:r>
            <a:r>
              <a:rPr lang="en-US" altLang="zh-CN" dirty="0"/>
              <a:t>PE</a:t>
            </a:r>
            <a:r>
              <a:rPr lang="zh-CN" altLang="en-US" dirty="0"/>
              <a:t>头文件；</a:t>
            </a:r>
            <a:r>
              <a:rPr lang="en-US" altLang="zh-CN" dirty="0"/>
              <a:t>0x400000, 0x401000</a:t>
            </a:r>
            <a:endParaRPr lang="zh-CN" altLang="en-US" dirty="0"/>
          </a:p>
        </p:txBody>
      </p:sp>
    </p:spTree>
    <p:extLst>
      <p:ext uri="{BB962C8B-B14F-4D97-AF65-F5344CB8AC3E}">
        <p14:creationId xmlns:p14="http://schemas.microsoft.com/office/powerpoint/2010/main" val="2752522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 ah,</a:t>
            </a:r>
            <a:r>
              <a:rPr lang="zh-CN" altLang="en-US" dirty="0"/>
              <a:t> </a:t>
            </a:r>
            <a:r>
              <a:rPr lang="en-US" dirty="0"/>
              <a:t>01H</a:t>
            </a:r>
            <a:endParaRPr lang="en-US" altLang="zh-CN" dirty="0"/>
          </a:p>
          <a:p>
            <a:r>
              <a:rPr lang="en-US" altLang="zh-CN" dirty="0"/>
              <a:t>int</a:t>
            </a:r>
            <a:r>
              <a:rPr lang="zh-CN" altLang="en-US" dirty="0"/>
              <a:t> </a:t>
            </a:r>
            <a:r>
              <a:rPr lang="en-US" altLang="zh-CN" dirty="0"/>
              <a:t>21H</a:t>
            </a:r>
            <a:r>
              <a:rPr lang="zh-CN" altLang="en-US" dirty="0"/>
              <a:t>   </a:t>
            </a:r>
            <a:r>
              <a:rPr lang="en-US" altLang="zh-CN" dirty="0"/>
              <a:t>;</a:t>
            </a:r>
            <a:r>
              <a:rPr lang="zh-CN" altLang="en-US" dirty="0"/>
              <a:t> 显示 </a:t>
            </a:r>
            <a:r>
              <a:rPr lang="en-US" altLang="zh-CN" dirty="0"/>
              <a:t>ah</a:t>
            </a:r>
            <a:r>
              <a:rPr lang="zh-CN" altLang="en-US" dirty="0"/>
              <a:t>寄存器里的值？</a:t>
            </a:r>
            <a:endParaRPr lang="en-CN" dirty="0"/>
          </a:p>
        </p:txBody>
      </p:sp>
    </p:spTree>
    <p:extLst>
      <p:ext uri="{BB962C8B-B14F-4D97-AF65-F5344CB8AC3E}">
        <p14:creationId xmlns:p14="http://schemas.microsoft.com/office/powerpoint/2010/main" val="2142863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350426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D1D5DB"/>
                </a:solidFill>
                <a:effectLst/>
                <a:latin typeface="Söhne"/>
              </a:rPr>
              <a:t>变址寻址机制允许程序员使用基础地址和一个偏移量来计算出内存中特定数据的地址，而无需直接使用该地址。</a:t>
            </a:r>
            <a:endParaRPr lang="en-US" altLang="zh-CN" b="0" i="0" u="none" strike="noStrike" dirty="0">
              <a:solidFill>
                <a:srgbClr val="D1D5DB"/>
              </a:solidFill>
              <a:effectLst/>
              <a:latin typeface="Söhne"/>
            </a:endParaRPr>
          </a:p>
          <a:p>
            <a:pPr marL="171450" indent="-171450">
              <a:buFontTx/>
              <a:buChar char="-"/>
            </a:pPr>
            <a:r>
              <a:rPr lang="zh-CN" altLang="en-US" b="0" i="0" u="none" strike="noStrike" dirty="0">
                <a:solidFill>
                  <a:srgbClr val="D1D5DB"/>
                </a:solidFill>
                <a:effectLst/>
                <a:latin typeface="Söhne"/>
              </a:rPr>
              <a:t>数据以及数据结构的访问</a:t>
            </a:r>
            <a:endParaRPr lang="en-US" altLang="zh-CN" b="0" i="0" u="none" strike="noStrike" dirty="0">
              <a:solidFill>
                <a:srgbClr val="D1D5DB"/>
              </a:solidFill>
              <a:effectLst/>
              <a:latin typeface="Söhne"/>
            </a:endParaRPr>
          </a:p>
          <a:p>
            <a:pPr marL="171450" indent="-171450">
              <a:buFontTx/>
              <a:buChar char="-"/>
            </a:pPr>
            <a:r>
              <a:rPr lang="en-US" b="0" i="0" u="none" strike="noStrike" dirty="0" err="1">
                <a:solidFill>
                  <a:srgbClr val="D1D5DB"/>
                </a:solidFill>
                <a:effectLst/>
                <a:latin typeface="Söhne"/>
              </a:rPr>
              <a:t>堆栈的访问</a:t>
            </a:r>
            <a:endParaRPr lang="en-US" b="0" i="0" u="none" strike="noStrike" dirty="0">
              <a:solidFill>
                <a:srgbClr val="D1D5DB"/>
              </a:solidFill>
              <a:effectLst/>
              <a:latin typeface="Söhne"/>
            </a:endParaRPr>
          </a:p>
          <a:p>
            <a:pPr marL="171450" indent="-171450">
              <a:buFontTx/>
              <a:buChar char="-"/>
            </a:pPr>
            <a:r>
              <a:rPr lang="zh-CN" altLang="en-US" b="0" i="0" u="none" strike="noStrike" dirty="0">
                <a:solidFill>
                  <a:srgbClr val="D1D5DB"/>
                </a:solidFill>
                <a:effectLst/>
                <a:latin typeface="Söhne"/>
              </a:rPr>
              <a:t>提高程序的编写效率和可读性</a:t>
            </a:r>
            <a:endParaRPr lang="en-US" altLang="zh-CN" b="0" i="0" u="none" strike="noStrike" dirty="0">
              <a:solidFill>
                <a:srgbClr val="D1D5DB"/>
              </a:solidFill>
              <a:effectLst/>
              <a:latin typeface="Söhne"/>
            </a:endParaRPr>
          </a:p>
          <a:p>
            <a:pPr marL="171450" indent="-171450">
              <a:buFontTx/>
              <a:buChar char="-"/>
            </a:pPr>
            <a:r>
              <a:rPr lang="en-CN" dirty="0"/>
              <a:t>寻址范围更大</a:t>
            </a:r>
          </a:p>
        </p:txBody>
      </p:sp>
    </p:spTree>
    <p:extLst>
      <p:ext uri="{BB962C8B-B14F-4D97-AF65-F5344CB8AC3E}">
        <p14:creationId xmlns:p14="http://schemas.microsoft.com/office/powerpoint/2010/main" val="3878912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0b</a:t>
            </a:r>
            <a:r>
              <a:rPr lang="zh-CN" altLang="en-US" dirty="0"/>
              <a:t> 或 </a:t>
            </a:r>
            <a:r>
              <a:rPr lang="en-US" altLang="zh-CN" dirty="0"/>
              <a:t>0B</a:t>
            </a:r>
            <a:r>
              <a:rPr lang="zh-CN" altLang="en-US" dirty="0"/>
              <a:t> 表示二进制</a:t>
            </a:r>
            <a:endParaRPr lang="en-US" altLang="zh-CN" dirty="0"/>
          </a:p>
          <a:p>
            <a:r>
              <a:rPr lang="en-US" altLang="zh-CN" dirty="0"/>
              <a:t>0x</a:t>
            </a:r>
            <a:r>
              <a:rPr lang="zh-CN" altLang="en-US" dirty="0"/>
              <a:t> 或 </a:t>
            </a:r>
            <a:r>
              <a:rPr lang="en-US" altLang="zh-CN" dirty="0"/>
              <a:t>0X</a:t>
            </a:r>
            <a:r>
              <a:rPr lang="zh-CN" altLang="en-US" dirty="0"/>
              <a:t> 表示十六进制</a:t>
            </a:r>
            <a:endParaRPr lang="en-CN" dirty="0"/>
          </a:p>
        </p:txBody>
      </p:sp>
    </p:spTree>
    <p:extLst>
      <p:ext uri="{BB962C8B-B14F-4D97-AF65-F5344CB8AC3E}">
        <p14:creationId xmlns:p14="http://schemas.microsoft.com/office/powerpoint/2010/main" val="1341166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如果数值不够，可以直接从最高位借位。</a:t>
            </a:r>
            <a:endParaRPr lang="en-US" altLang="zh-CN" dirty="0"/>
          </a:p>
          <a:p>
            <a:r>
              <a:rPr lang="en-US" altLang="zh-CN" dirty="0"/>
              <a:t>0x80</a:t>
            </a:r>
            <a:r>
              <a:rPr lang="zh-CN" altLang="en-US" dirty="0"/>
              <a:t> </a:t>
            </a:r>
            <a:r>
              <a:rPr lang="en-US" altLang="zh-CN" dirty="0"/>
              <a:t>=</a:t>
            </a:r>
            <a:r>
              <a:rPr lang="zh-CN" altLang="en-US" dirty="0"/>
              <a:t> </a:t>
            </a:r>
            <a:r>
              <a:rPr lang="en-US" altLang="zh-CN" dirty="0"/>
              <a:t>0b1000</a:t>
            </a:r>
            <a:r>
              <a:rPr lang="zh-CN" altLang="en-US" dirty="0"/>
              <a:t> </a:t>
            </a:r>
            <a:r>
              <a:rPr lang="en-US" altLang="zh-CN" dirty="0"/>
              <a:t>0000</a:t>
            </a:r>
            <a:r>
              <a:rPr lang="zh-CN" altLang="en-US" dirty="0"/>
              <a:t> </a:t>
            </a:r>
            <a:r>
              <a:rPr lang="en-US" altLang="zh-CN" dirty="0">
                <a:sym typeface="Wingdings" pitchFamily="2" charset="2"/>
              </a:rPr>
              <a:t></a:t>
            </a:r>
            <a:r>
              <a:rPr lang="zh-CN" altLang="en-US" dirty="0">
                <a:sym typeface="Wingdings" pitchFamily="2" charset="2"/>
              </a:rPr>
              <a:t>减</a:t>
            </a:r>
            <a:r>
              <a:rPr lang="en-US" altLang="zh-CN" dirty="0">
                <a:sym typeface="Wingdings" pitchFamily="2" charset="2"/>
              </a:rPr>
              <a:t>1</a:t>
            </a:r>
            <a:r>
              <a:rPr lang="zh-CN" altLang="en-US" dirty="0">
                <a:sym typeface="Wingdings" pitchFamily="2" charset="2"/>
              </a:rPr>
              <a:t> </a:t>
            </a:r>
            <a:r>
              <a:rPr lang="en-US" altLang="zh-CN" dirty="0">
                <a:sym typeface="Wingdings" pitchFamily="2" charset="2"/>
              </a:rPr>
              <a:t>0b1111</a:t>
            </a:r>
            <a:r>
              <a:rPr lang="zh-CN" altLang="en-US" dirty="0">
                <a:sym typeface="Wingdings" pitchFamily="2" charset="2"/>
              </a:rPr>
              <a:t> </a:t>
            </a:r>
            <a:r>
              <a:rPr lang="en-US" altLang="zh-CN" dirty="0">
                <a:sym typeface="Wingdings" pitchFamily="2" charset="2"/>
              </a:rPr>
              <a:t>1111</a:t>
            </a:r>
            <a:r>
              <a:rPr lang="zh-CN" altLang="en-US" dirty="0">
                <a:sym typeface="Wingdings" pitchFamily="2" charset="2"/>
              </a:rPr>
              <a:t> </a:t>
            </a:r>
            <a:r>
              <a:rPr lang="en-US" altLang="zh-CN" dirty="0">
                <a:sym typeface="Wingdings" pitchFamily="2" charset="2"/>
              </a:rPr>
              <a:t></a:t>
            </a:r>
            <a:r>
              <a:rPr lang="zh-CN" altLang="en-CN" dirty="0">
                <a:sym typeface="Wingdings" pitchFamily="2" charset="2"/>
              </a:rPr>
              <a:t>取反</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0b1000</a:t>
            </a:r>
            <a:r>
              <a:rPr lang="zh-CN" altLang="en-US" dirty="0">
                <a:sym typeface="Wingdings" pitchFamily="2" charset="2"/>
              </a:rPr>
              <a:t> </a:t>
            </a:r>
            <a:r>
              <a:rPr lang="en-US" altLang="zh-CN" dirty="0">
                <a:sym typeface="Wingdings" pitchFamily="2" charset="2"/>
              </a:rPr>
              <a:t>0000</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-2^7</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-128</a:t>
            </a:r>
          </a:p>
          <a:p>
            <a:r>
              <a:rPr lang="en-US" altLang="zh-CN" dirty="0">
                <a:sym typeface="Wingdings" pitchFamily="2" charset="2"/>
              </a:rPr>
              <a:t>0xff</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0b1111</a:t>
            </a:r>
            <a:r>
              <a:rPr lang="zh-CN" altLang="en-US" dirty="0">
                <a:sym typeface="Wingdings" pitchFamily="2" charset="2"/>
              </a:rPr>
              <a:t> </a:t>
            </a:r>
            <a:r>
              <a:rPr lang="en-US" altLang="zh-CN" dirty="0">
                <a:sym typeface="Wingdings" pitchFamily="2" charset="2"/>
              </a:rPr>
              <a:t>1111</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减</a:t>
            </a:r>
            <a:r>
              <a:rPr lang="en-US" altLang="zh-CN" dirty="0">
                <a:sym typeface="Wingdings" pitchFamily="2" charset="2"/>
              </a:rPr>
              <a:t>1</a:t>
            </a:r>
            <a:r>
              <a:rPr lang="zh-CN" altLang="en-US" dirty="0">
                <a:sym typeface="Wingdings" pitchFamily="2" charset="2"/>
              </a:rPr>
              <a:t> </a:t>
            </a:r>
            <a:r>
              <a:rPr lang="en-US" altLang="zh-CN" dirty="0">
                <a:sym typeface="Wingdings" pitchFamily="2" charset="2"/>
              </a:rPr>
              <a:t>0b1111</a:t>
            </a:r>
            <a:r>
              <a:rPr lang="zh-CN" altLang="en-US" dirty="0">
                <a:sym typeface="Wingdings" pitchFamily="2" charset="2"/>
              </a:rPr>
              <a:t> </a:t>
            </a:r>
            <a:r>
              <a:rPr lang="en-US" altLang="zh-CN" dirty="0">
                <a:sym typeface="Wingdings" pitchFamily="2" charset="2"/>
              </a:rPr>
              <a:t>1110</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取反</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0b1000</a:t>
            </a:r>
            <a:r>
              <a:rPr lang="zh-CN" altLang="en-US" dirty="0">
                <a:sym typeface="Wingdings" pitchFamily="2" charset="2"/>
              </a:rPr>
              <a:t> </a:t>
            </a:r>
            <a:r>
              <a:rPr lang="en-US" altLang="zh-CN" dirty="0">
                <a:sym typeface="Wingdings" pitchFamily="2" charset="2"/>
              </a:rPr>
              <a:t>0001</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-2^0</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-1</a:t>
            </a:r>
            <a:endParaRPr lang="en-CN" dirty="0"/>
          </a:p>
        </p:txBody>
      </p:sp>
    </p:spTree>
    <p:extLst>
      <p:ext uri="{BB962C8B-B14F-4D97-AF65-F5344CB8AC3E}">
        <p14:creationId xmlns:p14="http://schemas.microsoft.com/office/powerpoint/2010/main" val="1579152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实际演示一下</a:t>
            </a:r>
          </a:p>
        </p:txBody>
      </p:sp>
    </p:spTree>
    <p:extLst>
      <p:ext uri="{BB962C8B-B14F-4D97-AF65-F5344CB8AC3E}">
        <p14:creationId xmlns:p14="http://schemas.microsoft.com/office/powerpoint/2010/main" val="1796461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44766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2214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同学们可以结合</a:t>
            </a:r>
            <a:r>
              <a:rPr lang="en-US" altLang="zh-CN" dirty="0"/>
              <a:t>SASM</a:t>
            </a:r>
            <a:r>
              <a:rPr lang="zh-CN" altLang="en-US" dirty="0"/>
              <a:t>来看看，</a:t>
            </a:r>
            <a:r>
              <a:rPr lang="en-US" altLang="zh-CN" dirty="0"/>
              <a:t>32bit</a:t>
            </a:r>
            <a:r>
              <a:rPr lang="zh-CN" altLang="en-US" dirty="0"/>
              <a:t>的</a:t>
            </a:r>
            <a:r>
              <a:rPr lang="en-US" altLang="zh-CN" dirty="0"/>
              <a:t>80386</a:t>
            </a:r>
            <a:r>
              <a:rPr lang="zh-CN" altLang="en-US" dirty="0"/>
              <a:t>直接寻址结果</a:t>
            </a:r>
            <a:endParaRPr lang="en-CN" altLang="zh-CN" dirty="0"/>
          </a:p>
        </p:txBody>
      </p:sp>
    </p:spTree>
    <p:extLst>
      <p:ext uri="{BB962C8B-B14F-4D97-AF65-F5344CB8AC3E}">
        <p14:creationId xmlns:p14="http://schemas.microsoft.com/office/powerpoint/2010/main" val="898129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 乘以 </a:t>
            </a:r>
            <a:r>
              <a:rPr lang="en-US" altLang="zh-CN" dirty="0"/>
              <a:t>16</a:t>
            </a:r>
            <a:r>
              <a:rPr lang="zh-CN" altLang="en-US" dirty="0"/>
              <a:t> 是否有问题 ？</a:t>
            </a:r>
            <a:endParaRPr lang="en-CN" dirty="0"/>
          </a:p>
        </p:txBody>
      </p:sp>
    </p:spTree>
    <p:extLst>
      <p:ext uri="{BB962C8B-B14F-4D97-AF65-F5344CB8AC3E}">
        <p14:creationId xmlns:p14="http://schemas.microsoft.com/office/powerpoint/2010/main" val="2575137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 乘以 </a:t>
            </a:r>
            <a:r>
              <a:rPr lang="en-US" altLang="zh-CN" dirty="0"/>
              <a:t>16</a:t>
            </a:r>
            <a:r>
              <a:rPr lang="zh-CN" altLang="en-US" dirty="0"/>
              <a:t> 是否有问题 ？</a:t>
            </a:r>
            <a:endParaRPr lang="en-CN" dirty="0"/>
          </a:p>
        </p:txBody>
      </p:sp>
    </p:spTree>
    <p:extLst>
      <p:ext uri="{BB962C8B-B14F-4D97-AF65-F5344CB8AC3E}">
        <p14:creationId xmlns:p14="http://schemas.microsoft.com/office/powerpoint/2010/main" val="782029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可以借助 </a:t>
            </a:r>
            <a:r>
              <a:rPr lang="en-US" altLang="zh-CN" dirty="0"/>
              <a:t>SASM </a:t>
            </a:r>
            <a:r>
              <a:rPr lang="zh-CN" altLang="en-US" dirty="0"/>
              <a:t>来辅助学习下</a:t>
            </a:r>
          </a:p>
        </p:txBody>
      </p:sp>
    </p:spTree>
    <p:extLst>
      <p:ext uri="{BB962C8B-B14F-4D97-AF65-F5344CB8AC3E}">
        <p14:creationId xmlns:p14="http://schemas.microsoft.com/office/powerpoint/2010/main" val="1486262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数据存储速度的差异？寄存器</a:t>
            </a:r>
            <a:r>
              <a:rPr lang="en-US" altLang="zh-CN" dirty="0"/>
              <a:t>&gt;</a:t>
            </a:r>
            <a:r>
              <a:rPr lang="zh-CN" altLang="en-US" dirty="0"/>
              <a:t>片上缓存</a:t>
            </a:r>
            <a:r>
              <a:rPr lang="en-US" altLang="zh-CN" dirty="0"/>
              <a:t>&gt;</a:t>
            </a:r>
            <a:r>
              <a:rPr lang="zh-CN" altLang="en-US" dirty="0"/>
              <a:t>内存</a:t>
            </a:r>
            <a:r>
              <a:rPr lang="en-US" altLang="zh-CN" dirty="0"/>
              <a:t>&gt;</a:t>
            </a:r>
            <a:r>
              <a:rPr lang="zh-CN" altLang="en-US" dirty="0"/>
              <a:t>外存</a:t>
            </a:r>
          </a:p>
        </p:txBody>
      </p:sp>
    </p:spTree>
    <p:extLst>
      <p:ext uri="{BB962C8B-B14F-4D97-AF65-F5344CB8AC3E}">
        <p14:creationId xmlns:p14="http://schemas.microsoft.com/office/powerpoint/2010/main" val="3767370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为什么需要设计时钟</a:t>
            </a:r>
            <a:r>
              <a:rPr lang="en-US" altLang="zh-CN" dirty="0"/>
              <a:t>?</a:t>
            </a:r>
          </a:p>
          <a:p>
            <a:r>
              <a:rPr lang="zh-CN" altLang="en-US" dirty="0"/>
              <a:t>时分复用</a:t>
            </a:r>
            <a:r>
              <a:rPr lang="en-US" altLang="zh-CN" dirty="0"/>
              <a:t>: </a:t>
            </a:r>
            <a:r>
              <a:rPr lang="zh-CN" altLang="en-US" dirty="0"/>
              <a:t>流水线操作</a:t>
            </a:r>
            <a:r>
              <a:rPr lang="en-US" altLang="zh-CN" dirty="0"/>
              <a:t>, </a:t>
            </a:r>
            <a:r>
              <a:rPr lang="zh-CN" altLang="en-US" dirty="0"/>
              <a:t>同步信号</a:t>
            </a:r>
            <a:r>
              <a:rPr lang="en-US" altLang="zh-CN" dirty="0"/>
              <a:t>, </a:t>
            </a:r>
            <a:r>
              <a:rPr lang="zh-CN" altLang="en-US" dirty="0"/>
              <a:t>调节指令执行速度等</a:t>
            </a:r>
          </a:p>
        </p:txBody>
      </p:sp>
    </p:spTree>
    <p:extLst>
      <p:ext uri="{BB962C8B-B14F-4D97-AF65-F5344CB8AC3E}">
        <p14:creationId xmlns:p14="http://schemas.microsoft.com/office/powerpoint/2010/main" val="2653424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数字信号  </a:t>
            </a:r>
            <a:r>
              <a:rPr lang="en-US" altLang="zh-CN" dirty="0"/>
              <a:t>vs  </a:t>
            </a:r>
            <a:r>
              <a:rPr lang="zh-CN" altLang="en-US" dirty="0"/>
              <a:t>模拟信号，抗噪能力</a:t>
            </a:r>
          </a:p>
        </p:txBody>
      </p:sp>
    </p:spTree>
    <p:extLst>
      <p:ext uri="{BB962C8B-B14F-4D97-AF65-F5344CB8AC3E}">
        <p14:creationId xmlns:p14="http://schemas.microsoft.com/office/powerpoint/2010/main" val="1556335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数字信号  </a:t>
            </a:r>
            <a:r>
              <a:rPr lang="en-US" altLang="zh-CN" dirty="0"/>
              <a:t>vs  </a:t>
            </a:r>
            <a:r>
              <a:rPr lang="zh-CN" altLang="en-US" dirty="0"/>
              <a:t>模拟信号，抗噪能力</a:t>
            </a:r>
          </a:p>
        </p:txBody>
      </p:sp>
    </p:spTree>
    <p:extLst>
      <p:ext uri="{BB962C8B-B14F-4D97-AF65-F5344CB8AC3E}">
        <p14:creationId xmlns:p14="http://schemas.microsoft.com/office/powerpoint/2010/main" val="180862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为什么不能向程序开放</a:t>
            </a:r>
            <a:r>
              <a:rPr lang="en-US" altLang="zh-CN" dirty="0"/>
              <a:t>EIP</a:t>
            </a:r>
            <a:r>
              <a:rPr lang="zh-CN" altLang="en-US" dirty="0"/>
              <a:t>的直接访问权限</a:t>
            </a:r>
            <a:r>
              <a:rPr lang="en-US" altLang="zh-CN" dirty="0"/>
              <a:t>?</a:t>
            </a:r>
            <a:endParaRPr lang="zh-CN" altLang="en-US" dirty="0"/>
          </a:p>
        </p:txBody>
      </p:sp>
    </p:spTree>
    <p:extLst>
      <p:ext uri="{BB962C8B-B14F-4D97-AF65-F5344CB8AC3E}">
        <p14:creationId xmlns:p14="http://schemas.microsoft.com/office/powerpoint/2010/main" val="972446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6"/>
            <a:ext cx="8420100" cy="1470025"/>
          </a:xfrm>
        </p:spPr>
        <p:txBody>
          <a:bodyPr/>
          <a:lstStyle/>
          <a:p>
            <a:r>
              <a:rPr lang="zh-CN" altLang="en-US"/>
              <a:t>单击此处编辑母版标题样式</a:t>
            </a:r>
          </a:p>
        </p:txBody>
      </p:sp>
      <p:sp>
        <p:nvSpPr>
          <p:cNvPr id="3"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7" name="灯片编号占位符 5">
            <a:extLst>
              <a:ext uri="{FF2B5EF4-FFF2-40B4-BE49-F238E27FC236}">
                <a16:creationId xmlns:a16="http://schemas.microsoft.com/office/drawing/2014/main" id="{197F4BB4-75B1-4706-8520-C789DC1CA001}"/>
              </a:ext>
            </a:extLst>
          </p:cNvPr>
          <p:cNvSpPr>
            <a:spLocks noGrp="1"/>
          </p:cNvSpPr>
          <p:nvPr>
            <p:ph type="sldNum" sz="quarter" idx="12"/>
          </p:nvPr>
        </p:nvSpPr>
        <p:spPr>
          <a:xfrm>
            <a:off x="7582300" y="6492875"/>
            <a:ext cx="2311400" cy="365125"/>
          </a:xfrm>
          <a:prstGeom prst="rect">
            <a:avLst/>
          </a:prstGeom>
        </p:spPr>
        <p:txBody>
          <a:bodyPr/>
          <a:lstStyle/>
          <a:p>
            <a:fld id="{16F781C4-B8D4-4498-9C49-C9A9BB9F3E73}" type="slidenum">
              <a:rPr lang="zh-CN" altLang="en-US" smtClean="0"/>
              <a:pPr/>
              <a:t>‹#›</a:t>
            </a:fld>
            <a:endParaRPr lang="zh-CN" alt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4639"/>
            <a:ext cx="222885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274639"/>
            <a:ext cx="652145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7" name="灯片编号占位符 5">
            <a:extLst>
              <a:ext uri="{FF2B5EF4-FFF2-40B4-BE49-F238E27FC236}">
                <a16:creationId xmlns:a16="http://schemas.microsoft.com/office/drawing/2014/main" id="{0D485469-0401-4777-AA57-6D9885D61E9D}"/>
              </a:ext>
            </a:extLst>
          </p:cNvPr>
          <p:cNvSpPr>
            <a:spLocks noGrp="1"/>
          </p:cNvSpPr>
          <p:nvPr>
            <p:ph type="sldNum" sz="quarter" idx="12"/>
          </p:nvPr>
        </p:nvSpPr>
        <p:spPr>
          <a:xfrm>
            <a:off x="7582300" y="6492875"/>
            <a:ext cx="2311400" cy="365125"/>
          </a:xfrm>
          <a:prstGeom prst="rect">
            <a:avLst/>
          </a:prstGeom>
        </p:spPr>
        <p:txBody>
          <a:bodyPr/>
          <a:lstStyle/>
          <a:p>
            <a:fld id="{16F781C4-B8D4-4498-9C49-C9A9BB9F3E73}" type="slidenum">
              <a:rPr lang="zh-CN" altLang="en-US" smtClean="0"/>
              <a:pPr/>
              <a:t>‹#›</a:t>
            </a:fld>
            <a:endParaRPr lang="zh-CN" alt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3" name="标题占位符 1"/>
          <p:cNvSpPr>
            <a:spLocks noGrp="1"/>
          </p:cNvSpPr>
          <p:nvPr>
            <p:ph type="title"/>
          </p:nvPr>
        </p:nvSpPr>
        <p:spPr>
          <a:xfrm>
            <a:off x="495300" y="116632"/>
            <a:ext cx="8915400" cy="648072"/>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231127930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buClr>
                <a:schemeClr val="accent6">
                  <a:lumMod val="75000"/>
                </a:schemeClr>
              </a:buClr>
              <a:defRPr b="1"/>
            </a:lvl1pPr>
            <a:lvl2pPr>
              <a:defRPr b="1"/>
            </a:lvl2pPr>
            <a:lvl3pPr>
              <a:defRPr b="1"/>
            </a:lvl3pPr>
            <a:lvl4pPr>
              <a:defRPr b="1"/>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pPr algn="r"/>
            <a:fld id="{16F781C4-B8D4-4498-9C49-C9A9BB9F3E73}" type="slidenum">
              <a:rPr lang="zh-CN" altLang="en-US" smtClean="0"/>
              <a:pPr algn="r"/>
              <a:t>‹#›</a:t>
            </a:fld>
            <a:endParaRPr lang="zh-CN" alt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582300" y="6492875"/>
            <a:ext cx="2311400" cy="365125"/>
          </a:xfrm>
          <a:prstGeom prst="rect">
            <a:avLst/>
          </a:prstGeom>
        </p:spPr>
        <p:txBody>
          <a:bodyPr/>
          <a:lstStyle/>
          <a:p>
            <a:fld id="{16F781C4-B8D4-4498-9C49-C9A9BB9F3E73}" type="slidenum">
              <a:rPr lang="zh-CN" altLang="en-US" smtClean="0"/>
              <a:pPr/>
              <a:t>‹#›</a:t>
            </a:fld>
            <a:endParaRPr lang="zh-CN" alt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8" name="灯片编号占位符 5">
            <a:extLst>
              <a:ext uri="{FF2B5EF4-FFF2-40B4-BE49-F238E27FC236}">
                <a16:creationId xmlns:a16="http://schemas.microsoft.com/office/drawing/2014/main" id="{A1989638-8478-43EC-8726-862C117FEE7B}"/>
              </a:ext>
            </a:extLst>
          </p:cNvPr>
          <p:cNvSpPr>
            <a:spLocks noGrp="1"/>
          </p:cNvSpPr>
          <p:nvPr>
            <p:ph type="sldNum" sz="quarter" idx="12"/>
          </p:nvPr>
        </p:nvSpPr>
        <p:spPr>
          <a:xfrm>
            <a:off x="7582300" y="6492875"/>
            <a:ext cx="2311400" cy="365125"/>
          </a:xfrm>
          <a:prstGeom prst="rect">
            <a:avLst/>
          </a:prstGeom>
        </p:spPr>
        <p:txBody>
          <a:bodyPr/>
          <a:lstStyle/>
          <a:p>
            <a:fld id="{16F781C4-B8D4-4498-9C49-C9A9BB9F3E73}" type="slidenum">
              <a:rPr lang="zh-CN" altLang="en-US" smtClean="0"/>
              <a:pPr/>
              <a:t>‹#›</a:t>
            </a:fld>
            <a:endParaRPr lang="zh-CN" alt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95300" y="6356351"/>
            <a:ext cx="23114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10" name="灯片编号占位符 5">
            <a:extLst>
              <a:ext uri="{FF2B5EF4-FFF2-40B4-BE49-F238E27FC236}">
                <a16:creationId xmlns:a16="http://schemas.microsoft.com/office/drawing/2014/main" id="{549C8A69-224D-45C3-A67A-1457EBBC7D5D}"/>
              </a:ext>
            </a:extLst>
          </p:cNvPr>
          <p:cNvSpPr>
            <a:spLocks noGrp="1"/>
          </p:cNvSpPr>
          <p:nvPr>
            <p:ph type="sldNum" sz="quarter" idx="12"/>
          </p:nvPr>
        </p:nvSpPr>
        <p:spPr>
          <a:xfrm>
            <a:off x="7582300" y="6492875"/>
            <a:ext cx="2311400" cy="365125"/>
          </a:xfrm>
          <a:prstGeom prst="rect">
            <a:avLst/>
          </a:prstGeom>
        </p:spPr>
        <p:txBody>
          <a:bodyPr/>
          <a:lstStyle/>
          <a:p>
            <a:fld id="{16F781C4-B8D4-4498-9C49-C9A9BB9F3E73}" type="slidenum">
              <a:rPr lang="zh-CN" altLang="en-US" smtClean="0"/>
              <a:pPr/>
              <a:t>‹#›</a:t>
            </a:fld>
            <a:endParaRPr lang="zh-CN" alt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95300" y="6356351"/>
            <a:ext cx="23114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199E5A7-7D93-4922-860E-E60AAEC91506}"/>
              </a:ext>
            </a:extLst>
          </p:cNvPr>
          <p:cNvSpPr>
            <a:spLocks noGrp="1"/>
          </p:cNvSpPr>
          <p:nvPr>
            <p:ph type="sldNum" sz="quarter" idx="12"/>
          </p:nvPr>
        </p:nvSpPr>
        <p:spPr>
          <a:xfrm>
            <a:off x="7582300" y="6492875"/>
            <a:ext cx="2311400" cy="365125"/>
          </a:xfrm>
          <a:prstGeom prst="rect">
            <a:avLst/>
          </a:prstGeom>
        </p:spPr>
        <p:txBody>
          <a:bodyPr/>
          <a:lstStyle/>
          <a:p>
            <a:fld id="{16F781C4-B8D4-4498-9C49-C9A9BB9F3E73}" type="slidenum">
              <a:rPr lang="zh-CN" altLang="en-US" smtClean="0"/>
              <a:pPr/>
              <a:t>‹#›</a:t>
            </a:fld>
            <a:endParaRPr lang="zh-CN" alt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95300" y="6356351"/>
            <a:ext cx="23114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5" name="灯片编号占位符 5">
            <a:extLst>
              <a:ext uri="{FF2B5EF4-FFF2-40B4-BE49-F238E27FC236}">
                <a16:creationId xmlns:a16="http://schemas.microsoft.com/office/drawing/2014/main" id="{F5E92155-4F3F-4549-A084-E6C79332E78B}"/>
              </a:ext>
            </a:extLst>
          </p:cNvPr>
          <p:cNvSpPr>
            <a:spLocks noGrp="1"/>
          </p:cNvSpPr>
          <p:nvPr>
            <p:ph type="sldNum" sz="quarter" idx="12"/>
          </p:nvPr>
        </p:nvSpPr>
        <p:spPr>
          <a:xfrm>
            <a:off x="7582300" y="6492875"/>
            <a:ext cx="2311400" cy="365125"/>
          </a:xfrm>
          <a:prstGeom prst="rect">
            <a:avLst/>
          </a:prstGeom>
        </p:spPr>
        <p:txBody>
          <a:bodyPr/>
          <a:lstStyle/>
          <a:p>
            <a:fld id="{16F781C4-B8D4-4498-9C49-C9A9BB9F3E73}" type="slidenum">
              <a:rPr lang="zh-CN" altLang="en-US" smtClean="0"/>
              <a:pPr/>
              <a:t>‹#›</a:t>
            </a:fld>
            <a:endParaRPr lang="zh-CN" alt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8" name="灯片编号占位符 5">
            <a:extLst>
              <a:ext uri="{FF2B5EF4-FFF2-40B4-BE49-F238E27FC236}">
                <a16:creationId xmlns:a16="http://schemas.microsoft.com/office/drawing/2014/main" id="{883D1651-58FF-452C-B952-CA00C366348B}"/>
              </a:ext>
            </a:extLst>
          </p:cNvPr>
          <p:cNvSpPr>
            <a:spLocks noGrp="1"/>
          </p:cNvSpPr>
          <p:nvPr>
            <p:ph type="sldNum" sz="quarter" idx="12"/>
          </p:nvPr>
        </p:nvSpPr>
        <p:spPr>
          <a:xfrm>
            <a:off x="7582300" y="6492875"/>
            <a:ext cx="2311400" cy="365125"/>
          </a:xfrm>
          <a:prstGeom prst="rect">
            <a:avLst/>
          </a:prstGeom>
        </p:spPr>
        <p:txBody>
          <a:bodyPr/>
          <a:lstStyle/>
          <a:p>
            <a:fld id="{16F781C4-B8D4-4498-9C49-C9A9BB9F3E73}" type="slidenum">
              <a:rPr lang="zh-CN" altLang="en-US" smtClean="0"/>
              <a:pPr/>
              <a:t>‹#›</a:t>
            </a:fld>
            <a:endParaRPr lang="zh-CN" alt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8" name="灯片编号占位符 5">
            <a:extLst>
              <a:ext uri="{FF2B5EF4-FFF2-40B4-BE49-F238E27FC236}">
                <a16:creationId xmlns:a16="http://schemas.microsoft.com/office/drawing/2014/main" id="{6F39DE4C-F921-42CE-8C2E-08AB34C941E4}"/>
              </a:ext>
            </a:extLst>
          </p:cNvPr>
          <p:cNvSpPr>
            <a:spLocks noGrp="1"/>
          </p:cNvSpPr>
          <p:nvPr>
            <p:ph type="sldNum" sz="quarter" idx="12"/>
          </p:nvPr>
        </p:nvSpPr>
        <p:spPr>
          <a:xfrm>
            <a:off x="7582300" y="6492875"/>
            <a:ext cx="2311400" cy="365125"/>
          </a:xfrm>
          <a:prstGeom prst="rect">
            <a:avLst/>
          </a:prstGeom>
        </p:spPr>
        <p:txBody>
          <a:bodyPr/>
          <a:lstStyle/>
          <a:p>
            <a:fld id="{16F781C4-B8D4-4498-9C49-C9A9BB9F3E73}" type="slidenum">
              <a:rPr lang="zh-CN" altLang="en-US" smtClean="0"/>
              <a:pPr/>
              <a:t>‹#›</a:t>
            </a:fld>
            <a:endParaRPr lang="zh-CN" alt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300" y="116632"/>
            <a:ext cx="8915400" cy="64807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95300" y="1340768"/>
            <a:ext cx="8915400" cy="496855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hf hdr="0" ftr="0" dt="0"/>
  <p:txStyles>
    <p:titleStyle>
      <a:lvl1pPr algn="ctr" defTabSz="914400" rtl="0" eaLnBrk="1" fontAlgn="auto" latinLnBrk="0" hangingPunct="1">
        <a:spcBef>
          <a:spcPct val="0"/>
        </a:spcBef>
        <a:spcAft>
          <a:spcPts val="0"/>
        </a:spcAft>
        <a:buNone/>
        <a:defRPr lang="zh-CN" altLang="en-US" sz="3600" b="1"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Wingdings" panose="05000000000000000000" pitchFamily="2" charset="2"/>
        <a:buChar char="p"/>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Ø"/>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github.com/chyyuu/simple_os_book/blob/master/zh/chapter-1/protect_mode.md"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slide" Target="slide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notesSlide" Target="../notesSlides/notesSlide17.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hyyuu/simple_os_book/blob/master/zh/chapter-1/protect_mode.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79" name="Rectangle 2"/>
          <p:cNvSpPr>
            <a:spLocks noChangeArrowheads="1"/>
          </p:cNvSpPr>
          <p:nvPr/>
        </p:nvSpPr>
        <p:spPr bwMode="auto">
          <a:xfrm>
            <a:off x="0" y="1898744"/>
            <a:ext cx="9906000" cy="3106057"/>
          </a:xfrm>
          <a:prstGeom prst="rect">
            <a:avLst/>
          </a:prstGeom>
          <a:solidFill>
            <a:srgbClr val="1895D3">
              <a:alpha val="89018"/>
            </a:srgbClr>
          </a:solidFill>
          <a:ln w="9525">
            <a:noFill/>
            <a:miter lim="800000"/>
            <a:headEnd/>
            <a:tailEnd/>
          </a:ln>
          <a:effectLst/>
        </p:spPr>
        <p:txBody>
          <a:bodyPr anchor="ctr"/>
          <a:lstStyle/>
          <a:p>
            <a:endParaRPr lang="zh-CN" altLang="en-US">
              <a:cs typeface="+mn-ea"/>
              <a:sym typeface="+mn-lt"/>
            </a:endParaRPr>
          </a:p>
        </p:txBody>
      </p:sp>
      <p:sp>
        <p:nvSpPr>
          <p:cNvPr id="80" name="Oval 8"/>
          <p:cNvSpPr>
            <a:spLocks noChangeArrowheads="1"/>
          </p:cNvSpPr>
          <p:nvPr/>
        </p:nvSpPr>
        <p:spPr bwMode="auto">
          <a:xfrm>
            <a:off x="6300192" y="1556792"/>
            <a:ext cx="540001" cy="54000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1" name="Oval 10"/>
          <p:cNvSpPr>
            <a:spLocks noChangeArrowheads="1"/>
          </p:cNvSpPr>
          <p:nvPr/>
        </p:nvSpPr>
        <p:spPr bwMode="auto">
          <a:xfrm>
            <a:off x="107951" y="3497993"/>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2" name="Oval 11"/>
          <p:cNvSpPr>
            <a:spLocks noChangeArrowheads="1"/>
          </p:cNvSpPr>
          <p:nvPr/>
        </p:nvSpPr>
        <p:spPr bwMode="auto">
          <a:xfrm>
            <a:off x="8361116" y="4510511"/>
            <a:ext cx="719137" cy="720725"/>
          </a:xfrm>
          <a:prstGeom prst="ellipse">
            <a:avLst/>
          </a:prstGeom>
          <a:gradFill rotWithShape="0">
            <a:gsLst>
              <a:gs pos="0">
                <a:schemeClr val="bg1">
                  <a:alpha val="60999"/>
                </a:schemeClr>
              </a:gs>
              <a:gs pos="100000">
                <a:srgbClr val="79C2E6">
                  <a:alpha val="29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3" name="Oval 12"/>
          <p:cNvSpPr>
            <a:spLocks noChangeArrowheads="1"/>
          </p:cNvSpPr>
          <p:nvPr/>
        </p:nvSpPr>
        <p:spPr bwMode="auto">
          <a:xfrm>
            <a:off x="1079762" y="4582519"/>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4" name="Oval 23"/>
          <p:cNvSpPr>
            <a:spLocks noChangeArrowheads="1"/>
          </p:cNvSpPr>
          <p:nvPr/>
        </p:nvSpPr>
        <p:spPr bwMode="auto">
          <a:xfrm>
            <a:off x="4139953" y="4088358"/>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5" name="Oval 24"/>
          <p:cNvSpPr>
            <a:spLocks noChangeArrowheads="1"/>
          </p:cNvSpPr>
          <p:nvPr/>
        </p:nvSpPr>
        <p:spPr bwMode="auto">
          <a:xfrm>
            <a:off x="827584" y="4375820"/>
            <a:ext cx="576262"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6" name="Oval 27"/>
          <p:cNvSpPr>
            <a:spLocks noChangeArrowheads="1"/>
          </p:cNvSpPr>
          <p:nvPr/>
        </p:nvSpPr>
        <p:spPr bwMode="auto">
          <a:xfrm>
            <a:off x="671284" y="1593354"/>
            <a:ext cx="971550" cy="97155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7" name="Oval 29"/>
          <p:cNvSpPr>
            <a:spLocks noChangeArrowheads="1"/>
          </p:cNvSpPr>
          <p:nvPr/>
        </p:nvSpPr>
        <p:spPr bwMode="auto">
          <a:xfrm>
            <a:off x="1031646" y="2096592"/>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8" name="Oval 34"/>
          <p:cNvSpPr>
            <a:spLocks noChangeArrowheads="1"/>
          </p:cNvSpPr>
          <p:nvPr/>
        </p:nvSpPr>
        <p:spPr bwMode="auto">
          <a:xfrm>
            <a:off x="8553451" y="2564904"/>
            <a:ext cx="576263"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9" name="Oval 35"/>
          <p:cNvSpPr>
            <a:spLocks noChangeArrowheads="1"/>
          </p:cNvSpPr>
          <p:nvPr/>
        </p:nvSpPr>
        <p:spPr bwMode="auto">
          <a:xfrm>
            <a:off x="6902982" y="2237029"/>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0" name="Oval 36"/>
          <p:cNvSpPr>
            <a:spLocks noChangeArrowheads="1"/>
          </p:cNvSpPr>
          <p:nvPr/>
        </p:nvSpPr>
        <p:spPr bwMode="auto">
          <a:xfrm>
            <a:off x="2627784" y="3933058"/>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1" name="Oval 37"/>
          <p:cNvSpPr>
            <a:spLocks noChangeArrowheads="1"/>
          </p:cNvSpPr>
          <p:nvPr/>
        </p:nvSpPr>
        <p:spPr bwMode="auto">
          <a:xfrm>
            <a:off x="3448358" y="1943357"/>
            <a:ext cx="719137" cy="719137"/>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2" name="Oval 38"/>
          <p:cNvSpPr>
            <a:spLocks noChangeArrowheads="1"/>
          </p:cNvSpPr>
          <p:nvPr/>
        </p:nvSpPr>
        <p:spPr bwMode="auto">
          <a:xfrm>
            <a:off x="6819087" y="4293146"/>
            <a:ext cx="971550" cy="971550"/>
          </a:xfrm>
          <a:prstGeom prst="ellipse">
            <a:avLst/>
          </a:prstGeom>
          <a:gradFill rotWithShape="0">
            <a:gsLst>
              <a:gs pos="0">
                <a:schemeClr val="bg1">
                  <a:alpha val="26999"/>
                </a:schemeClr>
              </a:gs>
              <a:gs pos="100000">
                <a:srgbClr val="79C2E6">
                  <a:alpha val="9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3" name="Oval 28"/>
          <p:cNvSpPr>
            <a:spLocks noChangeArrowheads="1"/>
          </p:cNvSpPr>
          <p:nvPr/>
        </p:nvSpPr>
        <p:spPr bwMode="auto">
          <a:xfrm>
            <a:off x="6599329" y="4148162"/>
            <a:ext cx="719138" cy="719138"/>
          </a:xfrm>
          <a:prstGeom prst="ellipse">
            <a:avLst/>
          </a:prstGeom>
          <a:gradFill rotWithShape="0">
            <a:gsLst>
              <a:gs pos="0">
                <a:schemeClr val="bg1">
                  <a:alpha val="42000"/>
                </a:schemeClr>
              </a:gs>
              <a:gs pos="100000">
                <a:srgbClr val="79C2E6">
                  <a:alpha val="45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pic>
        <p:nvPicPr>
          <p:cNvPr id="9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92100"/>
            <a:ext cx="8265368" cy="10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标题 2"/>
          <p:cNvSpPr txBox="1">
            <a:spLocks/>
          </p:cNvSpPr>
          <p:nvPr/>
        </p:nvSpPr>
        <p:spPr>
          <a:xfrm>
            <a:off x="539751" y="2913645"/>
            <a:ext cx="8986050" cy="796281"/>
          </a:xfrm>
          <a:prstGeom prst="rect">
            <a:avLst/>
          </a:prstGeom>
        </p:spPr>
        <p:txBody>
          <a:bodyPr anchor="t">
            <a:noAutofit/>
          </a:bodyPr>
          <a:lstStyle/>
          <a:p>
            <a:pPr algn="ctr" defTabSz="957263" eaLnBrk="0" hangingPunct="0"/>
            <a:r>
              <a:rPr lang="zh-CN" altLang="en-US" sz="6000" b="1" dirty="0">
                <a:solidFill>
                  <a:srgbClr val="FFFF00"/>
                </a:solidFill>
                <a:cs typeface="+mn-ea"/>
                <a:sym typeface="+mn-lt"/>
              </a:rPr>
              <a:t>汇编语言与逆向工程</a:t>
            </a:r>
            <a:endParaRPr kumimoji="0" lang="zh-CN" altLang="en-US" sz="6000" b="1" i="0" u="none" strike="noStrike" kern="0" cap="none" spc="0" normalizeH="0" baseline="0" noProof="0" dirty="0">
              <a:ln>
                <a:noFill/>
              </a:ln>
              <a:solidFill>
                <a:srgbClr val="FFFF00"/>
              </a:solidFill>
              <a:effectLst/>
              <a:uLnTx/>
              <a:uFillTx/>
              <a:cs typeface="+mn-ea"/>
              <a:sym typeface="+mn-lt"/>
            </a:endParaRPr>
          </a:p>
        </p:txBody>
      </p:sp>
      <p:sp>
        <p:nvSpPr>
          <p:cNvPr id="23" name="TextBox 22"/>
          <p:cNvSpPr txBox="1"/>
          <p:nvPr/>
        </p:nvSpPr>
        <p:spPr>
          <a:xfrm>
            <a:off x="2318132" y="5301208"/>
            <a:ext cx="5429288" cy="646331"/>
          </a:xfrm>
          <a:prstGeom prst="rect">
            <a:avLst/>
          </a:prstGeom>
          <a:noFill/>
        </p:spPr>
        <p:txBody>
          <a:bodyPr wrap="square" rtlCol="0">
            <a:spAutoFit/>
          </a:bodyPr>
          <a:lstStyle/>
          <a:p>
            <a:pPr algn="ctr"/>
            <a:r>
              <a:rPr lang="zh-CN" altLang="en-US" sz="3600" b="1" kern="100" dirty="0">
                <a:solidFill>
                  <a:srgbClr val="0000FF"/>
                </a:solidFill>
                <a:cs typeface="+mn-ea"/>
                <a:sym typeface="+mn-lt"/>
              </a:rPr>
              <a:t>潘胜利</a:t>
            </a:r>
            <a:endParaRPr lang="en-US" altLang="zh-CN" sz="3600" b="1" kern="100" dirty="0">
              <a:solidFill>
                <a:srgbClr val="0000FF"/>
              </a:solidFill>
              <a:cs typeface="+mn-ea"/>
              <a:sym typeface="+mn-lt"/>
            </a:endParaRPr>
          </a:p>
        </p:txBody>
      </p:sp>
      <p:pic>
        <p:nvPicPr>
          <p:cNvPr id="30" name="Picture 2">
            <a:extLst>
              <a:ext uri="{FF2B5EF4-FFF2-40B4-BE49-F238E27FC236}">
                <a16:creationId xmlns:a16="http://schemas.microsoft.com/office/drawing/2014/main" id="{54095004-5F6A-4D56-91F9-44AF0AE603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6144608"/>
            <a:ext cx="9144000" cy="7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矩形 30">
            <a:extLst>
              <a:ext uri="{FF2B5EF4-FFF2-40B4-BE49-F238E27FC236}">
                <a16:creationId xmlns:a16="http://schemas.microsoft.com/office/drawing/2014/main" id="{25916067-A50F-4002-B308-A2AFB0C88F63}"/>
              </a:ext>
            </a:extLst>
          </p:cNvPr>
          <p:cNvSpPr/>
          <p:nvPr/>
        </p:nvSpPr>
        <p:spPr>
          <a:xfrm>
            <a:off x="8424232" y="6351453"/>
            <a:ext cx="141096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3A670B9-370D-4587-BFE6-78BC4A6C8EF4}" type="datetime6">
              <a:rPr lang="zh-CN" altLang="en-US" sz="2000" b="1" kern="100" smtClean="0">
                <a:solidFill>
                  <a:schemeClr val="bg2">
                    <a:lumMod val="75000"/>
                  </a:schemeClr>
                </a:solidFill>
                <a:cs typeface="+mn-ea"/>
                <a:sym typeface="+mn-lt"/>
              </a:rPr>
              <a:pPr algn="ctr"/>
              <a:t>2024年3月</a:t>
            </a:fld>
            <a:endParaRPr lang="en-US" altLang="zh-CN" sz="2000" dirty="0">
              <a:solidFill>
                <a:schemeClr val="bg2">
                  <a:lumMod val="75000"/>
                </a:schemeClr>
              </a:solidFill>
              <a:cs typeface="+mn-ea"/>
              <a:sym typeface="+mn-lt"/>
            </a:endParaRPr>
          </a:p>
        </p:txBody>
      </p:sp>
      <p:sp>
        <p:nvSpPr>
          <p:cNvPr id="26" name="文本框 25">
            <a:extLst>
              <a:ext uri="{FF2B5EF4-FFF2-40B4-BE49-F238E27FC236}">
                <a16:creationId xmlns:a16="http://schemas.microsoft.com/office/drawing/2014/main" id="{6DDD6724-FF84-4A8B-8576-FA53FBEF3082}"/>
              </a:ext>
            </a:extLst>
          </p:cNvPr>
          <p:cNvSpPr txBox="1"/>
          <p:nvPr/>
        </p:nvSpPr>
        <p:spPr>
          <a:xfrm>
            <a:off x="2936776" y="6344472"/>
            <a:ext cx="4965650" cy="369332"/>
          </a:xfrm>
          <a:prstGeom prst="rect">
            <a:avLst/>
          </a:prstGeom>
          <a:noFill/>
        </p:spPr>
        <p:txBody>
          <a:bodyPr wrap="square">
            <a:spAutoFit/>
          </a:bodyPr>
          <a:lstStyle/>
          <a:p>
            <a:r>
              <a:rPr lang="zh-CN" altLang="en-US" dirty="0">
                <a:solidFill>
                  <a:schemeClr val="bg1">
                    <a:lumMod val="65000"/>
                  </a:schemeClr>
                </a:solidFill>
                <a:cs typeface="+mn-ea"/>
                <a:sym typeface="+mn-lt"/>
              </a:rPr>
              <a:t>网络空间安全学院 </a:t>
            </a:r>
            <a:r>
              <a:rPr lang="en-US" altLang="zh-CN" dirty="0">
                <a:solidFill>
                  <a:schemeClr val="bg1">
                    <a:lumMod val="65000"/>
                  </a:schemeClr>
                </a:solidFill>
                <a:latin typeface="黑体" panose="02010609060101010101" pitchFamily="49" charset="-122"/>
                <a:ea typeface="黑体" panose="02010609060101010101" pitchFamily="49" charset="-122"/>
                <a:sym typeface="Wingdings" panose="05000000000000000000" pitchFamily="2" charset="2"/>
              </a:rPr>
              <a:t></a:t>
            </a:r>
            <a:r>
              <a:rPr lang="en-US" altLang="zh-CN" dirty="0">
                <a:solidFill>
                  <a:schemeClr val="bg1">
                    <a:lumMod val="65000"/>
                  </a:schemeClr>
                </a:solidFill>
                <a:latin typeface="黑体" panose="02010609060101010101" pitchFamily="49" charset="-122"/>
                <a:ea typeface="黑体" panose="02010609060101010101" pitchFamily="49" charset="-122"/>
                <a:cs typeface="+mn-ea"/>
                <a:sym typeface="+mn-lt"/>
              </a:rPr>
              <a:t> </a:t>
            </a:r>
            <a:r>
              <a:rPr lang="zh-CN" altLang="en-US" dirty="0">
                <a:solidFill>
                  <a:schemeClr val="bg1">
                    <a:lumMod val="65000"/>
                  </a:schemeClr>
                </a:solidFill>
                <a:cs typeface="+mn-ea"/>
                <a:sym typeface="+mn-lt"/>
              </a:rPr>
              <a:t>网络安全与治理中心</a:t>
            </a:r>
          </a:p>
        </p:txBody>
      </p:sp>
      <p:pic>
        <p:nvPicPr>
          <p:cNvPr id="10242" name="Picture 2" descr="北邮文化-北京邮电大学">
            <a:extLst>
              <a:ext uri="{FF2B5EF4-FFF2-40B4-BE49-F238E27FC236}">
                <a16:creationId xmlns:a16="http://schemas.microsoft.com/office/drawing/2014/main" id="{3B295C18-7E81-43D3-93D6-45ECA9BFB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66" y="97021"/>
            <a:ext cx="2900833" cy="78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64398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a:bodyPr>
          <a:lstStyle/>
          <a:p>
            <a:pPr>
              <a:defRPr/>
            </a:pPr>
            <a:r>
              <a:rPr lang="zh-CN" altLang="en-US" dirty="0">
                <a:cs typeface="+mn-ea"/>
                <a:sym typeface="+mn-lt"/>
              </a:rPr>
              <a:t>算术逻辑单元</a:t>
            </a:r>
          </a:p>
          <a:p>
            <a:pPr lvl="1">
              <a:defRPr/>
            </a:pPr>
            <a:r>
              <a:rPr lang="zh-CN" altLang="en-US" dirty="0">
                <a:cs typeface="+mn-ea"/>
                <a:sym typeface="+mn-lt"/>
              </a:rPr>
              <a:t>算术逻辑单元，即</a:t>
            </a:r>
            <a:r>
              <a:rPr lang="en-US" altLang="zh-CN" dirty="0">
                <a:cs typeface="+mn-ea"/>
                <a:sym typeface="+mn-lt"/>
              </a:rPr>
              <a:t>ALU</a:t>
            </a:r>
            <a:r>
              <a:rPr lang="zh-CN" altLang="en-US" dirty="0">
                <a:cs typeface="+mn-ea"/>
                <a:sym typeface="+mn-lt"/>
              </a:rPr>
              <a:t>，顾名思义就是执行各种算术运算和逻辑运算</a:t>
            </a:r>
            <a:endParaRPr lang="en-US" altLang="zh-CN" dirty="0">
              <a:cs typeface="+mn-ea"/>
              <a:sym typeface="+mn-lt"/>
            </a:endParaRPr>
          </a:p>
          <a:p>
            <a:pPr lvl="1">
              <a:defRPr/>
            </a:pPr>
            <a:r>
              <a:rPr lang="zh-CN" altLang="en-US" dirty="0">
                <a:cs typeface="+mn-ea"/>
                <a:sym typeface="+mn-lt"/>
              </a:rPr>
              <a:t>随着各类运算任务的增加，出现了专用计算单元如浮点计算单元</a:t>
            </a:r>
            <a:endParaRPr lang="en-US" altLang="zh-CN" dirty="0">
              <a:cs typeface="+mn-ea"/>
              <a:sym typeface="+mn-lt"/>
            </a:endParaRPr>
          </a:p>
          <a:p>
            <a:pPr lvl="1">
              <a:defRPr/>
            </a:pPr>
            <a:endParaRPr lang="zh-CN" altLang="en-US" dirty="0">
              <a:cs typeface="+mn-ea"/>
              <a:sym typeface="+mn-lt"/>
            </a:endParaRPr>
          </a:p>
          <a:p>
            <a:pPr lvl="1">
              <a:defRPr/>
            </a:pP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sp>
        <p:nvSpPr>
          <p:cNvPr id="7" name="灯片编号占位符 6">
            <a:extLst>
              <a:ext uri="{FF2B5EF4-FFF2-40B4-BE49-F238E27FC236}">
                <a16:creationId xmlns:a16="http://schemas.microsoft.com/office/drawing/2014/main" id="{6F0168DF-D853-4EFB-B987-176C7E1C88EB}"/>
              </a:ext>
            </a:extLst>
          </p:cNvPr>
          <p:cNvSpPr>
            <a:spLocks noGrp="1"/>
          </p:cNvSpPr>
          <p:nvPr>
            <p:ph type="sldNum" sz="quarter" idx="12"/>
          </p:nvPr>
        </p:nvSpPr>
        <p:spPr/>
        <p:txBody>
          <a:bodyPr/>
          <a:lstStyle/>
          <a:p>
            <a:pPr algn="r"/>
            <a:fld id="{16F781C4-B8D4-4498-9C49-C9A9BB9F3E73}" type="slidenum">
              <a:rPr lang="zh-CN" altLang="en-US" smtClean="0"/>
              <a:pPr algn="r"/>
              <a:t>10</a:t>
            </a:fld>
            <a:endParaRPr lang="zh-CN" altLang="en-US" dirty="0"/>
          </a:p>
        </p:txBody>
      </p:sp>
      <p:pic>
        <p:nvPicPr>
          <p:cNvPr id="11" name="Picture 10">
            <a:extLst>
              <a:ext uri="{FF2B5EF4-FFF2-40B4-BE49-F238E27FC236}">
                <a16:creationId xmlns:a16="http://schemas.microsoft.com/office/drawing/2014/main" id="{57330FE2-ED88-3986-2DFD-E87DA44BAB7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720752" y="4293096"/>
            <a:ext cx="4146788" cy="2373583"/>
          </a:xfrm>
          <a:prstGeom prst="rect">
            <a:avLst/>
          </a:prstGeom>
        </p:spPr>
      </p:pic>
    </p:spTree>
    <p:extLst>
      <p:ext uri="{BB962C8B-B14F-4D97-AF65-F5344CB8AC3E}">
        <p14:creationId xmlns:p14="http://schemas.microsoft.com/office/powerpoint/2010/main" val="1698812579"/>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循环控制指令</a:t>
            </a:r>
          </a:p>
          <a:p>
            <a:pPr lvl="1"/>
            <a:r>
              <a:rPr lang="zh-CN" altLang="en-US" dirty="0">
                <a:cs typeface="+mn-ea"/>
                <a:sym typeface="+mn-lt"/>
              </a:rPr>
              <a:t>这类指令用</a:t>
            </a:r>
            <a:r>
              <a:rPr lang="en-US" altLang="zh-CN" dirty="0">
                <a:cs typeface="+mn-ea"/>
                <a:sym typeface="+mn-lt"/>
              </a:rPr>
              <a:t>ECX</a:t>
            </a:r>
            <a:r>
              <a:rPr lang="zh-CN" altLang="en-US" dirty="0">
                <a:cs typeface="+mn-ea"/>
                <a:sym typeface="+mn-lt"/>
              </a:rPr>
              <a:t>计数器的内容控制循环次数，先将循环次数存放在</a:t>
            </a:r>
            <a:r>
              <a:rPr lang="en-US" altLang="zh-CN" dirty="0">
                <a:cs typeface="+mn-ea"/>
                <a:sym typeface="+mn-lt"/>
              </a:rPr>
              <a:t>ECX</a:t>
            </a:r>
            <a:r>
              <a:rPr lang="zh-CN" altLang="en-US" dirty="0">
                <a:cs typeface="+mn-ea"/>
                <a:sym typeface="+mn-lt"/>
              </a:rPr>
              <a:t>中，每循环一次</a:t>
            </a:r>
            <a:r>
              <a:rPr lang="en-US" altLang="zh-CN" dirty="0">
                <a:cs typeface="+mn-ea"/>
                <a:sym typeface="+mn-lt"/>
              </a:rPr>
              <a:t>ECX</a:t>
            </a:r>
            <a:r>
              <a:rPr lang="zh-CN" altLang="en-US" dirty="0">
                <a:cs typeface="+mn-ea"/>
                <a:sym typeface="+mn-lt"/>
              </a:rPr>
              <a:t>内容减</a:t>
            </a:r>
            <a:r>
              <a:rPr lang="en-US" altLang="zh-CN" dirty="0">
                <a:cs typeface="+mn-ea"/>
                <a:sym typeface="+mn-lt"/>
              </a:rPr>
              <a:t>1</a:t>
            </a:r>
            <a:r>
              <a:rPr lang="zh-CN" altLang="en-US" dirty="0">
                <a:cs typeface="+mn-ea"/>
                <a:sym typeface="+mn-lt"/>
              </a:rPr>
              <a:t>，直到</a:t>
            </a:r>
            <a:r>
              <a:rPr lang="en-US" altLang="zh-CN" dirty="0">
                <a:cs typeface="+mn-ea"/>
                <a:sym typeface="+mn-lt"/>
              </a:rPr>
              <a:t>ECX</a:t>
            </a:r>
            <a:r>
              <a:rPr lang="zh-CN" altLang="en-US" dirty="0">
                <a:cs typeface="+mn-ea"/>
                <a:sym typeface="+mn-lt"/>
              </a:rPr>
              <a:t>为</a:t>
            </a:r>
            <a:r>
              <a:rPr lang="en-US" altLang="zh-CN" dirty="0">
                <a:cs typeface="+mn-ea"/>
                <a:sym typeface="+mn-lt"/>
              </a:rPr>
              <a:t>0</a:t>
            </a:r>
            <a:r>
              <a:rPr lang="zh-CN" altLang="en-US" dirty="0">
                <a:cs typeface="+mn-ea"/>
                <a:sym typeface="+mn-lt"/>
              </a:rPr>
              <a:t>时循环结束</a:t>
            </a:r>
          </a:p>
          <a:p>
            <a:pPr lvl="2"/>
            <a:r>
              <a:rPr lang="en-US" altLang="zh-CN" dirty="0">
                <a:cs typeface="+mn-ea"/>
                <a:sym typeface="+mn-lt"/>
              </a:rPr>
              <a:t>REP </a:t>
            </a:r>
            <a:r>
              <a:rPr lang="zh-CN" altLang="en-US" dirty="0">
                <a:cs typeface="+mn-ea"/>
                <a:sym typeface="+mn-lt"/>
              </a:rPr>
              <a:t>当</a:t>
            </a:r>
            <a:r>
              <a:rPr lang="en-US" altLang="zh-CN" dirty="0">
                <a:cs typeface="+mn-ea"/>
                <a:sym typeface="+mn-lt"/>
              </a:rPr>
              <a:t>CX/ECX&gt;0</a:t>
            </a:r>
            <a:r>
              <a:rPr lang="zh-CN" altLang="en-US" dirty="0">
                <a:cs typeface="+mn-ea"/>
                <a:sym typeface="+mn-lt"/>
              </a:rPr>
              <a:t>时重复</a:t>
            </a:r>
            <a:endParaRPr lang="en-US" altLang="zh-CN" dirty="0">
              <a:cs typeface="+mn-ea"/>
              <a:sym typeface="+mn-lt"/>
            </a:endParaRPr>
          </a:p>
          <a:p>
            <a:pPr lvl="2"/>
            <a:r>
              <a:rPr lang="en-US" altLang="zh-CN" dirty="0">
                <a:cs typeface="+mn-ea"/>
                <a:sym typeface="+mn-lt"/>
              </a:rPr>
              <a:t>REPE/REPZ </a:t>
            </a:r>
            <a:r>
              <a:rPr lang="zh-CN" altLang="en-US" dirty="0">
                <a:cs typeface="+mn-ea"/>
                <a:sym typeface="+mn-lt"/>
              </a:rPr>
              <a:t>当</a:t>
            </a:r>
            <a:r>
              <a:rPr lang="en-US" altLang="zh-CN" dirty="0">
                <a:cs typeface="+mn-ea"/>
                <a:sym typeface="+mn-lt"/>
              </a:rPr>
              <a:t>ZF=1</a:t>
            </a:r>
            <a:r>
              <a:rPr lang="zh-CN" altLang="en-US" dirty="0">
                <a:cs typeface="+mn-ea"/>
                <a:sym typeface="+mn-lt"/>
              </a:rPr>
              <a:t>或比较结果相等</a:t>
            </a:r>
            <a:r>
              <a:rPr lang="en-US" altLang="zh-CN" dirty="0">
                <a:cs typeface="+mn-ea"/>
                <a:sym typeface="+mn-lt"/>
              </a:rPr>
              <a:t>,</a:t>
            </a:r>
            <a:r>
              <a:rPr lang="zh-CN" altLang="en-US" dirty="0">
                <a:cs typeface="+mn-ea"/>
                <a:sym typeface="+mn-lt"/>
              </a:rPr>
              <a:t>且</a:t>
            </a:r>
            <a:r>
              <a:rPr lang="en-US" altLang="zh-CN" dirty="0">
                <a:cs typeface="+mn-ea"/>
                <a:sym typeface="+mn-lt"/>
              </a:rPr>
              <a:t>CX/ECX&gt;0</a:t>
            </a:r>
            <a:r>
              <a:rPr lang="zh-CN" altLang="en-US" dirty="0">
                <a:cs typeface="+mn-ea"/>
                <a:sym typeface="+mn-lt"/>
              </a:rPr>
              <a:t>时重复</a:t>
            </a:r>
            <a:endParaRPr lang="en-US" altLang="zh-CN" dirty="0">
              <a:cs typeface="+mn-ea"/>
              <a:sym typeface="+mn-lt"/>
            </a:endParaRPr>
          </a:p>
          <a:p>
            <a:pPr lvl="2"/>
            <a:r>
              <a:rPr lang="en-US" altLang="zh-CN" dirty="0">
                <a:cs typeface="+mn-ea"/>
                <a:sym typeface="+mn-lt"/>
              </a:rPr>
              <a:t>REPNE/REPNZ </a:t>
            </a:r>
            <a:r>
              <a:rPr lang="zh-CN" altLang="en-US" dirty="0">
                <a:cs typeface="+mn-ea"/>
                <a:sym typeface="+mn-lt"/>
              </a:rPr>
              <a:t>当</a:t>
            </a:r>
            <a:r>
              <a:rPr lang="en-US" altLang="zh-CN" dirty="0">
                <a:cs typeface="+mn-ea"/>
                <a:sym typeface="+mn-lt"/>
              </a:rPr>
              <a:t>ZF=0</a:t>
            </a:r>
            <a:r>
              <a:rPr lang="zh-CN" altLang="en-US" dirty="0">
                <a:cs typeface="+mn-ea"/>
                <a:sym typeface="+mn-lt"/>
              </a:rPr>
              <a:t>或比较结果不相等</a:t>
            </a:r>
            <a:r>
              <a:rPr lang="en-US" altLang="zh-CN" dirty="0">
                <a:cs typeface="+mn-ea"/>
                <a:sym typeface="+mn-lt"/>
              </a:rPr>
              <a:t>,</a:t>
            </a:r>
            <a:r>
              <a:rPr lang="zh-CN" altLang="en-US" dirty="0">
                <a:cs typeface="+mn-ea"/>
                <a:sym typeface="+mn-lt"/>
              </a:rPr>
              <a:t>且</a:t>
            </a:r>
            <a:r>
              <a:rPr lang="en-US" altLang="zh-CN" dirty="0">
                <a:cs typeface="+mn-ea"/>
                <a:sym typeface="+mn-lt"/>
              </a:rPr>
              <a:t>CX/ECX&gt;0</a:t>
            </a:r>
            <a:r>
              <a:rPr lang="zh-CN" altLang="en-US" dirty="0">
                <a:cs typeface="+mn-ea"/>
                <a:sym typeface="+mn-lt"/>
              </a:rPr>
              <a:t>时重复</a:t>
            </a:r>
            <a:endParaRPr lang="en-US" altLang="zh-CN" dirty="0">
              <a:cs typeface="+mn-ea"/>
              <a:sym typeface="+mn-lt"/>
            </a:endParaRPr>
          </a:p>
          <a:p>
            <a:pPr lvl="2"/>
            <a:r>
              <a:rPr lang="en-US" altLang="zh-CN" dirty="0">
                <a:cs typeface="+mn-ea"/>
                <a:sym typeface="+mn-lt"/>
              </a:rPr>
              <a:t>REPC </a:t>
            </a:r>
            <a:r>
              <a:rPr lang="zh-CN" altLang="en-US" dirty="0">
                <a:cs typeface="+mn-ea"/>
                <a:sym typeface="+mn-lt"/>
              </a:rPr>
              <a:t>当</a:t>
            </a:r>
            <a:r>
              <a:rPr lang="en-US" altLang="zh-CN" dirty="0">
                <a:cs typeface="+mn-ea"/>
                <a:sym typeface="+mn-lt"/>
              </a:rPr>
              <a:t>CF=1</a:t>
            </a:r>
            <a:r>
              <a:rPr lang="zh-CN" altLang="en-US" dirty="0">
                <a:cs typeface="+mn-ea"/>
                <a:sym typeface="+mn-lt"/>
              </a:rPr>
              <a:t>且</a:t>
            </a:r>
            <a:r>
              <a:rPr lang="en-US" altLang="zh-CN" dirty="0">
                <a:cs typeface="+mn-ea"/>
                <a:sym typeface="+mn-lt"/>
              </a:rPr>
              <a:t>CX/ECX&gt;0</a:t>
            </a:r>
            <a:r>
              <a:rPr lang="zh-CN" altLang="en-US" dirty="0">
                <a:cs typeface="+mn-ea"/>
                <a:sym typeface="+mn-lt"/>
              </a:rPr>
              <a:t>时重复</a:t>
            </a:r>
            <a:endParaRPr lang="en-US" altLang="zh-CN" dirty="0">
              <a:cs typeface="+mn-ea"/>
              <a:sym typeface="+mn-lt"/>
            </a:endParaRPr>
          </a:p>
          <a:p>
            <a:pPr lvl="2"/>
            <a:r>
              <a:rPr lang="en-US" altLang="zh-CN" dirty="0">
                <a:cs typeface="+mn-ea"/>
                <a:sym typeface="+mn-lt"/>
              </a:rPr>
              <a:t>REPNC </a:t>
            </a:r>
            <a:r>
              <a:rPr lang="zh-CN" altLang="en-US" dirty="0">
                <a:cs typeface="+mn-ea"/>
                <a:sym typeface="+mn-lt"/>
              </a:rPr>
              <a:t>当</a:t>
            </a:r>
            <a:r>
              <a:rPr lang="en-US" altLang="zh-CN" dirty="0">
                <a:cs typeface="+mn-ea"/>
                <a:sym typeface="+mn-lt"/>
              </a:rPr>
              <a:t>CF=0</a:t>
            </a:r>
            <a:r>
              <a:rPr lang="zh-CN" altLang="en-US" dirty="0">
                <a:cs typeface="+mn-ea"/>
                <a:sym typeface="+mn-lt"/>
              </a:rPr>
              <a:t>且</a:t>
            </a:r>
            <a:r>
              <a:rPr lang="en-US" altLang="zh-CN" dirty="0">
                <a:cs typeface="+mn-ea"/>
                <a:sym typeface="+mn-lt"/>
              </a:rPr>
              <a:t>CX/ECX&gt;0</a:t>
            </a:r>
            <a:r>
              <a:rPr lang="zh-CN" altLang="en-US" dirty="0">
                <a:cs typeface="+mn-ea"/>
                <a:sym typeface="+mn-lt"/>
              </a:rPr>
              <a:t>时重复</a:t>
            </a:r>
            <a:r>
              <a:rPr lang="en-US" altLang="zh-CN"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控制转移指令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211B0083-E11A-4C97-928D-16322222F7B1}"/>
              </a:ext>
            </a:extLst>
          </p:cNvPr>
          <p:cNvSpPr>
            <a:spLocks noGrp="1"/>
          </p:cNvSpPr>
          <p:nvPr>
            <p:ph type="sldNum" sz="quarter" idx="12"/>
          </p:nvPr>
        </p:nvSpPr>
        <p:spPr/>
        <p:txBody>
          <a:bodyPr/>
          <a:lstStyle/>
          <a:p>
            <a:pPr algn="r"/>
            <a:fld id="{16F781C4-B8D4-4498-9C49-C9A9BB9F3E73}" type="slidenum">
              <a:rPr lang="zh-CN" altLang="en-US" smtClean="0"/>
              <a:pPr algn="r"/>
              <a:t>100</a:t>
            </a:fld>
            <a:endParaRPr lang="zh-CN" altLang="en-US" dirty="0"/>
          </a:p>
        </p:txBody>
      </p:sp>
    </p:spTree>
    <p:extLst>
      <p:ext uri="{BB962C8B-B14F-4D97-AF65-F5344CB8AC3E}">
        <p14:creationId xmlns:p14="http://schemas.microsoft.com/office/powerpoint/2010/main" val="289693583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数据传送指令</a:t>
            </a:r>
          </a:p>
          <a:p>
            <a:r>
              <a:rPr lang="zh-CN" altLang="en-US" dirty="0">
                <a:cs typeface="+mn-ea"/>
                <a:sym typeface="+mn-lt"/>
              </a:rPr>
              <a:t>算术运算指令</a:t>
            </a:r>
          </a:p>
          <a:p>
            <a:r>
              <a:rPr lang="zh-CN" altLang="en-US" dirty="0">
                <a:cs typeface="+mn-ea"/>
                <a:sym typeface="+mn-lt"/>
              </a:rPr>
              <a:t>逻辑运算和移位指令</a:t>
            </a:r>
          </a:p>
          <a:p>
            <a:r>
              <a:rPr lang="zh-CN" altLang="en-US" dirty="0">
                <a:cs typeface="+mn-ea"/>
                <a:sym typeface="+mn-lt"/>
              </a:rPr>
              <a:t>串操作指令</a:t>
            </a:r>
          </a:p>
          <a:p>
            <a:r>
              <a:rPr lang="zh-CN" altLang="en-US" dirty="0">
                <a:cs typeface="+mn-ea"/>
                <a:sym typeface="+mn-lt"/>
              </a:rPr>
              <a:t>控制转移指令</a:t>
            </a:r>
          </a:p>
          <a:p>
            <a:r>
              <a:rPr lang="zh-CN" altLang="en-US" dirty="0">
                <a:solidFill>
                  <a:srgbClr val="FF0000"/>
                </a:solidFill>
                <a:cs typeface="+mn-ea"/>
                <a:sym typeface="+mn-lt"/>
              </a:rPr>
              <a:t>处理器控制指令</a:t>
            </a:r>
            <a:endParaRPr lang="en-US" altLang="zh-CN" dirty="0">
              <a:solidFill>
                <a:srgbClr val="FF0000"/>
              </a:solidFill>
              <a:cs typeface="+mn-ea"/>
              <a:sym typeface="+mn-lt"/>
            </a:endParaRPr>
          </a:p>
          <a:p>
            <a:r>
              <a:rPr lang="zh-CN" altLang="en-US" dirty="0">
                <a:cs typeface="+mn-ea"/>
                <a:sym typeface="+mn-lt"/>
              </a:rPr>
              <a:t>浮点运算指令</a:t>
            </a:r>
          </a:p>
          <a:p>
            <a:endParaRPr lang="zh-CN" altLang="en-US" dirty="0">
              <a:solidFill>
                <a:srgbClr val="FF0000"/>
              </a:solidFill>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a:t>
            </a:r>
          </a:p>
        </p:txBody>
      </p:sp>
      <p:sp>
        <p:nvSpPr>
          <p:cNvPr id="7" name="灯片编号占位符 6">
            <a:extLst>
              <a:ext uri="{FF2B5EF4-FFF2-40B4-BE49-F238E27FC236}">
                <a16:creationId xmlns:a16="http://schemas.microsoft.com/office/drawing/2014/main" id="{BCAD4598-11F5-4263-B09C-4941968ACC42}"/>
              </a:ext>
            </a:extLst>
          </p:cNvPr>
          <p:cNvSpPr>
            <a:spLocks noGrp="1"/>
          </p:cNvSpPr>
          <p:nvPr>
            <p:ph type="sldNum" sz="quarter" idx="12"/>
          </p:nvPr>
        </p:nvSpPr>
        <p:spPr/>
        <p:txBody>
          <a:bodyPr/>
          <a:lstStyle/>
          <a:p>
            <a:pPr algn="r"/>
            <a:fld id="{16F781C4-B8D4-4498-9C49-C9A9BB9F3E73}" type="slidenum">
              <a:rPr lang="zh-CN" altLang="en-US" smtClean="0"/>
              <a:pPr algn="r"/>
              <a:t>101</a:t>
            </a:fld>
            <a:endParaRPr lang="zh-CN" altLang="en-US" dirty="0"/>
          </a:p>
        </p:txBody>
      </p:sp>
    </p:spTree>
    <p:extLst>
      <p:ext uri="{BB962C8B-B14F-4D97-AF65-F5344CB8AC3E}">
        <p14:creationId xmlns:p14="http://schemas.microsoft.com/office/powerpoint/2010/main" val="154715943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处理器控制指令</a:t>
            </a:r>
            <a:endParaRPr lang="en-US" altLang="zh-CN" dirty="0">
              <a:cs typeface="+mn-ea"/>
              <a:sym typeface="+mn-lt"/>
            </a:endParaRPr>
          </a:p>
          <a:p>
            <a:pPr lvl="1"/>
            <a:r>
              <a:rPr lang="zh-CN" altLang="en-US" dirty="0">
                <a:cs typeface="+mn-ea"/>
                <a:sym typeface="+mn-lt"/>
              </a:rPr>
              <a:t>空操作指令</a:t>
            </a:r>
          </a:p>
          <a:p>
            <a:pPr lvl="2"/>
            <a:r>
              <a:rPr lang="en-US" altLang="zh-CN" dirty="0">
                <a:highlight>
                  <a:srgbClr val="FFFF00"/>
                </a:highlight>
                <a:cs typeface="+mn-ea"/>
                <a:sym typeface="+mn-lt"/>
              </a:rPr>
              <a:t>NOP</a:t>
            </a:r>
            <a:r>
              <a:rPr lang="zh-CN" altLang="en-US" dirty="0">
                <a:cs typeface="+mn-ea"/>
                <a:sym typeface="+mn-lt"/>
              </a:rPr>
              <a:t>（机器码</a:t>
            </a:r>
            <a:r>
              <a:rPr lang="en-US" altLang="zh-CN" dirty="0">
                <a:solidFill>
                  <a:srgbClr val="FF0000"/>
                </a:solidFill>
                <a:cs typeface="+mn-ea"/>
                <a:sym typeface="+mn-lt"/>
              </a:rPr>
              <a:t>0x90</a:t>
            </a:r>
            <a:r>
              <a:rPr lang="zh-CN" altLang="en-US" dirty="0">
                <a:cs typeface="+mn-ea"/>
                <a:sym typeface="+mn-lt"/>
              </a:rPr>
              <a:t>）：</a:t>
            </a:r>
            <a:r>
              <a:rPr lang="zh-CN" altLang="en-US" dirty="0">
                <a:solidFill>
                  <a:srgbClr val="0000FF"/>
                </a:solidFill>
                <a:cs typeface="+mn-ea"/>
                <a:sym typeface="+mn-lt"/>
              </a:rPr>
              <a:t>空操作</a:t>
            </a:r>
            <a:r>
              <a:rPr lang="zh-CN" altLang="en-US" dirty="0">
                <a:cs typeface="+mn-ea"/>
                <a:sym typeface="+mn-lt"/>
              </a:rPr>
              <a:t>，除了使</a:t>
            </a:r>
            <a:r>
              <a:rPr lang="en-US" altLang="zh-CN" dirty="0">
                <a:cs typeface="+mn-ea"/>
                <a:sym typeface="+mn-lt"/>
              </a:rPr>
              <a:t>EIP</a:t>
            </a:r>
            <a:r>
              <a:rPr lang="zh-CN" altLang="en-US" dirty="0">
                <a:cs typeface="+mn-ea"/>
                <a:sym typeface="+mn-lt"/>
              </a:rPr>
              <a:t>增</a:t>
            </a:r>
            <a:r>
              <a:rPr lang="en-US" altLang="zh-CN" dirty="0">
                <a:cs typeface="+mn-ea"/>
                <a:sym typeface="+mn-lt"/>
              </a:rPr>
              <a:t>1</a:t>
            </a:r>
            <a:r>
              <a:rPr lang="zh-CN" altLang="en-US" dirty="0">
                <a:cs typeface="+mn-ea"/>
                <a:sym typeface="+mn-lt"/>
              </a:rPr>
              <a:t>外，不做任何操作</a:t>
            </a:r>
          </a:p>
          <a:p>
            <a:pPr lvl="1"/>
            <a:r>
              <a:rPr lang="zh-CN" altLang="en-US" dirty="0">
                <a:cs typeface="+mn-ea"/>
                <a:sym typeface="+mn-lt"/>
              </a:rPr>
              <a:t>中断指令：</a:t>
            </a:r>
          </a:p>
          <a:p>
            <a:pPr lvl="2"/>
            <a:r>
              <a:rPr lang="en-US" altLang="zh-CN" dirty="0">
                <a:cs typeface="+mn-ea"/>
                <a:sym typeface="+mn-lt"/>
              </a:rPr>
              <a:t>INT n</a:t>
            </a:r>
            <a:r>
              <a:rPr lang="zh-CN" altLang="en-US" dirty="0">
                <a:cs typeface="+mn-ea"/>
                <a:sym typeface="+mn-lt"/>
              </a:rPr>
              <a:t>：软件中断指令，也称为软中断指令，其中</a:t>
            </a:r>
            <a:r>
              <a:rPr lang="en-US" altLang="zh-CN" dirty="0">
                <a:cs typeface="+mn-ea"/>
                <a:sym typeface="+mn-lt"/>
              </a:rPr>
              <a:t>n</a:t>
            </a:r>
            <a:r>
              <a:rPr lang="zh-CN" altLang="en-US" dirty="0">
                <a:cs typeface="+mn-ea"/>
                <a:sym typeface="+mn-lt"/>
              </a:rPr>
              <a:t>为中断类型号，其值必须在</a:t>
            </a:r>
            <a:r>
              <a:rPr lang="en-US" altLang="zh-CN" dirty="0">
                <a:cs typeface="+mn-ea"/>
                <a:sym typeface="+mn-lt"/>
              </a:rPr>
              <a:t>0~255</a:t>
            </a:r>
            <a:r>
              <a:rPr lang="zh-CN" altLang="en-US" dirty="0">
                <a:cs typeface="+mn-ea"/>
                <a:sym typeface="+mn-lt"/>
              </a:rPr>
              <a:t>的范围内</a:t>
            </a:r>
            <a:endParaRPr lang="en-US" altLang="zh-CN" dirty="0">
              <a:cs typeface="+mn-ea"/>
              <a:sym typeface="+mn-lt"/>
            </a:endParaRPr>
          </a:p>
          <a:p>
            <a:pPr lvl="2"/>
            <a:r>
              <a:rPr lang="zh-CN" altLang="en-US" dirty="0">
                <a:cs typeface="+mn-ea"/>
                <a:sym typeface="+mn-lt"/>
              </a:rPr>
              <a:t>可以在编程时安排在程序中的任何位置上，因此也被称为陷阱中断</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处理器控制指令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FF6819AB-21A6-471C-A44C-DFB4B54D0DB0}"/>
              </a:ext>
            </a:extLst>
          </p:cNvPr>
          <p:cNvSpPr>
            <a:spLocks noGrp="1"/>
          </p:cNvSpPr>
          <p:nvPr>
            <p:ph type="sldNum" sz="quarter" idx="12"/>
          </p:nvPr>
        </p:nvSpPr>
        <p:spPr/>
        <p:txBody>
          <a:bodyPr/>
          <a:lstStyle/>
          <a:p>
            <a:pPr algn="r"/>
            <a:fld id="{16F781C4-B8D4-4498-9C49-C9A9BB9F3E73}" type="slidenum">
              <a:rPr lang="zh-CN" altLang="en-US" smtClean="0"/>
              <a:pPr algn="r"/>
              <a:t>102</a:t>
            </a:fld>
            <a:endParaRPr lang="zh-CN" altLang="en-US" dirty="0"/>
          </a:p>
        </p:txBody>
      </p:sp>
    </p:spTree>
    <p:extLst>
      <p:ext uri="{BB962C8B-B14F-4D97-AF65-F5344CB8AC3E}">
        <p14:creationId xmlns:p14="http://schemas.microsoft.com/office/powerpoint/2010/main" val="171016422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数据传送指令</a:t>
            </a:r>
          </a:p>
          <a:p>
            <a:r>
              <a:rPr lang="zh-CN" altLang="en-US" dirty="0">
                <a:cs typeface="+mn-ea"/>
                <a:sym typeface="+mn-lt"/>
              </a:rPr>
              <a:t>算术运算指令</a:t>
            </a:r>
          </a:p>
          <a:p>
            <a:r>
              <a:rPr lang="zh-CN" altLang="en-US" dirty="0">
                <a:cs typeface="+mn-ea"/>
                <a:sym typeface="+mn-lt"/>
              </a:rPr>
              <a:t>逻辑运算和移位指令</a:t>
            </a:r>
          </a:p>
          <a:p>
            <a:r>
              <a:rPr lang="zh-CN" altLang="en-US" dirty="0">
                <a:cs typeface="+mn-ea"/>
                <a:sym typeface="+mn-lt"/>
              </a:rPr>
              <a:t>串操作指令</a:t>
            </a:r>
          </a:p>
          <a:p>
            <a:r>
              <a:rPr lang="zh-CN" altLang="en-US" dirty="0">
                <a:cs typeface="+mn-ea"/>
                <a:sym typeface="+mn-lt"/>
              </a:rPr>
              <a:t>控制转移指令</a:t>
            </a:r>
          </a:p>
          <a:p>
            <a:r>
              <a:rPr lang="zh-CN" altLang="en-US" dirty="0">
                <a:cs typeface="+mn-ea"/>
                <a:sym typeface="+mn-lt"/>
              </a:rPr>
              <a:t>处理器控制指令</a:t>
            </a:r>
            <a:endParaRPr lang="en-US" altLang="zh-CN" dirty="0">
              <a:cs typeface="+mn-ea"/>
              <a:sym typeface="+mn-lt"/>
            </a:endParaRPr>
          </a:p>
          <a:p>
            <a:r>
              <a:rPr lang="zh-CN" altLang="en-US" dirty="0">
                <a:solidFill>
                  <a:srgbClr val="FF0000"/>
                </a:solidFill>
                <a:cs typeface="+mn-ea"/>
                <a:sym typeface="+mn-lt"/>
              </a:rPr>
              <a:t>浮点运算指令</a:t>
            </a:r>
          </a:p>
          <a:p>
            <a:endParaRPr lang="zh-CN" altLang="en-US" dirty="0">
              <a:solidFill>
                <a:srgbClr val="FF0000"/>
              </a:solidFill>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a:t>
            </a:r>
          </a:p>
        </p:txBody>
      </p:sp>
      <p:sp>
        <p:nvSpPr>
          <p:cNvPr id="7" name="灯片编号占位符 6">
            <a:extLst>
              <a:ext uri="{FF2B5EF4-FFF2-40B4-BE49-F238E27FC236}">
                <a16:creationId xmlns:a16="http://schemas.microsoft.com/office/drawing/2014/main" id="{3865A580-B6CD-4FB4-9F51-DB601179ABA0}"/>
              </a:ext>
            </a:extLst>
          </p:cNvPr>
          <p:cNvSpPr>
            <a:spLocks noGrp="1"/>
          </p:cNvSpPr>
          <p:nvPr>
            <p:ph type="sldNum" sz="quarter" idx="12"/>
          </p:nvPr>
        </p:nvSpPr>
        <p:spPr/>
        <p:txBody>
          <a:bodyPr/>
          <a:lstStyle/>
          <a:p>
            <a:pPr algn="r"/>
            <a:fld id="{16F781C4-B8D4-4498-9C49-C9A9BB9F3E73}" type="slidenum">
              <a:rPr lang="zh-CN" altLang="en-US" smtClean="0"/>
              <a:pPr algn="r"/>
              <a:t>103</a:t>
            </a:fld>
            <a:endParaRPr lang="zh-CN" altLang="en-US" dirty="0"/>
          </a:p>
        </p:txBody>
      </p:sp>
    </p:spTree>
    <p:extLst>
      <p:ext uri="{BB962C8B-B14F-4D97-AF65-F5344CB8AC3E}">
        <p14:creationId xmlns:p14="http://schemas.microsoft.com/office/powerpoint/2010/main" val="38648126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浮点运算专用指令</a:t>
            </a:r>
            <a:endParaRPr lang="en-US" altLang="zh-CN" dirty="0">
              <a:cs typeface="+mn-ea"/>
              <a:sym typeface="+mn-lt"/>
            </a:endParaRPr>
          </a:p>
          <a:p>
            <a:pPr lvl="1"/>
            <a:r>
              <a:rPr lang="zh-CN" altLang="en-US" dirty="0">
                <a:highlight>
                  <a:srgbClr val="C0C0C0"/>
                </a:highlight>
                <a:cs typeface="+mn-ea"/>
                <a:sym typeface="+mn-lt"/>
              </a:rPr>
              <a:t>如果一条汇编指令以字母 </a:t>
            </a:r>
            <a:r>
              <a:rPr lang="en-US" altLang="zh-CN" dirty="0">
                <a:solidFill>
                  <a:srgbClr val="FF0000"/>
                </a:solidFill>
                <a:highlight>
                  <a:srgbClr val="C0C0C0"/>
                </a:highlight>
                <a:cs typeface="+mn-ea"/>
                <a:sym typeface="+mn-lt"/>
              </a:rPr>
              <a:t>F</a:t>
            </a:r>
            <a:r>
              <a:rPr lang="en-US" altLang="zh-CN" dirty="0">
                <a:highlight>
                  <a:srgbClr val="C0C0C0"/>
                </a:highlight>
                <a:cs typeface="+mn-ea"/>
                <a:sym typeface="+mn-lt"/>
              </a:rPr>
              <a:t> </a:t>
            </a:r>
            <a:r>
              <a:rPr lang="zh-CN" altLang="en-US" dirty="0">
                <a:highlight>
                  <a:srgbClr val="C0C0C0"/>
                </a:highlight>
                <a:cs typeface="+mn-ea"/>
                <a:sym typeface="+mn-lt"/>
              </a:rPr>
              <a:t>开头</a:t>
            </a:r>
            <a:r>
              <a:rPr lang="zh-CN" altLang="en-US" dirty="0">
                <a:cs typeface="+mn-ea"/>
                <a:sym typeface="+mn-lt"/>
              </a:rPr>
              <a:t>，则其大概率为浮点运算指令，</a:t>
            </a:r>
            <a:r>
              <a:rPr lang="en-US" altLang="zh-CN" dirty="0">
                <a:cs typeface="+mn-ea"/>
                <a:sym typeface="+mn-lt"/>
              </a:rPr>
              <a:t>CPU</a:t>
            </a:r>
            <a:r>
              <a:rPr lang="zh-CN" altLang="en-US" dirty="0">
                <a:cs typeface="+mn-ea"/>
                <a:sym typeface="+mn-lt"/>
              </a:rPr>
              <a:t>中浮点运算单元主要负责处理此类指令</a:t>
            </a:r>
            <a:endParaRPr lang="en-US" altLang="zh-CN" dirty="0">
              <a:cs typeface="+mn-ea"/>
              <a:sym typeface="+mn-lt"/>
            </a:endParaRPr>
          </a:p>
          <a:p>
            <a:pPr lvl="1"/>
            <a:r>
              <a:rPr lang="zh-CN" altLang="en-US" dirty="0">
                <a:cs typeface="+mn-ea"/>
                <a:sym typeface="+mn-lt"/>
              </a:rPr>
              <a:t>由于</a:t>
            </a:r>
            <a:r>
              <a:rPr lang="zh-CN" altLang="en-US" dirty="0">
                <a:solidFill>
                  <a:srgbClr val="0000FF"/>
                </a:solidFill>
                <a:cs typeface="+mn-ea"/>
                <a:sym typeface="+mn-lt"/>
              </a:rPr>
              <a:t>浮点运算过程相对封闭，与软件运行流程、内部逻辑之间的关系较弱</a:t>
            </a:r>
            <a:r>
              <a:rPr lang="zh-CN" altLang="en-US" dirty="0">
                <a:cs typeface="+mn-ea"/>
                <a:sym typeface="+mn-lt"/>
              </a:rPr>
              <a:t>，本课程不再讲述此类汇编指令</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处理器控制指令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23B8980D-60E6-4710-9CC8-34C303C4E406}"/>
              </a:ext>
            </a:extLst>
          </p:cNvPr>
          <p:cNvSpPr>
            <a:spLocks noGrp="1"/>
          </p:cNvSpPr>
          <p:nvPr>
            <p:ph type="sldNum" sz="quarter" idx="12"/>
          </p:nvPr>
        </p:nvSpPr>
        <p:spPr/>
        <p:txBody>
          <a:bodyPr/>
          <a:lstStyle/>
          <a:p>
            <a:pPr algn="r"/>
            <a:fld id="{16F781C4-B8D4-4498-9C49-C9A9BB9F3E73}" type="slidenum">
              <a:rPr lang="zh-CN" altLang="en-US" smtClean="0"/>
              <a:pPr algn="r"/>
              <a:t>104</a:t>
            </a:fld>
            <a:endParaRPr lang="zh-CN" altLang="en-US" dirty="0"/>
          </a:p>
        </p:txBody>
      </p:sp>
    </p:spTree>
    <p:extLst>
      <p:ext uri="{BB962C8B-B14F-4D97-AF65-F5344CB8AC3E}">
        <p14:creationId xmlns:p14="http://schemas.microsoft.com/office/powerpoint/2010/main" val="233808937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第二章 汇编语言</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en-US" altLang="zh-CN" dirty="0">
                <a:cs typeface="+mn-ea"/>
                <a:sym typeface="+mn-lt"/>
              </a:rPr>
              <a:t>1.CPU</a:t>
            </a:r>
            <a:r>
              <a:rPr lang="zh-CN" altLang="en-US" dirty="0">
                <a:cs typeface="+mn-ea"/>
                <a:sym typeface="+mn-lt"/>
              </a:rPr>
              <a:t>简介</a:t>
            </a:r>
            <a:endParaRPr lang="en-US" altLang="zh-CN" dirty="0">
              <a:cs typeface="+mn-ea"/>
              <a:sym typeface="+mn-lt"/>
            </a:endParaRPr>
          </a:p>
          <a:p>
            <a:r>
              <a:rPr lang="en-US" altLang="zh-CN" dirty="0">
                <a:cs typeface="+mn-ea"/>
                <a:sym typeface="+mn-lt"/>
              </a:rPr>
              <a:t>2.</a:t>
            </a:r>
            <a:r>
              <a:rPr lang="zh-CN" altLang="en-US" dirty="0">
                <a:cs typeface="+mn-ea"/>
                <a:sym typeface="+mn-lt"/>
              </a:rPr>
              <a:t>寄存器</a:t>
            </a:r>
          </a:p>
          <a:p>
            <a:r>
              <a:rPr lang="en-US" altLang="zh-CN" dirty="0">
                <a:cs typeface="+mn-ea"/>
                <a:sym typeface="+mn-lt"/>
              </a:rPr>
              <a:t>3.x86</a:t>
            </a:r>
            <a:r>
              <a:rPr lang="zh-CN" altLang="en-US" dirty="0">
                <a:cs typeface="+mn-ea"/>
                <a:sym typeface="+mn-lt"/>
              </a:rPr>
              <a:t>指令集</a:t>
            </a:r>
          </a:p>
          <a:p>
            <a:r>
              <a:rPr lang="en-US" altLang="zh-CN" dirty="0">
                <a:solidFill>
                  <a:srgbClr val="FF0000"/>
                </a:solidFill>
                <a:cs typeface="+mn-ea"/>
                <a:sym typeface="+mn-lt"/>
              </a:rPr>
              <a:t>4.</a:t>
            </a:r>
            <a:r>
              <a:rPr lang="zh-CN" altLang="en-US" dirty="0">
                <a:solidFill>
                  <a:srgbClr val="FF0000"/>
                </a:solidFill>
                <a:cs typeface="+mn-ea"/>
                <a:sym typeface="+mn-lt"/>
              </a:rPr>
              <a:t>寻址方式</a:t>
            </a:r>
            <a:endParaRPr lang="en-US" altLang="zh-CN" dirty="0">
              <a:solidFill>
                <a:srgbClr val="FF0000"/>
              </a:solidFill>
              <a:cs typeface="+mn-ea"/>
              <a:sym typeface="+mn-lt"/>
            </a:endParaRPr>
          </a:p>
          <a:p>
            <a:pPr lvl="2"/>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略讲有关</a:t>
            </a:r>
            <a:r>
              <a:rPr lang="en-US" altLang="zh-CN" dirty="0">
                <a:solidFill>
                  <a:schemeClr val="bg1">
                    <a:lumMod val="50000"/>
                  </a:schemeClr>
                </a:solidFill>
                <a:cs typeface="+mn-ea"/>
                <a:sym typeface="+mn-lt"/>
              </a:rPr>
              <a:t>20</a:t>
            </a:r>
            <a:r>
              <a:rPr lang="zh-CN" altLang="en-US" dirty="0">
                <a:solidFill>
                  <a:schemeClr val="bg1">
                    <a:lumMod val="50000"/>
                  </a:schemeClr>
                </a:solidFill>
                <a:cs typeface="+mn-ea"/>
                <a:sym typeface="+mn-lt"/>
              </a:rPr>
              <a:t>位总线地址的</a:t>
            </a:r>
            <a:r>
              <a:rPr lang="en-US" altLang="zh-CN" dirty="0">
                <a:solidFill>
                  <a:schemeClr val="bg1">
                    <a:lumMod val="50000"/>
                  </a:schemeClr>
                </a:solidFill>
                <a:cs typeface="+mn-ea"/>
                <a:sym typeface="+mn-lt"/>
              </a:rPr>
              <a:t>16</a:t>
            </a:r>
            <a:r>
              <a:rPr lang="zh-CN" altLang="en-US" dirty="0">
                <a:solidFill>
                  <a:schemeClr val="bg1">
                    <a:lumMod val="50000"/>
                  </a:schemeClr>
                </a:solidFill>
                <a:cs typeface="+mn-ea"/>
                <a:sym typeface="+mn-lt"/>
              </a:rPr>
              <a:t>位 </a:t>
            </a:r>
            <a:r>
              <a:rPr lang="en-US" altLang="zh-CN" dirty="0">
                <a:solidFill>
                  <a:schemeClr val="bg1">
                    <a:lumMod val="50000"/>
                  </a:schemeClr>
                </a:solidFill>
                <a:cs typeface="+mn-ea"/>
                <a:sym typeface="+mn-lt"/>
              </a:rPr>
              <a:t>8086CPU</a:t>
            </a:r>
            <a:r>
              <a:rPr lang="zh-CN" altLang="en-US" dirty="0">
                <a:solidFill>
                  <a:schemeClr val="bg1">
                    <a:lumMod val="50000"/>
                  </a:schemeClr>
                </a:solidFill>
                <a:cs typeface="+mn-ea"/>
                <a:sym typeface="+mn-lt"/>
              </a:rPr>
              <a:t>的寻址内容</a:t>
            </a:r>
            <a:r>
              <a:rPr lang="en-US" altLang="zh-CN" dirty="0">
                <a:solidFill>
                  <a:schemeClr val="bg1">
                    <a:lumMod val="50000"/>
                  </a:schemeClr>
                </a:solidFill>
                <a:cs typeface="+mn-ea"/>
                <a:sym typeface="+mn-lt"/>
              </a:rPr>
              <a:t>)</a:t>
            </a:r>
            <a:endParaRPr lang="zh-CN" altLang="en-US" dirty="0">
              <a:solidFill>
                <a:schemeClr val="bg1">
                  <a:lumMod val="50000"/>
                </a:schemeClr>
              </a:solidFill>
              <a:cs typeface="+mn-ea"/>
              <a:sym typeface="+mn-lt"/>
            </a:endParaRP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5" name="灯片编号占位符 4">
            <a:extLst>
              <a:ext uri="{FF2B5EF4-FFF2-40B4-BE49-F238E27FC236}">
                <a16:creationId xmlns:a16="http://schemas.microsoft.com/office/drawing/2014/main" id="{81D90447-64CA-4C3E-B8CA-8D7736E83FBD}"/>
              </a:ext>
            </a:extLst>
          </p:cNvPr>
          <p:cNvSpPr>
            <a:spLocks noGrp="1"/>
          </p:cNvSpPr>
          <p:nvPr>
            <p:ph type="sldNum" sz="quarter" idx="12"/>
          </p:nvPr>
        </p:nvSpPr>
        <p:spPr/>
        <p:txBody>
          <a:bodyPr/>
          <a:lstStyle/>
          <a:p>
            <a:pPr algn="r"/>
            <a:fld id="{16F781C4-B8D4-4498-9C49-C9A9BB9F3E73}" type="slidenum">
              <a:rPr lang="zh-CN" altLang="en-US" smtClean="0"/>
              <a:pPr algn="r"/>
              <a:t>105</a:t>
            </a:fld>
            <a:endParaRPr lang="zh-CN" altLang="en-US" dirty="0"/>
          </a:p>
        </p:txBody>
      </p:sp>
    </p:spTree>
    <p:extLst>
      <p:ext uri="{BB962C8B-B14F-4D97-AF65-F5344CB8AC3E}">
        <p14:creationId xmlns:p14="http://schemas.microsoft.com/office/powerpoint/2010/main" val="423060519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寻址方式</a:t>
            </a:r>
            <a:r>
              <a:rPr lang="en-US" altLang="zh-CN" dirty="0">
                <a:cs typeface="+mn-ea"/>
                <a:sym typeface="+mn-lt"/>
              </a:rPr>
              <a:t>(Addressing Mode)</a:t>
            </a:r>
          </a:p>
          <a:p>
            <a:pPr lvl="1"/>
            <a:r>
              <a:rPr lang="zh-CN" altLang="en-US" dirty="0">
                <a:highlight>
                  <a:srgbClr val="FFFF00"/>
                </a:highlight>
                <a:cs typeface="+mn-ea"/>
                <a:sym typeface="+mn-lt"/>
              </a:rPr>
              <a:t>处理器寻找</a:t>
            </a:r>
            <a:r>
              <a:rPr lang="zh-CN" altLang="en-US" dirty="0">
                <a:solidFill>
                  <a:srgbClr val="FF0000"/>
                </a:solidFill>
                <a:highlight>
                  <a:srgbClr val="FFFF00"/>
                </a:highlight>
                <a:cs typeface="+mn-ea"/>
                <a:sym typeface="+mn-lt"/>
              </a:rPr>
              <a:t>指令</a:t>
            </a:r>
            <a:r>
              <a:rPr lang="zh-CN" altLang="en-US" dirty="0">
                <a:highlight>
                  <a:srgbClr val="FFFF00"/>
                </a:highlight>
                <a:cs typeface="+mn-ea"/>
                <a:sym typeface="+mn-lt"/>
              </a:rPr>
              <a:t>和</a:t>
            </a:r>
            <a:r>
              <a:rPr lang="zh-CN" altLang="en-US" dirty="0">
                <a:solidFill>
                  <a:srgbClr val="0000FF"/>
                </a:solidFill>
                <a:highlight>
                  <a:srgbClr val="FFFF00"/>
                </a:highlight>
                <a:cs typeface="+mn-ea"/>
                <a:sym typeface="+mn-lt"/>
              </a:rPr>
              <a:t>操作数</a:t>
            </a:r>
            <a:r>
              <a:rPr lang="zh-CN" altLang="en-US" dirty="0">
                <a:highlight>
                  <a:srgbClr val="FFFF00"/>
                </a:highlight>
                <a:cs typeface="+mn-ea"/>
                <a:sym typeface="+mn-lt"/>
              </a:rPr>
              <a:t>的方式</a:t>
            </a:r>
            <a:endParaRPr lang="en-US" altLang="zh-CN" dirty="0">
              <a:highlight>
                <a:srgbClr val="FFFF00"/>
              </a:highlight>
              <a:cs typeface="+mn-ea"/>
              <a:sym typeface="+mn-lt"/>
            </a:endParaRPr>
          </a:p>
          <a:p>
            <a:pPr lvl="2"/>
            <a:r>
              <a:rPr lang="zh-CN" altLang="en-US" dirty="0">
                <a:cs typeface="+mn-ea"/>
                <a:sym typeface="+mn-lt"/>
              </a:rPr>
              <a:t>指令寻址</a:t>
            </a:r>
            <a:endParaRPr lang="en-US" altLang="zh-CN" dirty="0">
              <a:cs typeface="+mn-ea"/>
              <a:sym typeface="+mn-lt"/>
            </a:endParaRPr>
          </a:p>
          <a:p>
            <a:pPr lvl="3"/>
            <a:r>
              <a:rPr lang="zh-CN" altLang="en-US" dirty="0">
                <a:cs typeface="+mn-ea"/>
                <a:sym typeface="+mn-lt"/>
              </a:rPr>
              <a:t>确定下一条要执行指令地址的方法</a:t>
            </a:r>
            <a:endParaRPr lang="en-US" altLang="zh-CN" dirty="0">
              <a:cs typeface="+mn-ea"/>
              <a:sym typeface="+mn-lt"/>
            </a:endParaRPr>
          </a:p>
          <a:p>
            <a:pPr lvl="2"/>
            <a:r>
              <a:rPr lang="zh-CN" altLang="en-US" dirty="0">
                <a:cs typeface="+mn-ea"/>
                <a:sym typeface="+mn-lt"/>
              </a:rPr>
              <a:t>操作数寻址</a:t>
            </a:r>
            <a:endParaRPr lang="en-US" altLang="zh-CN" dirty="0">
              <a:cs typeface="+mn-ea"/>
              <a:sym typeface="+mn-lt"/>
            </a:endParaRPr>
          </a:p>
          <a:p>
            <a:pPr lvl="3"/>
            <a:r>
              <a:rPr lang="zh-CN" altLang="en-US" dirty="0">
                <a:cs typeface="+mn-ea"/>
                <a:sym typeface="+mn-lt"/>
              </a:rPr>
              <a:t>确定当前指令操作数地址方法</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0C33083D-E0D4-46F8-9D28-E8F6ED485E45}"/>
              </a:ext>
            </a:extLst>
          </p:cNvPr>
          <p:cNvSpPr>
            <a:spLocks noGrp="1"/>
          </p:cNvSpPr>
          <p:nvPr>
            <p:ph type="sldNum" sz="quarter" idx="12"/>
          </p:nvPr>
        </p:nvSpPr>
        <p:spPr/>
        <p:txBody>
          <a:bodyPr/>
          <a:lstStyle/>
          <a:p>
            <a:pPr algn="r"/>
            <a:fld id="{16F781C4-B8D4-4498-9C49-C9A9BB9F3E73}" type="slidenum">
              <a:rPr lang="zh-CN" altLang="en-US" smtClean="0"/>
              <a:pPr algn="r"/>
              <a:t>106</a:t>
            </a:fld>
            <a:endParaRPr lang="zh-CN" altLang="en-US" dirty="0"/>
          </a:p>
        </p:txBody>
      </p:sp>
    </p:spTree>
    <p:extLst>
      <p:ext uri="{BB962C8B-B14F-4D97-AF65-F5344CB8AC3E}">
        <p14:creationId xmlns:p14="http://schemas.microsoft.com/office/powerpoint/2010/main" val="345936755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指令寻址</a:t>
            </a:r>
            <a:endParaRPr lang="en-US" altLang="zh-CN" dirty="0">
              <a:cs typeface="+mn-ea"/>
              <a:sym typeface="+mn-lt"/>
            </a:endParaRPr>
          </a:p>
          <a:p>
            <a:pPr lvl="1"/>
            <a:r>
              <a:rPr lang="zh-CN" altLang="en-US" dirty="0">
                <a:solidFill>
                  <a:srgbClr val="0000FF"/>
                </a:solidFill>
                <a:cs typeface="+mn-ea"/>
                <a:sym typeface="+mn-lt"/>
              </a:rPr>
              <a:t>顺序寻址</a:t>
            </a:r>
            <a:endParaRPr lang="en-US" altLang="zh-CN" dirty="0">
              <a:solidFill>
                <a:srgbClr val="0000FF"/>
              </a:solidFill>
              <a:cs typeface="+mn-ea"/>
              <a:sym typeface="+mn-lt"/>
            </a:endParaRPr>
          </a:p>
          <a:p>
            <a:pPr lvl="2"/>
            <a:r>
              <a:rPr lang="zh-CN" altLang="en-US" dirty="0">
                <a:cs typeface="+mn-ea"/>
                <a:sym typeface="+mn-lt"/>
              </a:rPr>
              <a:t>当程序不发生跳转时，通过</a:t>
            </a:r>
            <a:r>
              <a:rPr lang="en-US" altLang="zh-CN" dirty="0">
                <a:cs typeface="+mn-ea"/>
                <a:sym typeface="+mn-lt"/>
              </a:rPr>
              <a:t>EIP</a:t>
            </a:r>
            <a:r>
              <a:rPr lang="zh-CN" altLang="en-US" dirty="0">
                <a:cs typeface="+mn-ea"/>
                <a:sym typeface="+mn-lt"/>
              </a:rPr>
              <a:t>自加进行寻址的方式</a:t>
            </a:r>
            <a:endParaRPr lang="en-US" altLang="zh-CN" dirty="0">
              <a:cs typeface="+mn-ea"/>
              <a:sym typeface="+mn-lt"/>
            </a:endParaRPr>
          </a:p>
          <a:p>
            <a:pPr lvl="1"/>
            <a:r>
              <a:rPr lang="zh-CN" altLang="en-US" dirty="0">
                <a:solidFill>
                  <a:srgbClr val="FF0000"/>
                </a:solidFill>
                <a:cs typeface="+mn-ea"/>
                <a:sym typeface="+mn-lt"/>
              </a:rPr>
              <a:t>跳转寻址</a:t>
            </a:r>
            <a:endParaRPr lang="en-US" altLang="zh-CN" dirty="0">
              <a:solidFill>
                <a:srgbClr val="FF0000"/>
              </a:solidFill>
              <a:cs typeface="+mn-ea"/>
              <a:sym typeface="+mn-lt"/>
            </a:endParaRPr>
          </a:p>
          <a:p>
            <a:pPr lvl="2"/>
            <a:r>
              <a:rPr lang="zh-CN" altLang="en-US" dirty="0">
                <a:cs typeface="+mn-ea"/>
                <a:sym typeface="+mn-lt"/>
              </a:rPr>
              <a:t>当程序发生跳转时，下一条要执行的指令的具体地址由跳转指令给出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A67EE086-34EC-41E0-B02D-D9056E578D58}"/>
              </a:ext>
            </a:extLst>
          </p:cNvPr>
          <p:cNvSpPr>
            <a:spLocks noGrp="1"/>
          </p:cNvSpPr>
          <p:nvPr>
            <p:ph type="sldNum" sz="quarter" idx="12"/>
          </p:nvPr>
        </p:nvSpPr>
        <p:spPr/>
        <p:txBody>
          <a:bodyPr/>
          <a:lstStyle/>
          <a:p>
            <a:pPr algn="r"/>
            <a:fld id="{16F781C4-B8D4-4498-9C49-C9A9BB9F3E73}" type="slidenum">
              <a:rPr lang="zh-CN" altLang="en-US" smtClean="0"/>
              <a:pPr algn="r"/>
              <a:t>107</a:t>
            </a:fld>
            <a:endParaRPr lang="zh-CN" altLang="en-US" dirty="0"/>
          </a:p>
        </p:txBody>
      </p:sp>
    </p:spTree>
    <p:extLst>
      <p:ext uri="{BB962C8B-B14F-4D97-AF65-F5344CB8AC3E}">
        <p14:creationId xmlns:p14="http://schemas.microsoft.com/office/powerpoint/2010/main" val="304945666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5229200"/>
          </a:xfrm>
        </p:spPr>
        <p:txBody>
          <a:bodyPr>
            <a:normAutofit fontScale="92500" lnSpcReduction="20000"/>
          </a:bodyPr>
          <a:lstStyle/>
          <a:p>
            <a:r>
              <a:rPr lang="zh-CN" altLang="en-US" dirty="0">
                <a:cs typeface="+mn-ea"/>
                <a:sym typeface="+mn-lt"/>
              </a:rPr>
              <a:t>操作数寻址</a:t>
            </a:r>
            <a:endParaRPr lang="en-US" altLang="zh-CN" dirty="0">
              <a:cs typeface="+mn-ea"/>
              <a:sym typeface="+mn-lt"/>
            </a:endParaRPr>
          </a:p>
          <a:p>
            <a:pPr lvl="1"/>
            <a:r>
              <a:rPr lang="zh-CN" altLang="en-US" dirty="0">
                <a:cs typeface="+mn-ea"/>
                <a:sym typeface="+mn-lt"/>
              </a:rPr>
              <a:t>根据操作数的不同表示，其寻址方式不同</a:t>
            </a:r>
            <a:endParaRPr lang="en-US" altLang="zh-CN" dirty="0">
              <a:cs typeface="+mn-ea"/>
              <a:sym typeface="+mn-lt"/>
            </a:endParaRPr>
          </a:p>
          <a:p>
            <a:pPr lvl="2"/>
            <a:r>
              <a:rPr lang="zh-CN" altLang="en-US" dirty="0">
                <a:solidFill>
                  <a:srgbClr val="FF0000"/>
                </a:solidFill>
                <a:cs typeface="+mn-ea"/>
                <a:sym typeface="+mn-lt"/>
              </a:rPr>
              <a:t>立即寻址</a:t>
            </a:r>
          </a:p>
          <a:p>
            <a:pPr lvl="2"/>
            <a:r>
              <a:rPr lang="zh-CN" altLang="en-US" dirty="0">
                <a:solidFill>
                  <a:srgbClr val="FF0000"/>
                </a:solidFill>
                <a:cs typeface="+mn-ea"/>
                <a:sym typeface="+mn-lt"/>
              </a:rPr>
              <a:t>寄存器寻址</a:t>
            </a:r>
            <a:endParaRPr lang="en-US" altLang="zh-CN" dirty="0">
              <a:solidFill>
                <a:srgbClr val="FF0000"/>
              </a:solidFill>
              <a:cs typeface="+mn-ea"/>
              <a:sym typeface="+mn-lt"/>
            </a:endParaRPr>
          </a:p>
          <a:p>
            <a:pPr lvl="2"/>
            <a:endParaRPr lang="zh-CN" altLang="en-US" dirty="0">
              <a:cs typeface="+mn-ea"/>
              <a:sym typeface="+mn-lt"/>
            </a:endParaRPr>
          </a:p>
          <a:p>
            <a:pPr lvl="2"/>
            <a:r>
              <a:rPr lang="zh-CN" altLang="en-US" dirty="0">
                <a:solidFill>
                  <a:srgbClr val="0000FF"/>
                </a:solidFill>
                <a:cs typeface="+mn-ea"/>
                <a:sym typeface="+mn-lt"/>
              </a:rPr>
              <a:t>直接寻址</a:t>
            </a:r>
          </a:p>
          <a:p>
            <a:pPr lvl="2"/>
            <a:r>
              <a:rPr lang="zh-CN" altLang="en-US" dirty="0">
                <a:solidFill>
                  <a:srgbClr val="0000FF"/>
                </a:solidFill>
                <a:cs typeface="+mn-ea"/>
                <a:sym typeface="+mn-lt"/>
              </a:rPr>
              <a:t>寄存器间接寻址</a:t>
            </a:r>
            <a:endParaRPr lang="en-US" altLang="zh-CN" dirty="0">
              <a:solidFill>
                <a:srgbClr val="0000FF"/>
              </a:solidFill>
              <a:cs typeface="+mn-ea"/>
              <a:sym typeface="+mn-lt"/>
            </a:endParaRPr>
          </a:p>
          <a:p>
            <a:pPr lvl="2"/>
            <a:endParaRPr lang="zh-CN" altLang="en-US" dirty="0">
              <a:cs typeface="+mn-ea"/>
              <a:sym typeface="+mn-lt"/>
            </a:endParaRPr>
          </a:p>
          <a:p>
            <a:pPr lvl="2"/>
            <a:r>
              <a:rPr lang="zh-CN" altLang="en-US" dirty="0">
                <a:cs typeface="+mn-ea"/>
                <a:sym typeface="+mn-lt"/>
              </a:rPr>
              <a:t>寄存器</a:t>
            </a:r>
            <a:r>
              <a:rPr lang="zh-CN" altLang="en-US" dirty="0">
                <a:highlight>
                  <a:srgbClr val="FFFF00"/>
                </a:highlight>
                <a:cs typeface="+mn-ea"/>
                <a:sym typeface="+mn-lt"/>
              </a:rPr>
              <a:t>相对</a:t>
            </a:r>
            <a:r>
              <a:rPr lang="zh-CN" altLang="en-US" dirty="0">
                <a:cs typeface="+mn-ea"/>
                <a:sym typeface="+mn-lt"/>
              </a:rPr>
              <a:t>寻址</a:t>
            </a:r>
          </a:p>
          <a:p>
            <a:pPr lvl="2"/>
            <a:r>
              <a:rPr lang="zh-CN" altLang="en-US" dirty="0">
                <a:cs typeface="+mn-ea"/>
                <a:sym typeface="+mn-lt"/>
              </a:rPr>
              <a:t>基址</a:t>
            </a:r>
            <a:r>
              <a:rPr lang="zh-CN" altLang="en-US" dirty="0">
                <a:highlight>
                  <a:srgbClr val="FFFF00"/>
                </a:highlight>
                <a:cs typeface="+mn-ea"/>
                <a:sym typeface="+mn-lt"/>
              </a:rPr>
              <a:t>变址</a:t>
            </a:r>
            <a:r>
              <a:rPr lang="zh-CN" altLang="en-US" dirty="0">
                <a:cs typeface="+mn-ea"/>
                <a:sym typeface="+mn-lt"/>
              </a:rPr>
              <a:t>寻址</a:t>
            </a:r>
          </a:p>
          <a:p>
            <a:pPr lvl="2"/>
            <a:r>
              <a:rPr lang="zh-CN" altLang="en-US" dirty="0">
                <a:cs typeface="+mn-ea"/>
                <a:sym typeface="+mn-lt"/>
              </a:rPr>
              <a:t>相对基址</a:t>
            </a:r>
            <a:r>
              <a:rPr lang="zh-CN" altLang="en-US" dirty="0">
                <a:highlight>
                  <a:srgbClr val="FFFF00"/>
                </a:highlight>
                <a:cs typeface="+mn-ea"/>
                <a:sym typeface="+mn-lt"/>
              </a:rPr>
              <a:t>变址</a:t>
            </a:r>
            <a:r>
              <a:rPr lang="zh-CN" altLang="en-US" dirty="0">
                <a:cs typeface="+mn-ea"/>
                <a:sym typeface="+mn-lt"/>
              </a:rPr>
              <a:t>寻址</a:t>
            </a:r>
          </a:p>
          <a:p>
            <a:pPr lvl="2"/>
            <a:r>
              <a:rPr lang="zh-CN" altLang="en-US" dirty="0">
                <a:cs typeface="+mn-ea"/>
                <a:sym typeface="+mn-lt"/>
              </a:rPr>
              <a:t>比例</a:t>
            </a:r>
            <a:r>
              <a:rPr lang="zh-CN" altLang="en-US" dirty="0">
                <a:highlight>
                  <a:srgbClr val="FFFF00"/>
                </a:highlight>
                <a:cs typeface="+mn-ea"/>
                <a:sym typeface="+mn-lt"/>
              </a:rPr>
              <a:t>变址</a:t>
            </a:r>
            <a:r>
              <a:rPr lang="zh-CN" altLang="en-US" dirty="0">
                <a:cs typeface="+mn-ea"/>
                <a:sym typeface="+mn-lt"/>
              </a:rPr>
              <a:t>寻址</a:t>
            </a:r>
          </a:p>
          <a:p>
            <a:pPr lvl="2"/>
            <a:r>
              <a:rPr lang="zh-CN" altLang="en-US" dirty="0">
                <a:cs typeface="+mn-ea"/>
                <a:sym typeface="+mn-lt"/>
              </a:rPr>
              <a:t>基址比例</a:t>
            </a:r>
            <a:r>
              <a:rPr lang="zh-CN" altLang="en-US" dirty="0">
                <a:highlight>
                  <a:srgbClr val="FFFF00"/>
                </a:highlight>
                <a:cs typeface="+mn-ea"/>
                <a:sym typeface="+mn-lt"/>
              </a:rPr>
              <a:t>变址</a:t>
            </a:r>
            <a:r>
              <a:rPr lang="zh-CN" altLang="en-US" dirty="0">
                <a:cs typeface="+mn-ea"/>
                <a:sym typeface="+mn-lt"/>
              </a:rPr>
              <a:t>寻址</a:t>
            </a:r>
          </a:p>
          <a:p>
            <a:pPr lvl="2"/>
            <a:r>
              <a:rPr lang="zh-CN" altLang="en-US" dirty="0">
                <a:cs typeface="+mn-ea"/>
                <a:sym typeface="+mn-lt"/>
              </a:rPr>
              <a:t>相对基址比例</a:t>
            </a:r>
            <a:r>
              <a:rPr lang="zh-CN" altLang="en-US" dirty="0">
                <a:highlight>
                  <a:srgbClr val="FFFF00"/>
                </a:highlight>
                <a:cs typeface="+mn-ea"/>
                <a:sym typeface="+mn-lt"/>
              </a:rPr>
              <a:t>变址</a:t>
            </a:r>
            <a:r>
              <a:rPr lang="zh-CN" altLang="en-US" dirty="0">
                <a:cs typeface="+mn-ea"/>
                <a:sym typeface="+mn-lt"/>
              </a:rPr>
              <a:t>寻址</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6CD11BC7-08B6-45F3-9DF7-87BE2A031C03}"/>
              </a:ext>
            </a:extLst>
          </p:cNvPr>
          <p:cNvSpPr>
            <a:spLocks noGrp="1"/>
          </p:cNvSpPr>
          <p:nvPr>
            <p:ph type="sldNum" sz="quarter" idx="12"/>
          </p:nvPr>
        </p:nvSpPr>
        <p:spPr/>
        <p:txBody>
          <a:bodyPr/>
          <a:lstStyle/>
          <a:p>
            <a:pPr algn="r"/>
            <a:fld id="{16F781C4-B8D4-4498-9C49-C9A9BB9F3E73}" type="slidenum">
              <a:rPr lang="zh-CN" altLang="en-US" smtClean="0"/>
              <a:pPr algn="r"/>
              <a:t>108</a:t>
            </a:fld>
            <a:endParaRPr lang="zh-CN" altLang="en-US" dirty="0"/>
          </a:p>
        </p:txBody>
      </p:sp>
      <p:sp>
        <p:nvSpPr>
          <p:cNvPr id="6" name="TextBox 5">
            <a:extLst>
              <a:ext uri="{FF2B5EF4-FFF2-40B4-BE49-F238E27FC236}">
                <a16:creationId xmlns:a16="http://schemas.microsoft.com/office/drawing/2014/main" id="{05A313D5-86DD-9CAE-DEB5-DDD13864B0CC}"/>
              </a:ext>
            </a:extLst>
          </p:cNvPr>
          <p:cNvSpPr txBox="1"/>
          <p:nvPr/>
        </p:nvSpPr>
        <p:spPr>
          <a:xfrm>
            <a:off x="4878125" y="3366237"/>
            <a:ext cx="5024672" cy="2862322"/>
          </a:xfrm>
          <a:prstGeom prst="rect">
            <a:avLst/>
          </a:prstGeom>
          <a:noFill/>
        </p:spPr>
        <p:txBody>
          <a:bodyPr wrap="square">
            <a:spAutoFit/>
          </a:bodyPr>
          <a:lstStyle/>
          <a:p>
            <a:pPr algn="l"/>
            <a:r>
              <a:rPr lang="zh-CN" altLang="en-US" b="1" dirty="0">
                <a:solidFill>
                  <a:srgbClr val="00B050"/>
                </a:solidFill>
                <a:latin typeface="PingFang SC" panose="020B0400000000000000" pitchFamily="34" charset="-122"/>
                <a:ea typeface="PingFang SC" panose="020B0400000000000000" pitchFamily="34" charset="-122"/>
              </a:rPr>
              <a:t>*</a:t>
            </a:r>
            <a:r>
              <a:rPr lang="zh-CN" altLang="en-US" b="1" i="0" u="none" strike="noStrike" dirty="0">
                <a:solidFill>
                  <a:srgbClr val="00B050"/>
                </a:solidFill>
                <a:effectLst/>
                <a:latin typeface="PingFang SC" panose="020B0400000000000000" pitchFamily="34" charset="-122"/>
                <a:ea typeface="PingFang SC" panose="020B0400000000000000" pitchFamily="34" charset="-122"/>
              </a:rPr>
              <a:t> 隐含寻址</a:t>
            </a:r>
          </a:p>
          <a:p>
            <a:pPr algn="l"/>
            <a:r>
              <a:rPr lang="zh-CN" altLang="en-US" b="0" i="0" u="none" strike="noStrike" dirty="0">
                <a:solidFill>
                  <a:srgbClr val="4D4D4D"/>
                </a:solidFill>
                <a:effectLst/>
                <a:latin typeface="-apple-system"/>
              </a:rPr>
              <a:t>    </a:t>
            </a:r>
            <a:r>
              <a:rPr lang="en-US" altLang="zh-CN" b="0" i="0" u="none" strike="noStrike" dirty="0">
                <a:solidFill>
                  <a:srgbClr val="4D4D4D"/>
                </a:solidFill>
                <a:effectLst/>
                <a:latin typeface="-apple-system"/>
              </a:rPr>
              <a:t>—</a:t>
            </a:r>
            <a:r>
              <a:rPr lang="zh-CN" altLang="en-US" b="0" i="0" u="none" strike="noStrike" dirty="0">
                <a:solidFill>
                  <a:srgbClr val="4D4D4D"/>
                </a:solidFill>
                <a:effectLst/>
                <a:latin typeface="-apple-system"/>
              </a:rPr>
              <a:t> </a:t>
            </a:r>
            <a:r>
              <a:rPr lang="zh-CN" altLang="en-US" b="0" i="0" u="none" strike="noStrike" dirty="0">
                <a:solidFill>
                  <a:srgbClr val="4D4D4D"/>
                </a:solidFill>
                <a:effectLst/>
                <a:highlight>
                  <a:srgbClr val="FFFF00"/>
                </a:highlight>
                <a:latin typeface="-apple-system"/>
              </a:rPr>
              <a:t>操作数隐含的由累加器给出</a:t>
            </a:r>
            <a:r>
              <a:rPr lang="zh-CN" altLang="en-US" b="0" i="0" u="none" strike="noStrike" dirty="0">
                <a:solidFill>
                  <a:srgbClr val="4D4D4D"/>
                </a:solidFill>
                <a:effectLst/>
                <a:latin typeface="-apple-system"/>
              </a:rPr>
              <a:t>，即某指令由固定的操作数，不需要给出</a:t>
            </a:r>
            <a:endParaRPr lang="en-US" altLang="zh-CN" b="0" i="0" u="none" strike="noStrike" dirty="0">
              <a:solidFill>
                <a:srgbClr val="4D4D4D"/>
              </a:solidFill>
              <a:effectLst/>
              <a:latin typeface="-apple-system"/>
            </a:endParaRPr>
          </a:p>
          <a:p>
            <a:pPr algn="l"/>
            <a:br>
              <a:rPr lang="zh-CN" altLang="en-US" b="0" i="0" u="none" strike="noStrike" dirty="0">
                <a:solidFill>
                  <a:srgbClr val="4D4D4D"/>
                </a:solidFill>
                <a:effectLst/>
                <a:latin typeface="-apple-system"/>
              </a:rPr>
            </a:br>
            <a:r>
              <a:rPr lang="zh-CN" altLang="en-US" b="0" i="0" u="none" strike="noStrike" dirty="0">
                <a:solidFill>
                  <a:srgbClr val="4D4D4D"/>
                </a:solidFill>
                <a:effectLst/>
                <a:latin typeface="-apple-system"/>
              </a:rPr>
              <a:t>    </a:t>
            </a:r>
            <a:r>
              <a:rPr lang="en-US" altLang="zh-CN" b="0" i="0" u="none" strike="noStrike" dirty="0">
                <a:solidFill>
                  <a:srgbClr val="4D4D4D"/>
                </a:solidFill>
                <a:effectLst/>
                <a:latin typeface="-apple-system"/>
              </a:rPr>
              <a:t>—</a:t>
            </a:r>
            <a:r>
              <a:rPr lang="zh-CN" altLang="en-US" b="0" i="0" u="none" strike="noStrike" dirty="0">
                <a:solidFill>
                  <a:srgbClr val="4D4D4D"/>
                </a:solidFill>
                <a:effectLst/>
                <a:latin typeface="-apple-system"/>
              </a:rPr>
              <a:t> </a:t>
            </a:r>
            <a:r>
              <a:rPr lang="zh-CN" altLang="en-US" dirty="0">
                <a:solidFill>
                  <a:srgbClr val="4D4D4D"/>
                </a:solidFill>
                <a:latin typeface="-apple-system"/>
              </a:rPr>
              <a:t>如 </a:t>
            </a:r>
            <a:r>
              <a:rPr lang="en-US" altLang="zh-CN" b="0" i="0" u="none" strike="noStrike" dirty="0">
                <a:solidFill>
                  <a:srgbClr val="4D4D4D"/>
                </a:solidFill>
                <a:effectLst/>
                <a:latin typeface="-apple-system"/>
              </a:rPr>
              <a:t>8086</a:t>
            </a:r>
            <a:r>
              <a:rPr lang="zh-CN" altLang="en-US" b="0" i="0" u="none" strike="noStrike" dirty="0">
                <a:solidFill>
                  <a:srgbClr val="4D4D4D"/>
                </a:solidFill>
                <a:effectLst/>
                <a:latin typeface="-apple-system"/>
              </a:rPr>
              <a:t>汇编语言 </a:t>
            </a:r>
            <a:r>
              <a:rPr lang="en-US" b="1" i="0" u="none" strike="noStrike" dirty="0">
                <a:solidFill>
                  <a:srgbClr val="4D4D4D"/>
                </a:solidFill>
                <a:effectLst/>
                <a:latin typeface="-apple-system"/>
              </a:rPr>
              <a:t>CWD</a:t>
            </a:r>
            <a:r>
              <a:rPr lang="zh-CN" altLang="en-US" b="0" i="0" u="none" strike="noStrike" dirty="0">
                <a:solidFill>
                  <a:srgbClr val="4D4D4D"/>
                </a:solidFill>
                <a:effectLst/>
                <a:latin typeface="-apple-system"/>
              </a:rPr>
              <a:t> 指令</a:t>
            </a:r>
            <a:r>
              <a:rPr lang="zh-CN" altLang="en-US" dirty="0">
                <a:solidFill>
                  <a:srgbClr val="4D4D4D"/>
                </a:solidFill>
                <a:latin typeface="-apple-system"/>
              </a:rPr>
              <a:t>，其默认</a:t>
            </a:r>
            <a:r>
              <a:rPr lang="zh-CN" altLang="en-US" b="0" i="0" u="none" strike="noStrike" dirty="0">
                <a:solidFill>
                  <a:srgbClr val="4D4D4D"/>
                </a:solidFill>
                <a:effectLst/>
                <a:latin typeface="-apple-system"/>
              </a:rPr>
              <a:t>把 </a:t>
            </a:r>
            <a:r>
              <a:rPr lang="en-US" b="1" i="0" u="none" strike="noStrike" dirty="0">
                <a:solidFill>
                  <a:srgbClr val="C0504D"/>
                </a:solidFill>
                <a:effectLst/>
                <a:latin typeface="-apple-system"/>
              </a:rPr>
              <a:t>AX</a:t>
            </a:r>
            <a:r>
              <a:rPr lang="zh-CN" altLang="en-US" b="0" i="0" u="none" strike="noStrike" dirty="0">
                <a:solidFill>
                  <a:srgbClr val="4D4D4D"/>
                </a:solidFill>
                <a:effectLst/>
                <a:latin typeface="-apple-system"/>
              </a:rPr>
              <a:t> </a:t>
            </a:r>
            <a:r>
              <a:rPr lang="en-US" b="0" i="0" u="none" strike="noStrike" dirty="0" err="1">
                <a:solidFill>
                  <a:srgbClr val="4D4D4D"/>
                </a:solidFill>
                <a:effectLst/>
                <a:latin typeface="-apple-system"/>
              </a:rPr>
              <a:t>寄存器</a:t>
            </a:r>
            <a:r>
              <a:rPr lang="zh-CN" altLang="en-US" b="0" i="0" u="none" strike="noStrike" dirty="0">
                <a:solidFill>
                  <a:srgbClr val="4D4D4D"/>
                </a:solidFill>
                <a:effectLst/>
                <a:latin typeface="-apple-system"/>
              </a:rPr>
              <a:t>中的内容按</a:t>
            </a:r>
            <a:r>
              <a:rPr lang="zh-CN" altLang="en-US" b="1" i="0" u="none" strike="noStrike" dirty="0">
                <a:solidFill>
                  <a:srgbClr val="4D4D4D"/>
                </a:solidFill>
                <a:effectLst/>
                <a:latin typeface="-apple-system"/>
              </a:rPr>
              <a:t>符号位</a:t>
            </a:r>
            <a:r>
              <a:rPr lang="zh-CN" altLang="en-US" b="0" i="0" u="none" strike="noStrike" dirty="0">
                <a:solidFill>
                  <a:srgbClr val="4D4D4D"/>
                </a:solidFill>
                <a:effectLst/>
                <a:latin typeface="-apple-system"/>
              </a:rPr>
              <a:t>拓展成 </a:t>
            </a:r>
            <a:r>
              <a:rPr lang="en-US" altLang="zh-CN" b="1" i="0" u="none" strike="noStrike" dirty="0">
                <a:effectLst/>
                <a:latin typeface="-apple-system"/>
              </a:rPr>
              <a:t>{</a:t>
            </a:r>
            <a:r>
              <a:rPr lang="en-US" b="1" i="0" u="none" strike="noStrike" dirty="0">
                <a:solidFill>
                  <a:srgbClr val="C0504D"/>
                </a:solidFill>
                <a:effectLst/>
                <a:latin typeface="-apple-system"/>
              </a:rPr>
              <a:t>DX</a:t>
            </a:r>
            <a:r>
              <a:rPr lang="en-US" b="0" i="0" u="none" strike="noStrike" dirty="0">
                <a:solidFill>
                  <a:srgbClr val="4D4D4D"/>
                </a:solidFill>
                <a:effectLst/>
                <a:latin typeface="-apple-system"/>
              </a:rPr>
              <a:t>,</a:t>
            </a:r>
            <a:r>
              <a:rPr lang="zh-CN" altLang="en-US" b="0" i="0" u="none" strike="noStrike" dirty="0">
                <a:solidFill>
                  <a:srgbClr val="4D4D4D"/>
                </a:solidFill>
                <a:effectLst/>
                <a:latin typeface="-apple-system"/>
              </a:rPr>
              <a:t> </a:t>
            </a:r>
            <a:r>
              <a:rPr lang="en-US" b="1" i="0" u="none" strike="noStrike" dirty="0">
                <a:solidFill>
                  <a:srgbClr val="C0504D"/>
                </a:solidFill>
                <a:effectLst/>
                <a:latin typeface="-apple-system"/>
              </a:rPr>
              <a:t>AX</a:t>
            </a:r>
            <a:r>
              <a:rPr lang="en-US" altLang="zh-CN" b="1" i="0" u="none" strike="noStrike" dirty="0">
                <a:effectLst/>
                <a:latin typeface="-apple-system"/>
              </a:rPr>
              <a:t>}</a:t>
            </a:r>
            <a:r>
              <a:rPr lang="zh-CN" altLang="en-US" b="0" i="0" u="none" strike="noStrike" dirty="0">
                <a:effectLst/>
                <a:latin typeface="-apple-system"/>
              </a:rPr>
              <a:t> </a:t>
            </a:r>
            <a:r>
              <a:rPr lang="zh-CN" altLang="en-US" b="0" i="0" u="none" strike="noStrike" dirty="0">
                <a:solidFill>
                  <a:srgbClr val="4D4D4D"/>
                </a:solidFill>
                <a:effectLst/>
                <a:latin typeface="-apple-system"/>
              </a:rPr>
              <a:t>双字</a:t>
            </a:r>
            <a:endParaRPr lang="en-US" altLang="zh-CN" b="0" i="0" u="none" strike="noStrike" dirty="0">
              <a:solidFill>
                <a:srgbClr val="4D4D4D"/>
              </a:solidFill>
              <a:effectLst/>
              <a:latin typeface="-apple-system"/>
            </a:endParaRPr>
          </a:p>
          <a:p>
            <a:pPr algn="l"/>
            <a:r>
              <a:rPr lang="zh-CN" altLang="en-US" dirty="0">
                <a:solidFill>
                  <a:srgbClr val="4D4D4D"/>
                </a:solidFill>
                <a:latin typeface="-apple-system"/>
              </a:rPr>
              <a:t>    </a:t>
            </a:r>
            <a:r>
              <a:rPr lang="en-US" altLang="zh-CN" dirty="0">
                <a:solidFill>
                  <a:srgbClr val="4D4D4D"/>
                </a:solidFill>
                <a:latin typeface="-apple-system"/>
              </a:rPr>
              <a:t>——</a:t>
            </a:r>
            <a:r>
              <a:rPr lang="zh-CN" altLang="en-US" dirty="0">
                <a:solidFill>
                  <a:srgbClr val="4D4D4D"/>
                </a:solidFill>
                <a:latin typeface="-apple-system"/>
              </a:rPr>
              <a:t> </a:t>
            </a:r>
            <a:r>
              <a:rPr lang="en-US" altLang="zh-CN" b="1" dirty="0">
                <a:solidFill>
                  <a:srgbClr val="C0504D"/>
                </a:solidFill>
                <a:latin typeface="-apple-system"/>
              </a:rPr>
              <a:t>DX</a:t>
            </a:r>
            <a:r>
              <a:rPr lang="zh-CN" altLang="en-US" dirty="0">
                <a:solidFill>
                  <a:srgbClr val="4D4D4D"/>
                </a:solidFill>
                <a:latin typeface="-apple-system"/>
              </a:rPr>
              <a:t> </a:t>
            </a:r>
            <a:r>
              <a:rPr lang="en-US" altLang="zh-CN" dirty="0">
                <a:solidFill>
                  <a:srgbClr val="4D4D4D"/>
                </a:solidFill>
                <a:latin typeface="-apple-system"/>
              </a:rPr>
              <a:t>=</a:t>
            </a:r>
            <a:r>
              <a:rPr lang="zh-CN" altLang="en-US" dirty="0">
                <a:solidFill>
                  <a:srgbClr val="4D4D4D"/>
                </a:solidFill>
                <a:latin typeface="-apple-system"/>
              </a:rPr>
              <a:t> </a:t>
            </a:r>
            <a:r>
              <a:rPr lang="en-US" altLang="zh-CN" dirty="0">
                <a:solidFill>
                  <a:srgbClr val="4D4D4D"/>
                </a:solidFill>
                <a:latin typeface="-apple-system"/>
              </a:rPr>
              <a:t>0xFFFF</a:t>
            </a:r>
            <a:r>
              <a:rPr lang="zh-CN" altLang="en-US" dirty="0">
                <a:solidFill>
                  <a:srgbClr val="4D4D4D"/>
                </a:solidFill>
                <a:latin typeface="-apple-system"/>
              </a:rPr>
              <a:t> 或者 </a:t>
            </a:r>
            <a:r>
              <a:rPr lang="en-US" altLang="zh-CN" dirty="0">
                <a:solidFill>
                  <a:srgbClr val="4D4D4D"/>
                </a:solidFill>
                <a:latin typeface="-apple-system"/>
              </a:rPr>
              <a:t>0x0000</a:t>
            </a:r>
            <a:endParaRPr lang="en-US" altLang="zh-CN" b="0" i="0" u="none" strike="noStrike" dirty="0">
              <a:solidFill>
                <a:srgbClr val="4D4D4D"/>
              </a:solidFill>
              <a:effectLst/>
              <a:latin typeface="-apple-system"/>
            </a:endParaRPr>
          </a:p>
          <a:p>
            <a:pPr algn="l"/>
            <a:r>
              <a:rPr lang="zh-CN" altLang="en-US" dirty="0">
                <a:solidFill>
                  <a:schemeClr val="bg1">
                    <a:lumMod val="75000"/>
                  </a:schemeClr>
                </a:solidFill>
                <a:latin typeface="-apple-system"/>
              </a:rPr>
              <a:t>    </a:t>
            </a:r>
            <a:r>
              <a:rPr lang="en-US" altLang="zh-CN" dirty="0">
                <a:solidFill>
                  <a:schemeClr val="bg1">
                    <a:lumMod val="75000"/>
                  </a:schemeClr>
                </a:solidFill>
                <a:latin typeface="-apple-system"/>
              </a:rPr>
              <a:t>——</a:t>
            </a:r>
            <a:r>
              <a:rPr lang="zh-CN" altLang="en-US" dirty="0">
                <a:solidFill>
                  <a:schemeClr val="bg1">
                    <a:lumMod val="75000"/>
                  </a:schemeClr>
                </a:solidFill>
                <a:latin typeface="-apple-system"/>
              </a:rPr>
              <a:t> </a:t>
            </a:r>
            <a:r>
              <a:rPr lang="en-US" altLang="zh-CN" b="1" dirty="0">
                <a:solidFill>
                  <a:schemeClr val="bg1">
                    <a:lumMod val="75000"/>
                  </a:schemeClr>
                </a:solidFill>
                <a:latin typeface="-apple-system"/>
              </a:rPr>
              <a:t>CWD</a:t>
            </a:r>
            <a:r>
              <a:rPr lang="zh-CN" altLang="en-US" dirty="0">
                <a:solidFill>
                  <a:schemeClr val="bg1">
                    <a:lumMod val="75000"/>
                  </a:schemeClr>
                </a:solidFill>
                <a:latin typeface="-apple-system"/>
              </a:rPr>
              <a:t>，</a:t>
            </a:r>
            <a:r>
              <a:rPr lang="en-US" b="1" i="0" u="none" strike="noStrike" dirty="0">
                <a:solidFill>
                  <a:schemeClr val="bg1">
                    <a:lumMod val="75000"/>
                  </a:schemeClr>
                </a:solidFill>
                <a:effectLst/>
                <a:latin typeface="Helvetica Neue" panose="02000503000000020004" pitchFamily="2" charset="0"/>
              </a:rPr>
              <a:t>C</a:t>
            </a:r>
            <a:r>
              <a:rPr lang="en-US" b="0" i="0" u="none" strike="noStrike" dirty="0">
                <a:solidFill>
                  <a:schemeClr val="bg1">
                    <a:lumMod val="75000"/>
                  </a:schemeClr>
                </a:solidFill>
                <a:effectLst/>
                <a:latin typeface="Helvetica Neue" panose="02000503000000020004" pitchFamily="2" charset="0"/>
              </a:rPr>
              <a:t>hange </a:t>
            </a:r>
            <a:r>
              <a:rPr lang="en-US" b="1" i="0" u="none" strike="noStrike" dirty="0">
                <a:solidFill>
                  <a:schemeClr val="bg1">
                    <a:lumMod val="75000"/>
                  </a:schemeClr>
                </a:solidFill>
                <a:effectLst/>
                <a:latin typeface="Helvetica Neue" panose="02000503000000020004" pitchFamily="2" charset="0"/>
              </a:rPr>
              <a:t>W</a:t>
            </a:r>
            <a:r>
              <a:rPr lang="en-US" b="0" i="0" u="none" strike="noStrike" dirty="0">
                <a:solidFill>
                  <a:schemeClr val="bg1">
                    <a:lumMod val="75000"/>
                  </a:schemeClr>
                </a:solidFill>
                <a:effectLst/>
                <a:latin typeface="Helvetica Neue" panose="02000503000000020004" pitchFamily="2" charset="0"/>
              </a:rPr>
              <a:t>ord to </a:t>
            </a:r>
            <a:r>
              <a:rPr lang="en-US" b="1" i="0" u="none" strike="noStrike" dirty="0">
                <a:solidFill>
                  <a:schemeClr val="bg1">
                    <a:lumMod val="75000"/>
                  </a:schemeClr>
                </a:solidFill>
                <a:effectLst/>
                <a:latin typeface="Helvetica Neue" panose="02000503000000020004" pitchFamily="2" charset="0"/>
              </a:rPr>
              <a:t>D</a:t>
            </a:r>
            <a:r>
              <a:rPr lang="en-US" b="0" i="0" u="none" strike="noStrike" dirty="0">
                <a:solidFill>
                  <a:schemeClr val="bg1">
                    <a:lumMod val="75000"/>
                  </a:schemeClr>
                </a:solidFill>
                <a:effectLst/>
                <a:latin typeface="Helvetica Neue" panose="02000503000000020004" pitchFamily="2" charset="0"/>
              </a:rPr>
              <a:t>ouble word</a:t>
            </a:r>
            <a:r>
              <a:rPr lang="zh-CN" altLang="en-US" dirty="0">
                <a:solidFill>
                  <a:schemeClr val="bg1">
                    <a:lumMod val="75000"/>
                  </a:schemeClr>
                </a:solidFill>
                <a:latin typeface="-apple-system"/>
              </a:rPr>
              <a:t> </a:t>
            </a:r>
            <a:endParaRPr lang="en-US" altLang="zh-CN" dirty="0">
              <a:solidFill>
                <a:schemeClr val="bg1">
                  <a:lumMod val="75000"/>
                </a:schemeClr>
              </a:solidFill>
              <a:latin typeface="-apple-system"/>
            </a:endParaRPr>
          </a:p>
          <a:p>
            <a:pPr algn="l"/>
            <a:endParaRPr lang="en-US" altLang="zh-CN" dirty="0">
              <a:solidFill>
                <a:schemeClr val="bg1">
                  <a:lumMod val="75000"/>
                </a:schemeClr>
              </a:solidFill>
              <a:latin typeface="-apple-system"/>
            </a:endParaRPr>
          </a:p>
          <a:p>
            <a:pPr algn="l"/>
            <a:r>
              <a:rPr lang="en-US" altLang="zh-CN" dirty="0">
                <a:solidFill>
                  <a:schemeClr val="bg1">
                    <a:lumMod val="75000"/>
                  </a:schemeClr>
                </a:solidFill>
                <a:latin typeface="-apple-system"/>
              </a:rPr>
              <a:t>    </a:t>
            </a:r>
            <a:r>
              <a:rPr lang="en-US" altLang="zh-CN" dirty="0">
                <a:solidFill>
                  <a:schemeClr val="bg1">
                    <a:lumMod val="75000"/>
                  </a:schemeClr>
                </a:solidFill>
                <a:latin typeface="-apple-system"/>
                <a:hlinkClick r:id="rId3" action="ppaction://hlinksldjump"/>
              </a:rPr>
              <a:t>——</a:t>
            </a:r>
            <a:r>
              <a:rPr lang="zh-CN" altLang="en-US" dirty="0">
                <a:solidFill>
                  <a:schemeClr val="bg1">
                    <a:lumMod val="75000"/>
                  </a:schemeClr>
                </a:solidFill>
                <a:latin typeface="-apple-system"/>
                <a:hlinkClick r:id="rId3" action="ppaction://hlinksldjump"/>
              </a:rPr>
              <a:t>另参见 </a:t>
            </a:r>
            <a:r>
              <a:rPr lang="en-US" altLang="zh-CN" dirty="0">
                <a:solidFill>
                  <a:schemeClr val="bg1">
                    <a:lumMod val="75000"/>
                  </a:schemeClr>
                </a:solidFill>
                <a:latin typeface="-apple-system"/>
                <a:hlinkClick r:id="rId3" action="ppaction://hlinksldjump"/>
              </a:rPr>
              <a:t>77 </a:t>
            </a:r>
            <a:r>
              <a:rPr lang="zh-CN" altLang="en-US" dirty="0">
                <a:solidFill>
                  <a:schemeClr val="bg1">
                    <a:lumMod val="75000"/>
                  </a:schemeClr>
                </a:solidFill>
                <a:latin typeface="-apple-system"/>
                <a:hlinkClick r:id="rId3" action="ppaction://hlinksldjump"/>
              </a:rPr>
              <a:t>页的除法指令 </a:t>
            </a:r>
            <a:r>
              <a:rPr lang="en-US" altLang="zh-CN" dirty="0">
                <a:solidFill>
                  <a:schemeClr val="bg1">
                    <a:lumMod val="75000"/>
                  </a:schemeClr>
                </a:solidFill>
                <a:latin typeface="-apple-system"/>
                <a:hlinkClick r:id="rId3" action="ppaction://hlinksldjump"/>
              </a:rPr>
              <a:t>DIV</a:t>
            </a:r>
            <a:endParaRPr lang="en-US" altLang="zh-CN" dirty="0">
              <a:solidFill>
                <a:schemeClr val="bg1">
                  <a:lumMod val="75000"/>
                </a:schemeClr>
              </a:solidFill>
              <a:latin typeface="-apple-system"/>
            </a:endParaRPr>
          </a:p>
        </p:txBody>
      </p:sp>
      <p:sp>
        <p:nvSpPr>
          <p:cNvPr id="8" name="Rectangle 7">
            <a:extLst>
              <a:ext uri="{FF2B5EF4-FFF2-40B4-BE49-F238E27FC236}">
                <a16:creationId xmlns:a16="http://schemas.microsoft.com/office/drawing/2014/main" id="{481C3291-5366-0EBA-829B-77C370777835}"/>
              </a:ext>
            </a:extLst>
          </p:cNvPr>
          <p:cNvSpPr/>
          <p:nvPr/>
        </p:nvSpPr>
        <p:spPr>
          <a:xfrm>
            <a:off x="6105128" y="5085184"/>
            <a:ext cx="1944216"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a:t>
            </a:r>
            <a:endParaRPr lang="en-CN" b="1" dirty="0">
              <a:solidFill>
                <a:srgbClr val="FF0000"/>
              </a:solidFill>
            </a:endParaRPr>
          </a:p>
        </p:txBody>
      </p:sp>
    </p:spTree>
    <p:extLst>
      <p:ext uri="{BB962C8B-B14F-4D97-AF65-F5344CB8AC3E}">
        <p14:creationId xmlns:p14="http://schemas.microsoft.com/office/powerpoint/2010/main" val="203183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linds(horizontal)">
                                      <p:cBhvr>
                                        <p:cTn id="13" dur="500"/>
                                        <p:tgtEl>
                                          <p:spTgt spid="6">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blinds(horizontal)">
                                      <p:cBhvr>
                                        <p:cTn id="16" dur="500"/>
                                        <p:tgtEl>
                                          <p:spTgt spid="6">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Effect transition="in" filter="blinds(horizontal)">
                                      <p:cBhvr>
                                        <p:cTn id="19" dur="500"/>
                                        <p:tgtEl>
                                          <p:spTgt spid="6">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blinds(horizontal)">
                                      <p:cBhvr>
                                        <p:cTn id="24" dur="500"/>
                                        <p:tgtEl>
                                          <p:spTgt spid="6">
                                            <p:txEl>
                                              <p:pRg st="3" end="3"/>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立即寻址</a:t>
            </a:r>
          </a:p>
          <a:p>
            <a:pPr lvl="1"/>
            <a:r>
              <a:rPr lang="zh-CN" altLang="en-US" dirty="0">
                <a:cs typeface="+mn-ea"/>
                <a:sym typeface="+mn-lt"/>
              </a:rPr>
              <a:t>操作数直接放在指令中，紧跟在操作码之后，它作为指令的一部分存放在代码段中，这种操作数叫做立即数</a:t>
            </a:r>
            <a:endParaRPr lang="en-US" altLang="zh-CN" dirty="0">
              <a:cs typeface="+mn-ea"/>
              <a:sym typeface="+mn-lt"/>
            </a:endParaRPr>
          </a:p>
          <a:p>
            <a:pPr lvl="1"/>
            <a:r>
              <a:rPr lang="zh-CN" altLang="en-US" dirty="0">
                <a:highlight>
                  <a:srgbClr val="FFFF00"/>
                </a:highlight>
                <a:cs typeface="+mn-ea"/>
                <a:sym typeface="+mn-lt"/>
              </a:rPr>
              <a:t>立即数寻址常用来给寄存器赋初值，不用访问寄存器、存储器，指令执行速度快</a:t>
            </a:r>
            <a:endParaRPr lang="en-US" altLang="zh-CN" dirty="0">
              <a:highlight>
                <a:srgbClr val="FFFF00"/>
              </a:highlight>
              <a:cs typeface="+mn-ea"/>
              <a:sym typeface="+mn-lt"/>
            </a:endParaRPr>
          </a:p>
          <a:p>
            <a:pPr lvl="1"/>
            <a:r>
              <a:rPr lang="zh-CN" altLang="en-US" dirty="0">
                <a:cs typeface="+mn-ea"/>
                <a:sym typeface="+mn-lt"/>
              </a:rPr>
              <a:t>例：</a:t>
            </a:r>
            <a:r>
              <a:rPr lang="en-US" altLang="zh-CN" dirty="0">
                <a:cs typeface="+mn-ea"/>
                <a:sym typeface="+mn-lt"/>
              </a:rPr>
              <a:t>MOVZX EAX</a:t>
            </a:r>
            <a:r>
              <a:rPr lang="zh-CN" altLang="en-US" dirty="0">
                <a:cs typeface="+mn-ea"/>
                <a:sym typeface="+mn-lt"/>
              </a:rPr>
              <a:t>，</a:t>
            </a:r>
            <a:r>
              <a:rPr lang="en-US" altLang="zh-CN" dirty="0">
                <a:cs typeface="+mn-ea"/>
                <a:sym typeface="+mn-lt"/>
              </a:rPr>
              <a:t>0x26</a:t>
            </a:r>
            <a:r>
              <a:rPr lang="zh-CN" altLang="en-US" dirty="0">
                <a:cs typeface="+mn-ea"/>
                <a:sym typeface="+mn-lt"/>
              </a:rPr>
              <a:t>；将一个立即数</a:t>
            </a:r>
            <a:r>
              <a:rPr lang="en-US" altLang="zh-CN" dirty="0">
                <a:cs typeface="+mn-ea"/>
                <a:sym typeface="+mn-lt"/>
              </a:rPr>
              <a:t>26H</a:t>
            </a:r>
            <a:r>
              <a:rPr lang="zh-CN" altLang="en-US" dirty="0">
                <a:cs typeface="+mn-ea"/>
                <a:sym typeface="+mn-lt"/>
              </a:rPr>
              <a:t>送到</a:t>
            </a:r>
            <a:r>
              <a:rPr lang="en-US" altLang="zh-CN" dirty="0">
                <a:cs typeface="+mn-ea"/>
                <a:sym typeface="+mn-lt"/>
              </a:rPr>
              <a:t>EAX</a:t>
            </a:r>
            <a:r>
              <a:rPr lang="zh-CN" altLang="en-US" dirty="0">
                <a:cs typeface="+mn-ea"/>
                <a:sym typeface="+mn-lt"/>
              </a:rPr>
              <a:t>寄存器中</a:t>
            </a:r>
          </a:p>
          <a:p>
            <a:pPr lvl="2"/>
            <a:r>
              <a:rPr lang="zh-CN" altLang="en-US" dirty="0">
                <a:cs typeface="+mn-ea"/>
                <a:sym typeface="+mn-lt"/>
              </a:rPr>
              <a:t>注：立即数只能作为源操作数，不能作为目的操作数，源操作数的长度应该和目的操作数保持一致</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869FC8B0-3490-4A6F-9293-061A9ABF3DA1}"/>
              </a:ext>
            </a:extLst>
          </p:cNvPr>
          <p:cNvSpPr>
            <a:spLocks noGrp="1"/>
          </p:cNvSpPr>
          <p:nvPr>
            <p:ph type="sldNum" sz="quarter" idx="12"/>
          </p:nvPr>
        </p:nvSpPr>
        <p:spPr/>
        <p:txBody>
          <a:bodyPr/>
          <a:lstStyle/>
          <a:p>
            <a:pPr algn="r"/>
            <a:fld id="{16F781C4-B8D4-4498-9C49-C9A9BB9F3E73}" type="slidenum">
              <a:rPr lang="zh-CN" altLang="en-US" smtClean="0"/>
              <a:pPr algn="r"/>
              <a:t>109</a:t>
            </a:fld>
            <a:endParaRPr lang="zh-CN" altLang="en-US" dirty="0"/>
          </a:p>
        </p:txBody>
      </p:sp>
    </p:spTree>
    <p:extLst>
      <p:ext uri="{BB962C8B-B14F-4D97-AF65-F5344CB8AC3E}">
        <p14:creationId xmlns:p14="http://schemas.microsoft.com/office/powerpoint/2010/main" val="412660725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380454"/>
            <a:ext cx="8915400" cy="5432922"/>
          </a:xfrm>
        </p:spPr>
        <p:txBody>
          <a:bodyPr>
            <a:normAutofit/>
          </a:bodyPr>
          <a:lstStyle/>
          <a:p>
            <a:pPr>
              <a:defRPr/>
            </a:pPr>
            <a:r>
              <a:rPr lang="zh-CN" altLang="en-US" dirty="0">
                <a:cs typeface="+mn-ea"/>
                <a:sym typeface="+mn-lt"/>
              </a:rPr>
              <a:t>控制单元</a:t>
            </a:r>
          </a:p>
          <a:p>
            <a:pPr lvl="1">
              <a:defRPr/>
            </a:pPr>
            <a:r>
              <a:rPr lang="en-US" altLang="zh-CN" dirty="0">
                <a:cs typeface="+mn-ea"/>
                <a:sym typeface="+mn-lt"/>
              </a:rPr>
              <a:t>CU</a:t>
            </a:r>
            <a:r>
              <a:rPr lang="zh-CN" altLang="en-US" dirty="0">
                <a:cs typeface="+mn-ea"/>
                <a:sym typeface="+mn-lt"/>
              </a:rPr>
              <a:t>是控制单元，是</a:t>
            </a:r>
            <a:r>
              <a:rPr lang="en-US" altLang="zh-CN" dirty="0">
                <a:cs typeface="+mn-ea"/>
                <a:sym typeface="+mn-lt"/>
              </a:rPr>
              <a:t>CPU</a:t>
            </a:r>
            <a:r>
              <a:rPr lang="zh-CN" altLang="en-US" dirty="0">
                <a:cs typeface="+mn-ea"/>
                <a:sym typeface="+mn-lt"/>
              </a:rPr>
              <a:t>的指挥中心，协调、控制各个指令执行的顺序，主要由下列部件组成：</a:t>
            </a:r>
          </a:p>
          <a:p>
            <a:pPr lvl="2">
              <a:defRPr/>
            </a:pPr>
            <a:r>
              <a:rPr lang="zh-CN" altLang="en-US" dirty="0">
                <a:solidFill>
                  <a:srgbClr val="FF0000"/>
                </a:solidFill>
                <a:highlight>
                  <a:srgbClr val="FFFF00"/>
                </a:highlight>
                <a:cs typeface="+mn-ea"/>
                <a:sym typeface="+mn-lt"/>
              </a:rPr>
              <a:t>指令寄存器</a:t>
            </a:r>
            <a:r>
              <a:rPr lang="zh-CN" altLang="en-US" dirty="0">
                <a:cs typeface="+mn-ea"/>
                <a:sym typeface="+mn-lt"/>
              </a:rPr>
              <a:t>（</a:t>
            </a:r>
            <a:r>
              <a:rPr lang="en-US" altLang="zh-CN" dirty="0">
                <a:solidFill>
                  <a:srgbClr val="FF0000"/>
                </a:solidFill>
                <a:cs typeface="+mn-ea"/>
                <a:sym typeface="+mn-lt"/>
              </a:rPr>
              <a:t>I</a:t>
            </a:r>
            <a:r>
              <a:rPr lang="en-US" altLang="zh-CN" dirty="0">
                <a:cs typeface="+mn-ea"/>
                <a:sym typeface="+mn-lt"/>
              </a:rPr>
              <a:t>nstruction </a:t>
            </a:r>
            <a:r>
              <a:rPr lang="en-US" altLang="zh-CN" dirty="0">
                <a:solidFill>
                  <a:srgbClr val="FF0000"/>
                </a:solidFill>
                <a:cs typeface="+mn-ea"/>
                <a:sym typeface="+mn-lt"/>
              </a:rPr>
              <a:t>R</a:t>
            </a:r>
            <a:r>
              <a:rPr lang="en-US" altLang="zh-CN" dirty="0">
                <a:cs typeface="+mn-ea"/>
                <a:sym typeface="+mn-lt"/>
              </a:rPr>
              <a:t>egister, </a:t>
            </a:r>
            <a:r>
              <a:rPr lang="en-US" altLang="zh-CN" dirty="0">
                <a:solidFill>
                  <a:srgbClr val="FF0000"/>
                </a:solidFill>
                <a:highlight>
                  <a:srgbClr val="FFFF00"/>
                </a:highlight>
                <a:cs typeface="+mn-ea"/>
                <a:sym typeface="+mn-lt"/>
              </a:rPr>
              <a:t>IR</a:t>
            </a:r>
            <a:r>
              <a:rPr lang="zh-CN" altLang="en-US" dirty="0">
                <a:cs typeface="+mn-ea"/>
                <a:sym typeface="+mn-lt"/>
              </a:rPr>
              <a:t>）</a:t>
            </a:r>
            <a:endParaRPr lang="en-US" altLang="zh-CN" dirty="0">
              <a:cs typeface="+mn-ea"/>
              <a:sym typeface="+mn-lt"/>
            </a:endParaRPr>
          </a:p>
          <a:p>
            <a:pPr lvl="3">
              <a:defRPr/>
            </a:pPr>
            <a:r>
              <a:rPr lang="zh-CN" altLang="en-US" b="0" dirty="0">
                <a:solidFill>
                  <a:srgbClr val="1F3D4D"/>
                </a:solidFill>
                <a:latin typeface="Microsoft YaHei" panose="020B0503020204020204" pitchFamily="34" charset="-122"/>
                <a:ea typeface="Microsoft YaHei" panose="020B0503020204020204" pitchFamily="34" charset="-122"/>
              </a:rPr>
              <a:t>用来保存当前正在执行的一条指令</a:t>
            </a:r>
            <a:endParaRPr lang="zh-CN" altLang="en-US" b="0" dirty="0">
              <a:solidFill>
                <a:srgbClr val="1F3D4D"/>
              </a:solidFill>
              <a:latin typeface="Microsoft YaHei" panose="020B0503020204020204" pitchFamily="34" charset="-122"/>
              <a:ea typeface="Microsoft YaHei" panose="020B0503020204020204" pitchFamily="34" charset="-122"/>
              <a:sym typeface="+mn-lt"/>
            </a:endParaRPr>
          </a:p>
          <a:p>
            <a:pPr lvl="2">
              <a:defRPr/>
            </a:pPr>
            <a:r>
              <a:rPr lang="zh-CN" altLang="en-US" dirty="0">
                <a:cs typeface="+mn-ea"/>
                <a:sym typeface="+mn-lt"/>
              </a:rPr>
              <a:t>指令译码器（</a:t>
            </a:r>
            <a:r>
              <a:rPr lang="en-US" altLang="zh-CN" dirty="0">
                <a:cs typeface="+mn-ea"/>
                <a:sym typeface="+mn-lt"/>
              </a:rPr>
              <a:t>Instruction Decoder</a:t>
            </a:r>
            <a:r>
              <a:rPr lang="zh-CN" altLang="en-US" dirty="0">
                <a:cs typeface="+mn-ea"/>
                <a:sym typeface="+mn-lt"/>
              </a:rPr>
              <a:t>）</a:t>
            </a:r>
            <a:endParaRPr lang="en-US" altLang="zh-CN" dirty="0">
              <a:cs typeface="+mn-ea"/>
              <a:sym typeface="+mn-lt"/>
            </a:endParaRPr>
          </a:p>
          <a:p>
            <a:pPr lvl="3">
              <a:defRPr/>
            </a:pPr>
            <a:r>
              <a:rPr lang="zh-CN" altLang="en-US" b="0" i="0" dirty="0">
                <a:solidFill>
                  <a:srgbClr val="1F3D4D"/>
                </a:solidFill>
                <a:effectLst/>
                <a:latin typeface="Microsoft YaHei" panose="020B0503020204020204" pitchFamily="34" charset="-122"/>
                <a:ea typeface="Microsoft YaHei" panose="020B0503020204020204" pitchFamily="34" charset="-122"/>
              </a:rPr>
              <a:t>对现行指令分析，确定要完成的操作及寻址方式</a:t>
            </a:r>
            <a:endParaRPr lang="zh-CN" altLang="en-US" dirty="0">
              <a:cs typeface="+mn-ea"/>
              <a:sym typeface="+mn-lt"/>
            </a:endParaRPr>
          </a:p>
          <a:p>
            <a:pPr lvl="2">
              <a:defRPr/>
            </a:pPr>
            <a:r>
              <a:rPr lang="zh-CN" altLang="en-US" dirty="0">
                <a:cs typeface="+mn-ea"/>
                <a:sym typeface="+mn-lt"/>
              </a:rPr>
              <a:t>指令控制器（</a:t>
            </a:r>
            <a:r>
              <a:rPr lang="en-US" altLang="zh-CN" dirty="0">
                <a:cs typeface="+mn-ea"/>
                <a:sym typeface="+mn-lt"/>
              </a:rPr>
              <a:t>Operation Controller</a:t>
            </a:r>
            <a:r>
              <a:rPr lang="zh-CN" altLang="en-US" dirty="0">
                <a:cs typeface="+mn-ea"/>
                <a:sym typeface="+mn-lt"/>
              </a:rPr>
              <a:t>）</a:t>
            </a:r>
            <a:endParaRPr lang="en-US" altLang="zh-CN" dirty="0">
              <a:cs typeface="+mn-ea"/>
              <a:sym typeface="+mn-lt"/>
            </a:endParaRPr>
          </a:p>
          <a:p>
            <a:pPr lvl="3">
              <a:defRPr/>
            </a:pPr>
            <a:r>
              <a:rPr lang="zh-CN" altLang="en-US" b="0" dirty="0">
                <a:solidFill>
                  <a:srgbClr val="1F3D4D"/>
                </a:solidFill>
                <a:latin typeface="Microsoft YaHei" panose="020B0503020204020204" pitchFamily="34" charset="-122"/>
                <a:ea typeface="Microsoft YaHei" panose="020B0503020204020204" pitchFamily="34" charset="-122"/>
                <a:sym typeface="+mn-lt"/>
              </a:rPr>
              <a:t>据指令操作码和时序信号，产生各种操作控制信号，以便正确地建立数据通路，控制完成指令的读取和执行</a:t>
            </a:r>
            <a:endParaRPr lang="en-US" altLang="zh-CN" b="0" dirty="0">
              <a:solidFill>
                <a:srgbClr val="1F3D4D"/>
              </a:solidFill>
              <a:latin typeface="Microsoft YaHei" panose="020B0503020204020204" pitchFamily="34" charset="-122"/>
              <a:ea typeface="Microsoft YaHei" panose="020B0503020204020204" pitchFamily="34" charset="-122"/>
              <a:sym typeface="+mn-lt"/>
            </a:endParaRPr>
          </a:p>
          <a:p>
            <a:pPr lvl="2">
              <a:defRPr/>
            </a:pPr>
            <a:r>
              <a:rPr lang="zh-CN" altLang="en-US" dirty="0">
                <a:solidFill>
                  <a:srgbClr val="0000FF"/>
                </a:solidFill>
                <a:highlight>
                  <a:srgbClr val="FFFF00"/>
                </a:highlight>
                <a:cs typeface="+mn-ea"/>
                <a:sym typeface="+mn-lt"/>
              </a:rPr>
              <a:t>指令指针寄存器</a:t>
            </a:r>
            <a:r>
              <a:rPr lang="zh-CN" altLang="en-US" dirty="0">
                <a:cs typeface="+mn-ea"/>
                <a:sym typeface="+mn-lt"/>
              </a:rPr>
              <a:t>（</a:t>
            </a:r>
            <a:r>
              <a:rPr lang="en-US" altLang="zh-CN" dirty="0">
                <a:solidFill>
                  <a:srgbClr val="0000FF"/>
                </a:solidFill>
                <a:cs typeface="+mn-ea"/>
                <a:sym typeface="+mn-lt"/>
              </a:rPr>
              <a:t>E</a:t>
            </a:r>
            <a:r>
              <a:rPr lang="en-US" altLang="zh-CN" dirty="0">
                <a:cs typeface="+mn-ea"/>
                <a:sym typeface="+mn-lt"/>
              </a:rPr>
              <a:t>xtended </a:t>
            </a:r>
            <a:r>
              <a:rPr lang="en-US" altLang="zh-CN" dirty="0">
                <a:solidFill>
                  <a:srgbClr val="0000FF"/>
                </a:solidFill>
                <a:cs typeface="+mn-ea"/>
                <a:sym typeface="+mn-lt"/>
              </a:rPr>
              <a:t>I</a:t>
            </a:r>
            <a:r>
              <a:rPr lang="en-US" altLang="zh-CN" dirty="0">
                <a:cs typeface="+mn-ea"/>
                <a:sym typeface="+mn-lt"/>
              </a:rPr>
              <a:t>nstruction </a:t>
            </a:r>
            <a:r>
              <a:rPr lang="en-US" altLang="zh-CN" dirty="0">
                <a:solidFill>
                  <a:srgbClr val="0000FF"/>
                </a:solidFill>
                <a:cs typeface="+mn-ea"/>
                <a:sym typeface="+mn-lt"/>
              </a:rPr>
              <a:t>P</a:t>
            </a:r>
            <a:r>
              <a:rPr lang="en-US" altLang="zh-CN" dirty="0">
                <a:cs typeface="+mn-ea"/>
                <a:sym typeface="+mn-lt"/>
              </a:rPr>
              <a:t>ointer,</a:t>
            </a:r>
            <a:r>
              <a:rPr lang="zh-CN" altLang="en-US" dirty="0">
                <a:cs typeface="+mn-ea"/>
                <a:sym typeface="+mn-lt"/>
              </a:rPr>
              <a:t> </a:t>
            </a:r>
            <a:r>
              <a:rPr lang="en-US" altLang="zh-CN" dirty="0">
                <a:solidFill>
                  <a:srgbClr val="0000FF"/>
                </a:solidFill>
                <a:highlight>
                  <a:srgbClr val="FFFF00"/>
                </a:highlight>
                <a:cs typeface="+mn-ea"/>
                <a:sym typeface="+mn-lt"/>
              </a:rPr>
              <a:t>EIP</a:t>
            </a:r>
            <a:r>
              <a:rPr lang="zh-CN" altLang="en-US" dirty="0">
                <a:cs typeface="+mn-ea"/>
                <a:sym typeface="+mn-lt"/>
              </a:rPr>
              <a:t>）</a:t>
            </a:r>
            <a:endParaRPr lang="en-US" altLang="zh-CN" dirty="0">
              <a:cs typeface="+mn-ea"/>
              <a:sym typeface="+mn-lt"/>
            </a:endParaRPr>
          </a:p>
          <a:p>
            <a:pPr lvl="3">
              <a:defRPr/>
            </a:pPr>
            <a:r>
              <a:rPr lang="zh-CN" altLang="en-US" b="0" dirty="0">
                <a:solidFill>
                  <a:srgbClr val="1F3D4D"/>
                </a:solidFill>
                <a:latin typeface="Microsoft YaHei" panose="020B0503020204020204" pitchFamily="34" charset="-122"/>
                <a:ea typeface="Microsoft YaHei" panose="020B0503020204020204" pitchFamily="34" charset="-122"/>
              </a:rPr>
              <a:t>存放指令机器码存放内存单元的地址指针，控制程序的顺序执行</a:t>
            </a:r>
            <a:endParaRPr lang="en-US" altLang="zh-CN" b="0" dirty="0">
              <a:solidFill>
                <a:srgbClr val="1F3D4D"/>
              </a:solidFill>
              <a:latin typeface="Microsoft YaHei" panose="020B0503020204020204" pitchFamily="34" charset="-122"/>
              <a:ea typeface="Microsoft YaHei" panose="020B0503020204020204" pitchFamily="34" charset="-122"/>
            </a:endParaRPr>
          </a:p>
          <a:p>
            <a:pPr lvl="3">
              <a:defRPr/>
            </a:pPr>
            <a:r>
              <a:rPr lang="zh-CN" altLang="en-US" b="0" dirty="0">
                <a:solidFill>
                  <a:srgbClr val="1F3D4D"/>
                </a:solidFill>
                <a:highlight>
                  <a:srgbClr val="FFFF00"/>
                </a:highlight>
                <a:latin typeface="Microsoft YaHei" panose="020B0503020204020204" pitchFamily="34" charset="-122"/>
                <a:ea typeface="Microsoft YaHei" panose="020B0503020204020204" pitchFamily="34" charset="-122"/>
              </a:rPr>
              <a:t>程序不能直接访问</a:t>
            </a:r>
            <a:r>
              <a:rPr lang="en-US" altLang="zh-CN" b="0" dirty="0">
                <a:solidFill>
                  <a:srgbClr val="1F3D4D"/>
                </a:solidFill>
                <a:highlight>
                  <a:srgbClr val="FFFF00"/>
                </a:highlight>
                <a:latin typeface="Microsoft YaHei" panose="020B0503020204020204" pitchFamily="34" charset="-122"/>
                <a:ea typeface="Microsoft YaHei" panose="020B0503020204020204" pitchFamily="34" charset="-122"/>
              </a:rPr>
              <a:t>EIP</a:t>
            </a:r>
            <a:r>
              <a:rPr lang="zh-CN" altLang="en-US" b="0" dirty="0">
                <a:solidFill>
                  <a:srgbClr val="1F3D4D"/>
                </a:solidFill>
                <a:highlight>
                  <a:srgbClr val="FFFF00"/>
                </a:highlight>
                <a:latin typeface="Microsoft YaHei" panose="020B0503020204020204" pitchFamily="34" charset="-122"/>
                <a:ea typeface="Microsoft YaHei" panose="020B0503020204020204" pitchFamily="34" charset="-122"/>
              </a:rPr>
              <a:t>：不能直接用指令读取 </a:t>
            </a:r>
            <a:r>
              <a:rPr lang="en-US" altLang="zh-CN" b="0" dirty="0">
                <a:solidFill>
                  <a:srgbClr val="1F3D4D"/>
                </a:solidFill>
                <a:highlight>
                  <a:srgbClr val="FFFF00"/>
                </a:highlight>
                <a:latin typeface="Microsoft YaHei" panose="020B0503020204020204" pitchFamily="34" charset="-122"/>
                <a:ea typeface="Microsoft YaHei" panose="020B0503020204020204" pitchFamily="34" charset="-122"/>
              </a:rPr>
              <a:t>EIP </a:t>
            </a:r>
            <a:r>
              <a:rPr lang="zh-CN" altLang="en-US" b="0" dirty="0">
                <a:solidFill>
                  <a:srgbClr val="1F3D4D"/>
                </a:solidFill>
                <a:highlight>
                  <a:srgbClr val="FFFF00"/>
                </a:highlight>
                <a:latin typeface="Microsoft YaHei" panose="020B0503020204020204" pitchFamily="34" charset="-122"/>
                <a:ea typeface="Microsoft YaHei" panose="020B0503020204020204" pitchFamily="34" charset="-122"/>
              </a:rPr>
              <a:t>或赋值 </a:t>
            </a:r>
            <a:r>
              <a:rPr lang="en-US" altLang="zh-CN" b="0" dirty="0">
                <a:solidFill>
                  <a:srgbClr val="1F3D4D"/>
                </a:solidFill>
                <a:highlight>
                  <a:srgbClr val="FFFF00"/>
                </a:highlight>
                <a:latin typeface="Microsoft YaHei" panose="020B0503020204020204" pitchFamily="34" charset="-122"/>
                <a:ea typeface="Microsoft YaHei" panose="020B0503020204020204" pitchFamily="34" charset="-122"/>
              </a:rPr>
              <a:t>EIP</a:t>
            </a:r>
            <a:endParaRPr lang="en-US" altLang="zh-CN" b="0" dirty="0">
              <a:solidFill>
                <a:srgbClr val="1F3D4D"/>
              </a:solidFill>
              <a:highlight>
                <a:srgbClr val="FFFF00"/>
              </a:highlight>
              <a:latin typeface="Microsoft YaHei" panose="020B0503020204020204" pitchFamily="34" charset="-122"/>
              <a:ea typeface="Microsoft YaHei" panose="020B0503020204020204" pitchFamily="34" charset="-122"/>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sp>
        <p:nvSpPr>
          <p:cNvPr id="7" name="灯片编号占位符 6">
            <a:extLst>
              <a:ext uri="{FF2B5EF4-FFF2-40B4-BE49-F238E27FC236}">
                <a16:creationId xmlns:a16="http://schemas.microsoft.com/office/drawing/2014/main" id="{17480ABC-F323-4BCA-932A-CAB74F6624F3}"/>
              </a:ext>
            </a:extLst>
          </p:cNvPr>
          <p:cNvSpPr>
            <a:spLocks noGrp="1"/>
          </p:cNvSpPr>
          <p:nvPr>
            <p:ph type="sldNum" sz="quarter" idx="12"/>
          </p:nvPr>
        </p:nvSpPr>
        <p:spPr/>
        <p:txBody>
          <a:bodyPr/>
          <a:lstStyle/>
          <a:p>
            <a:pPr algn="r"/>
            <a:fld id="{16F781C4-B8D4-4498-9C49-C9A9BB9F3E73}" type="slidenum">
              <a:rPr lang="zh-CN" altLang="en-US" smtClean="0"/>
              <a:pPr algn="r"/>
              <a:t>11</a:t>
            </a:fld>
            <a:endParaRPr lang="zh-CN" altLang="en-US" dirty="0"/>
          </a:p>
        </p:txBody>
      </p:sp>
    </p:spTree>
    <p:extLst>
      <p:ext uri="{BB962C8B-B14F-4D97-AF65-F5344CB8AC3E}">
        <p14:creationId xmlns:p14="http://schemas.microsoft.com/office/powerpoint/2010/main" val="3884573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1000"/>
                                        <p:tgtEl>
                                          <p:spTgt spid="4">
                                            <p:txEl>
                                              <p:pRg st="5" end="5"/>
                                            </p:txEl>
                                          </p:spTgt>
                                        </p:tgtEl>
                                      </p:cBhvr>
                                    </p:animEffect>
                                    <p:anim calcmode="lin" valueType="num">
                                      <p:cBhvr>
                                        <p:cTn id="1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1000"/>
                                        <p:tgtEl>
                                          <p:spTgt spid="4">
                                            <p:txEl>
                                              <p:pRg st="6" end="6"/>
                                            </p:txEl>
                                          </p:spTgt>
                                        </p:tgtEl>
                                      </p:cBhvr>
                                    </p:animEffect>
                                    <p:anim calcmode="lin" valueType="num">
                                      <p:cBhvr>
                                        <p:cTn id="2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1000"/>
                                        <p:tgtEl>
                                          <p:spTgt spid="4">
                                            <p:txEl>
                                              <p:pRg st="7" end="7"/>
                                            </p:txEl>
                                          </p:spTgt>
                                        </p:tgtEl>
                                      </p:cBhvr>
                                    </p:animEffect>
                                    <p:anim calcmode="lin" valueType="num">
                                      <p:cBhvr>
                                        <p:cTn id="2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1000"/>
                                        <p:tgtEl>
                                          <p:spTgt spid="4">
                                            <p:txEl>
                                              <p:pRg st="8" end="8"/>
                                            </p:txEl>
                                          </p:spTgt>
                                        </p:tgtEl>
                                      </p:cBhvr>
                                    </p:animEffect>
                                    <p:anim calcmode="lin" valueType="num">
                                      <p:cBhvr>
                                        <p:cTn id="3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1000"/>
                                        <p:tgtEl>
                                          <p:spTgt spid="4">
                                            <p:txEl>
                                              <p:pRg st="9" end="9"/>
                                            </p:txEl>
                                          </p:spTgt>
                                        </p:tgtEl>
                                      </p:cBhvr>
                                    </p:animEffect>
                                    <p:anim calcmode="lin" valueType="num">
                                      <p:cBhvr>
                                        <p:cTn id="37"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 calcmode="lin" valueType="num">
                                      <p:cBhvr>
                                        <p:cTn id="43" dur="1000" fill="hold"/>
                                        <p:tgtEl>
                                          <p:spTgt spid="4">
                                            <p:txEl>
                                              <p:pRg st="10" end="10"/>
                                            </p:txEl>
                                          </p:spTgt>
                                        </p:tgtEl>
                                        <p:attrNameLst>
                                          <p:attrName>ppt_w</p:attrName>
                                        </p:attrNameLst>
                                      </p:cBhvr>
                                      <p:tavLst>
                                        <p:tav tm="0">
                                          <p:val>
                                            <p:fltVal val="0"/>
                                          </p:val>
                                        </p:tav>
                                        <p:tav tm="100000">
                                          <p:val>
                                            <p:strVal val="#ppt_w"/>
                                          </p:val>
                                        </p:tav>
                                      </p:tavLst>
                                    </p:anim>
                                    <p:anim calcmode="lin" valueType="num">
                                      <p:cBhvr>
                                        <p:cTn id="44" dur="1000" fill="hold"/>
                                        <p:tgtEl>
                                          <p:spTgt spid="4">
                                            <p:txEl>
                                              <p:pRg st="10" end="10"/>
                                            </p:txEl>
                                          </p:spTgt>
                                        </p:tgtEl>
                                        <p:attrNameLst>
                                          <p:attrName>ppt_h</p:attrName>
                                        </p:attrNameLst>
                                      </p:cBhvr>
                                      <p:tavLst>
                                        <p:tav tm="0">
                                          <p:val>
                                            <p:fltVal val="0"/>
                                          </p:val>
                                        </p:tav>
                                        <p:tav tm="100000">
                                          <p:val>
                                            <p:strVal val="#ppt_h"/>
                                          </p:val>
                                        </p:tav>
                                      </p:tavLst>
                                    </p:anim>
                                    <p:anim calcmode="lin" valueType="num">
                                      <p:cBhvr>
                                        <p:cTn id="45" dur="1000" fill="hold"/>
                                        <p:tgtEl>
                                          <p:spTgt spid="4">
                                            <p:txEl>
                                              <p:pRg st="10" end="10"/>
                                            </p:txEl>
                                          </p:spTgt>
                                        </p:tgtEl>
                                        <p:attrNameLst>
                                          <p:attrName>style.rotation</p:attrName>
                                        </p:attrNameLst>
                                      </p:cBhvr>
                                      <p:tavLst>
                                        <p:tav tm="0">
                                          <p:val>
                                            <p:fltVal val="90"/>
                                          </p:val>
                                        </p:tav>
                                        <p:tav tm="100000">
                                          <p:val>
                                            <p:fltVal val="0"/>
                                          </p:val>
                                        </p:tav>
                                      </p:tavLst>
                                    </p:anim>
                                    <p:animEffect transition="in" filter="fade">
                                      <p:cBhvr>
                                        <p:cTn id="46" dur="10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95300" y="1628800"/>
                <a:ext cx="8915400" cy="4896544"/>
              </a:xfrm>
            </p:spPr>
            <p:txBody>
              <a:bodyPr>
                <a:normAutofit/>
              </a:bodyPr>
              <a:lstStyle/>
              <a:p>
                <a:pPr lvl="1">
                  <a:defRPr/>
                </a:pPr>
                <a:r>
                  <a:rPr lang="zh-CN" altLang="en-US" dirty="0">
                    <a:cs typeface="+mn-ea"/>
                    <a:sym typeface="+mn-lt"/>
                  </a:rPr>
                  <a:t>示例：</a:t>
                </a:r>
                <a:r>
                  <a:rPr lang="en-US" altLang="zh-CN" dirty="0">
                    <a:highlight>
                      <a:srgbClr val="C0C0C0"/>
                    </a:highlight>
                    <a:cs typeface="+mn-ea"/>
                    <a:sym typeface="+mn-lt"/>
                  </a:rPr>
                  <a:t>mov ax, 0x80ff</a:t>
                </a:r>
              </a:p>
              <a:p>
                <a:pPr lvl="1">
                  <a:defRPr/>
                </a:pPr>
                <a:r>
                  <a:rPr lang="en-US" altLang="zh-CN" dirty="0">
                    <a:cs typeface="+mn-ea"/>
                    <a:sym typeface="+mn-lt"/>
                  </a:rPr>
                  <a:t>AH= 0x </a:t>
                </a:r>
                <a:r>
                  <a:rPr lang="en-US" altLang="zh-CN" dirty="0">
                    <a:solidFill>
                      <a:srgbClr val="FF0000"/>
                    </a:solidFill>
                    <a:cs typeface="+mn-ea"/>
                    <a:sym typeface="+mn-lt"/>
                  </a:rPr>
                  <a:t>?</a:t>
                </a:r>
                <a:r>
                  <a:rPr lang="en-US" altLang="zh-CN" dirty="0">
                    <a:cs typeface="+mn-ea"/>
                    <a:sym typeface="+mn-lt"/>
                  </a:rPr>
                  <a:t> , AL= 0x </a:t>
                </a:r>
                <a:r>
                  <a:rPr lang="en-US" altLang="zh-CN" dirty="0">
                    <a:solidFill>
                      <a:srgbClr val="FF0000"/>
                    </a:solidFill>
                    <a:cs typeface="+mn-ea"/>
                    <a:sym typeface="+mn-lt"/>
                  </a:rPr>
                  <a:t>?</a:t>
                </a:r>
                <a:endParaRPr lang="en-US" altLang="zh-CN" dirty="0">
                  <a:cs typeface="+mn-ea"/>
                  <a:sym typeface="+mn-lt"/>
                </a:endParaRPr>
              </a:p>
              <a:p>
                <a:pPr lvl="1">
                  <a:defRPr/>
                </a:pPr>
                <a:r>
                  <a:rPr lang="zh-CN" altLang="en-US" dirty="0">
                    <a:cs typeface="+mn-ea"/>
                    <a:sym typeface="+mn-lt"/>
                  </a:rPr>
                  <a:t>依据</a:t>
                </a:r>
                <a:r>
                  <a:rPr lang="zh-CN" altLang="en-US" dirty="0">
                    <a:solidFill>
                      <a:srgbClr val="0000FF"/>
                    </a:solidFill>
                    <a:cs typeface="+mn-ea"/>
                    <a:sym typeface="+mn-lt"/>
                  </a:rPr>
                  <a:t>有符号的十进制</a:t>
                </a:r>
                <a:r>
                  <a:rPr lang="zh-CN" altLang="en-US" dirty="0">
                    <a:cs typeface="+mn-ea"/>
                    <a:sym typeface="+mn-lt"/>
                  </a:rPr>
                  <a:t>表示，</a:t>
                </a:r>
                <a:r>
                  <a:rPr lang="en-US" altLang="zh-CN" dirty="0">
                    <a:cs typeface="+mn-ea"/>
                    <a:sym typeface="+mn-lt"/>
                  </a:rPr>
                  <a:t>AH =</a:t>
                </a:r>
                <a:r>
                  <a:rPr lang="en-US" altLang="zh-CN" dirty="0">
                    <a:solidFill>
                      <a:srgbClr val="FF0000"/>
                    </a:solidFill>
                    <a:cs typeface="+mn-ea"/>
                    <a:sym typeface="+mn-lt"/>
                  </a:rPr>
                  <a:t> </a:t>
                </a:r>
                <a:r>
                  <a:rPr lang="zh-CN" altLang="en-US" dirty="0">
                    <a:solidFill>
                      <a:srgbClr val="0000FF"/>
                    </a:solidFill>
                    <a:cs typeface="+mn-ea"/>
                    <a:sym typeface="+mn-lt"/>
                  </a:rPr>
                  <a:t>？</a:t>
                </a:r>
                <a:r>
                  <a:rPr lang="en-US" altLang="zh-CN" dirty="0">
                    <a:cs typeface="+mn-ea"/>
                    <a:sym typeface="+mn-lt"/>
                  </a:rPr>
                  <a:t>， AL=</a:t>
                </a:r>
                <a:r>
                  <a:rPr lang="zh-CN" altLang="en-US" dirty="0">
                    <a:cs typeface="+mn-ea"/>
                    <a:sym typeface="+mn-lt"/>
                  </a:rPr>
                  <a:t> </a:t>
                </a:r>
                <a:r>
                  <a:rPr lang="zh-CN" altLang="en-US" dirty="0">
                    <a:solidFill>
                      <a:srgbClr val="0000FF"/>
                    </a:solidFill>
                    <a:cs typeface="+mn-ea"/>
                    <a:sym typeface="+mn-lt"/>
                  </a:rPr>
                  <a:t>？</a:t>
                </a:r>
                <a:endParaRPr lang="en-US" altLang="zh-CN" dirty="0">
                  <a:solidFill>
                    <a:srgbClr val="0000FF"/>
                  </a:solidFill>
                  <a:cs typeface="+mn-ea"/>
                  <a:sym typeface="+mn-lt"/>
                </a:endParaRPr>
              </a:p>
              <a:p>
                <a:pPr marL="457200" lvl="1" indent="0">
                  <a:buNone/>
                  <a:defRPr/>
                </a:pPr>
                <a:endParaRPr lang="en-US" altLang="zh-CN" dirty="0">
                  <a:solidFill>
                    <a:srgbClr val="0000FF"/>
                  </a:solidFill>
                  <a:cs typeface="+mn-ea"/>
                  <a:sym typeface="+mn-lt"/>
                </a:endParaRPr>
              </a:p>
              <a:p>
                <a:pPr lvl="1">
                  <a:defRPr/>
                </a:pPr>
                <a:r>
                  <a:rPr lang="zh-CN" altLang="en-US" dirty="0">
                    <a:solidFill>
                      <a:srgbClr val="FF0000"/>
                    </a:solidFill>
                    <a:cs typeface="+mn-ea"/>
                    <a:sym typeface="+mn-lt"/>
                  </a:rPr>
                  <a:t>注：计算机使用“</a:t>
                </a:r>
                <a:r>
                  <a:rPr lang="zh-CN" altLang="en-US" dirty="0">
                    <a:solidFill>
                      <a:srgbClr val="FF0000"/>
                    </a:solidFill>
                    <a:highlight>
                      <a:srgbClr val="FFFF00"/>
                    </a:highlight>
                    <a:cs typeface="+mn-ea"/>
                    <a:sym typeface="+mn-lt"/>
                  </a:rPr>
                  <a:t>补码</a:t>
                </a:r>
                <a:r>
                  <a:rPr lang="zh-CN" altLang="en-US" dirty="0">
                    <a:solidFill>
                      <a:srgbClr val="FF0000"/>
                    </a:solidFill>
                    <a:cs typeface="+mn-ea"/>
                    <a:sym typeface="+mn-lt"/>
                  </a:rPr>
                  <a:t>”来存储数据</a:t>
                </a:r>
                <a:endParaRPr lang="en-US" altLang="zh-CN" dirty="0">
                  <a:solidFill>
                    <a:srgbClr val="FF0000"/>
                  </a:solidFill>
                  <a:cs typeface="+mn-ea"/>
                  <a:sym typeface="+mn-lt"/>
                </a:endParaRPr>
              </a:p>
              <a:p>
                <a:pPr lvl="2">
                  <a:defRPr/>
                </a:pPr>
                <a:r>
                  <a:rPr lang="zh-CN" altLang="en-US" dirty="0">
                    <a:solidFill>
                      <a:srgbClr val="FF0000"/>
                    </a:solidFill>
                    <a:cs typeface="+mn-ea"/>
                    <a:sym typeface="+mn-lt"/>
                  </a:rPr>
                  <a:t>正数的</a:t>
                </a:r>
                <a:r>
                  <a:rPr lang="zh-CN" altLang="en-US" dirty="0">
                    <a:solidFill>
                      <a:srgbClr val="FF0000"/>
                    </a:solidFill>
                    <a:highlight>
                      <a:srgbClr val="FFFF00"/>
                    </a:highlight>
                    <a:cs typeface="+mn-ea"/>
                    <a:sym typeface="+mn-lt"/>
                  </a:rPr>
                  <a:t>补码</a:t>
                </a:r>
                <a:r>
                  <a:rPr lang="zh-CN" altLang="en-US" dirty="0">
                    <a:solidFill>
                      <a:srgbClr val="FF0000"/>
                    </a:solidFill>
                    <a:cs typeface="+mn-ea"/>
                    <a:sym typeface="+mn-lt"/>
                  </a:rPr>
                  <a:t>等于其本身，负数的</a:t>
                </a:r>
                <a:r>
                  <a:rPr lang="zh-CN" altLang="en-US" dirty="0">
                    <a:solidFill>
                      <a:srgbClr val="FF0000"/>
                    </a:solidFill>
                    <a:highlight>
                      <a:srgbClr val="FFFF00"/>
                    </a:highlight>
                    <a:cs typeface="+mn-ea"/>
                    <a:sym typeface="+mn-lt"/>
                  </a:rPr>
                  <a:t>补码</a:t>
                </a:r>
                <a:r>
                  <a:rPr lang="zh-CN" altLang="en-US" dirty="0">
                    <a:solidFill>
                      <a:srgbClr val="FF0000"/>
                    </a:solidFill>
                    <a:cs typeface="+mn-ea"/>
                    <a:sym typeface="+mn-lt"/>
                  </a:rPr>
                  <a:t>等于其</a:t>
                </a:r>
                <a:r>
                  <a:rPr lang="zh-CN" altLang="en-CN" dirty="0">
                    <a:solidFill>
                      <a:srgbClr val="FF0000"/>
                    </a:solidFill>
                    <a:cs typeface="+mn-ea"/>
                    <a:sym typeface="+mn-lt"/>
                  </a:rPr>
                  <a:t>反码</a:t>
                </a:r>
                <a:r>
                  <a:rPr lang="en-US" altLang="zh-CN" dirty="0">
                    <a:solidFill>
                      <a:srgbClr val="FF0000"/>
                    </a:solidFill>
                    <a:cs typeface="+mn-ea"/>
                    <a:sym typeface="+mn-lt"/>
                  </a:rPr>
                  <a:t>+1</a:t>
                </a:r>
              </a:p>
              <a:p>
                <a:pPr lvl="2">
                  <a:defRPr/>
                </a:pPr>
                <a:r>
                  <a:rPr lang="zh-CN" altLang="en-US" b="1" i="0" u="none" strike="noStrike" dirty="0">
                    <a:solidFill>
                      <a:srgbClr val="773098"/>
                    </a:solidFill>
                    <a:effectLst/>
                    <a:latin typeface="Optima-Regular" panose="02000503060000020004" pitchFamily="2" charset="0"/>
                  </a:rPr>
                  <a:t>采用</a:t>
                </a:r>
                <a:r>
                  <a:rPr lang="zh-CN" altLang="en-US" b="1" i="0" u="none" strike="noStrike" dirty="0">
                    <a:solidFill>
                      <a:srgbClr val="773098"/>
                    </a:solidFill>
                    <a:effectLst/>
                    <a:highlight>
                      <a:srgbClr val="FFFF00"/>
                    </a:highlight>
                    <a:latin typeface="Optima-Regular" panose="02000503060000020004" pitchFamily="2" charset="0"/>
                  </a:rPr>
                  <a:t>补码</a:t>
                </a:r>
                <a:r>
                  <a:rPr lang="zh-CN" altLang="en-US" b="1" i="0" u="none" strike="noStrike" dirty="0">
                    <a:solidFill>
                      <a:srgbClr val="773098"/>
                    </a:solidFill>
                    <a:effectLst/>
                    <a:latin typeface="Optima-Regular" panose="02000503060000020004" pitchFamily="2" charset="0"/>
                  </a:rPr>
                  <a:t>可以简化计算机硬件电路设计</a:t>
                </a:r>
                <a:endParaRPr lang="en-US" altLang="zh-CN" b="1" i="0" u="none" strike="noStrike" dirty="0">
                  <a:solidFill>
                    <a:srgbClr val="FF0000"/>
                  </a:solidFill>
                  <a:effectLst/>
                  <a:latin typeface="Optima-Regular" panose="02000503060000020004" pitchFamily="2" charset="0"/>
                  <a:cs typeface="+mn-ea"/>
                  <a:sym typeface="+mn-lt"/>
                </a:endParaRPr>
              </a:p>
              <a:p>
                <a:pPr lvl="3">
                  <a:defRPr/>
                </a:pPr>
                <a:r>
                  <a:rPr lang="zh-CN" altLang="en-US" dirty="0">
                    <a:solidFill>
                      <a:srgbClr val="00B050"/>
                    </a:solidFill>
                    <a:cs typeface="+mn-ea"/>
                    <a:sym typeface="+mn-lt"/>
                  </a:rPr>
                  <a:t>带符号计算，这意味着可直接使用加法器来完成减法操作，而无需额外地设计减法器</a:t>
                </a:r>
                <a:endParaRPr lang="en-US" altLang="zh-CN" dirty="0">
                  <a:solidFill>
                    <a:srgbClr val="00B050"/>
                  </a:solidFill>
                  <a:cs typeface="+mn-ea"/>
                  <a:sym typeface="+mn-lt"/>
                </a:endParaRPr>
              </a:p>
              <a:p>
                <a:pPr lvl="3">
                  <a:defRPr/>
                </a:pPr>
                <a:r>
                  <a:rPr lang="en-US" altLang="zh-CN" dirty="0">
                    <a:solidFill>
                      <a:schemeClr val="tx1"/>
                    </a:solidFill>
                    <a:cs typeface="+mn-ea"/>
                    <a:sym typeface="+mn-lt"/>
                  </a:rPr>
                  <a:t>0</a:t>
                </a:r>
                <a:r>
                  <a:rPr lang="zh-CN" altLang="en-US" dirty="0">
                    <a:solidFill>
                      <a:schemeClr val="tx1"/>
                    </a:solidFill>
                    <a:cs typeface="+mn-ea"/>
                    <a:sym typeface="+mn-lt"/>
                  </a:rPr>
                  <a:t>无</a:t>
                </a:r>
                <a:r>
                  <a:rPr lang="en-US" altLang="zh-CN" dirty="0">
                    <a:solidFill>
                      <a:schemeClr val="tx1"/>
                    </a:solidFill>
                    <a:cs typeface="+mn-ea"/>
                    <a:sym typeface="+mn-lt"/>
                  </a:rPr>
                  <a:t> </a:t>
                </a:r>
                <a14:m>
                  <m:oMath xmlns:m="http://schemas.openxmlformats.org/officeDocument/2006/math">
                    <m:r>
                      <a:rPr lang="en-US" altLang="zh-CN" i="1" smtClean="0">
                        <a:solidFill>
                          <a:schemeClr val="tx1"/>
                        </a:solidFill>
                        <a:latin typeface="Cambria Math" panose="02040503050406030204" pitchFamily="18" charset="0"/>
                        <a:ea typeface="Cambria Math" panose="02040503050406030204" pitchFamily="18" charset="0"/>
                        <a:cs typeface="+mn-ea"/>
                        <a:sym typeface="+mn-lt"/>
                      </a:rPr>
                      <m:t>±</m:t>
                    </m:r>
                  </m:oMath>
                </a14:m>
                <a:r>
                  <a:rPr lang="zh-CN" altLang="en-US" dirty="0">
                    <a:solidFill>
                      <a:schemeClr val="tx1"/>
                    </a:solidFill>
                    <a:cs typeface="+mn-ea"/>
                    <a:sym typeface="+mn-lt"/>
                  </a:rPr>
                  <a:t> 符号歧义，如 </a:t>
                </a:r>
                <a:r>
                  <a:rPr lang="en-US" altLang="zh-CN" dirty="0">
                    <a:solidFill>
                      <a:schemeClr val="tx1"/>
                    </a:solidFill>
                    <a:highlight>
                      <a:srgbClr val="C0C0C0"/>
                    </a:highlight>
                    <a:cs typeface="+mn-ea"/>
                    <a:sym typeface="+mn-lt"/>
                  </a:rPr>
                  <a:t>0b</a:t>
                </a:r>
                <a:r>
                  <a:rPr lang="en-US" altLang="zh-CN" dirty="0">
                    <a:solidFill>
                      <a:schemeClr val="tx1"/>
                    </a:solidFill>
                    <a:cs typeface="+mn-ea"/>
                    <a:sym typeface="+mn-lt"/>
                  </a:rPr>
                  <a:t>0000</a:t>
                </a:r>
                <a:r>
                  <a:rPr lang="zh-CN" altLang="en-US" dirty="0">
                    <a:solidFill>
                      <a:schemeClr val="tx1"/>
                    </a:solidFill>
                    <a:cs typeface="+mn-ea"/>
                    <a:sym typeface="+mn-lt"/>
                  </a:rPr>
                  <a:t> </a:t>
                </a:r>
                <a:r>
                  <a:rPr lang="en-US" altLang="zh-CN" dirty="0">
                    <a:solidFill>
                      <a:schemeClr val="tx1"/>
                    </a:solidFill>
                    <a:cs typeface="+mn-ea"/>
                    <a:sym typeface="+mn-lt"/>
                  </a:rPr>
                  <a:t>=</a:t>
                </a:r>
                <a:r>
                  <a:rPr lang="zh-CN" altLang="en-US" dirty="0">
                    <a:solidFill>
                      <a:schemeClr val="tx1"/>
                    </a:solidFill>
                    <a:cs typeface="+mn-ea"/>
                    <a:sym typeface="+mn-lt"/>
                  </a:rPr>
                  <a:t> </a:t>
                </a:r>
                <a:r>
                  <a:rPr lang="en-US" altLang="zh-CN" dirty="0">
                    <a:solidFill>
                      <a:schemeClr val="tx1"/>
                    </a:solidFill>
                    <a:cs typeface="+mn-ea"/>
                    <a:sym typeface="+mn-lt"/>
                  </a:rPr>
                  <a:t>0</a:t>
                </a:r>
                <a:r>
                  <a:rPr lang="zh-CN" altLang="en-US" dirty="0">
                    <a:solidFill>
                      <a:schemeClr val="tx1"/>
                    </a:solidFill>
                    <a:cs typeface="+mn-ea"/>
                    <a:sym typeface="+mn-lt"/>
                  </a:rPr>
                  <a:t>，而 </a:t>
                </a:r>
                <a:r>
                  <a:rPr lang="en-US" altLang="zh-CN" dirty="0">
                    <a:solidFill>
                      <a:schemeClr val="tx1"/>
                    </a:solidFill>
                    <a:highlight>
                      <a:srgbClr val="C0C0C0"/>
                    </a:highlight>
                    <a:cs typeface="+mn-ea"/>
                    <a:sym typeface="+mn-lt"/>
                  </a:rPr>
                  <a:t>0b</a:t>
                </a:r>
                <a:r>
                  <a:rPr lang="en-US" altLang="zh-CN" dirty="0">
                    <a:solidFill>
                      <a:schemeClr val="tx1"/>
                    </a:solidFill>
                    <a:cs typeface="+mn-ea"/>
                    <a:sym typeface="+mn-lt"/>
                  </a:rPr>
                  <a:t>1000</a:t>
                </a:r>
                <a:r>
                  <a:rPr lang="zh-CN" altLang="en-US" dirty="0">
                    <a:solidFill>
                      <a:schemeClr val="tx1"/>
                    </a:solidFill>
                    <a:cs typeface="+mn-ea"/>
                    <a:sym typeface="+mn-lt"/>
                  </a:rPr>
                  <a:t> </a:t>
                </a:r>
                <a:r>
                  <a:rPr lang="en-US" altLang="zh-CN" dirty="0">
                    <a:solidFill>
                      <a:schemeClr val="tx1"/>
                    </a:solidFill>
                    <a:cs typeface="+mn-ea"/>
                    <a:sym typeface="+mn-lt"/>
                  </a:rPr>
                  <a:t>=</a:t>
                </a:r>
                <a:r>
                  <a:rPr lang="zh-CN" altLang="en-US" dirty="0">
                    <a:solidFill>
                      <a:schemeClr val="tx1"/>
                    </a:solidFill>
                    <a:cs typeface="+mn-ea"/>
                    <a:sym typeface="+mn-lt"/>
                  </a:rPr>
                  <a:t> </a:t>
                </a:r>
                <a:r>
                  <a:rPr lang="en-US" altLang="zh-CN" dirty="0">
                    <a:solidFill>
                      <a:schemeClr val="tx1"/>
                    </a:solidFill>
                    <a:cs typeface="+mn-ea"/>
                    <a:sym typeface="+mn-lt"/>
                  </a:rPr>
                  <a:t>-128</a:t>
                </a:r>
              </a:p>
              <a:p>
                <a:pPr lvl="3">
                  <a:defRPr/>
                </a:pPr>
                <a:r>
                  <a:rPr lang="zh-CN" altLang="en-US" dirty="0">
                    <a:solidFill>
                      <a:schemeClr val="tx1"/>
                    </a:solidFill>
                    <a:cs typeface="+mn-ea"/>
                    <a:sym typeface="+mn-lt"/>
                  </a:rPr>
                  <a:t>数的表示范围更大，如 </a:t>
                </a:r>
                <a:r>
                  <a:rPr lang="en-US" altLang="zh-CN" dirty="0">
                    <a:solidFill>
                      <a:schemeClr val="tx1"/>
                    </a:solidFill>
                    <a:cs typeface="+mn-ea"/>
                    <a:sym typeface="+mn-lt"/>
                  </a:rPr>
                  <a:t>8bit</a:t>
                </a:r>
                <a:r>
                  <a:rPr lang="zh-CN" altLang="en-US" dirty="0">
                    <a:solidFill>
                      <a:schemeClr val="tx1"/>
                    </a:solidFill>
                    <a:cs typeface="+mn-ea"/>
                    <a:sym typeface="+mn-lt"/>
                  </a:rPr>
                  <a:t> 长度可以表示 </a:t>
                </a:r>
                <a:r>
                  <a:rPr lang="en-US" altLang="zh-CN" dirty="0">
                    <a:solidFill>
                      <a:schemeClr val="tx1"/>
                    </a:solidFill>
                    <a:cs typeface="+mn-ea"/>
                    <a:sym typeface="+mn-lt"/>
                  </a:rPr>
                  <a:t>[-128,</a:t>
                </a:r>
                <a:r>
                  <a:rPr lang="zh-CN" altLang="en-US" dirty="0">
                    <a:solidFill>
                      <a:schemeClr val="tx1"/>
                    </a:solidFill>
                    <a:cs typeface="+mn-ea"/>
                    <a:sym typeface="+mn-lt"/>
                  </a:rPr>
                  <a:t> </a:t>
                </a:r>
                <a:r>
                  <a:rPr lang="en-US" altLang="zh-CN" dirty="0">
                    <a:solidFill>
                      <a:schemeClr val="tx1"/>
                    </a:solidFill>
                    <a:cs typeface="+mn-ea"/>
                    <a:sym typeface="+mn-lt"/>
                  </a:rPr>
                  <a:t>127]</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95300" y="1628800"/>
                <a:ext cx="8915400" cy="4896544"/>
              </a:xfrm>
              <a:blipFill>
                <a:blip r:embed="rId3"/>
                <a:stretch>
                  <a:fillRect t="-1554" r="-426" b="-1295"/>
                </a:stretch>
              </a:blipFill>
            </p:spPr>
            <p:txBody>
              <a:bodyPr/>
              <a:lstStyle/>
              <a:p>
                <a:r>
                  <a:rPr lang="en-CN">
                    <a:noFill/>
                  </a:rPr>
                  <a:t> </a:t>
                </a:r>
              </a:p>
            </p:txBody>
          </p:sp>
        </mc:Fallback>
      </mc:AlternateContent>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B9F8EE5F-D81A-4B9D-9CA3-04C6A53C0E48}"/>
              </a:ext>
            </a:extLst>
          </p:cNvPr>
          <p:cNvSpPr>
            <a:spLocks noGrp="1"/>
          </p:cNvSpPr>
          <p:nvPr>
            <p:ph type="sldNum" sz="quarter" idx="12"/>
          </p:nvPr>
        </p:nvSpPr>
        <p:spPr/>
        <p:txBody>
          <a:bodyPr/>
          <a:lstStyle/>
          <a:p>
            <a:pPr algn="r"/>
            <a:fld id="{16F781C4-B8D4-4498-9C49-C9A9BB9F3E73}" type="slidenum">
              <a:rPr lang="zh-CN" altLang="en-US" smtClean="0"/>
              <a:pPr algn="r"/>
              <a:t>110</a:t>
            </a:fld>
            <a:endParaRPr lang="zh-CN" altLang="en-US" dirty="0"/>
          </a:p>
        </p:txBody>
      </p:sp>
    </p:spTree>
    <p:extLst>
      <p:ext uri="{BB962C8B-B14F-4D97-AF65-F5344CB8AC3E}">
        <p14:creationId xmlns:p14="http://schemas.microsoft.com/office/powerpoint/2010/main" val="63473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checkerboard(across)">
                                      <p:cBhvr>
                                        <p:cTn id="7" dur="500"/>
                                        <p:tgtEl>
                                          <p:spTgt spid="4">
                                            <p:txEl>
                                              <p:pRg st="4" end="4"/>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checkerboard(across)">
                                      <p:cBhvr>
                                        <p:cTn id="10" dur="500"/>
                                        <p:tgtEl>
                                          <p:spTgt spid="4">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blinds(horizontal)">
                                      <p:cBhvr>
                                        <p:cTn id="15" dur="500"/>
                                        <p:tgtEl>
                                          <p:spTgt spid="4">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7" end="7"/>
                                            </p:txEl>
                                          </p:spTgt>
                                        </p:tgtEl>
                                        <p:attrNameLst>
                                          <p:attrName>style.visibility</p:attrName>
                                        </p:attrNameLst>
                                      </p:cBhvr>
                                      <p:to>
                                        <p:strVal val="visible"/>
                                      </p:to>
                                    </p:set>
                                    <p:animEffect transition="in" filter="blinds(horizontal)">
                                      <p:cBhvr>
                                        <p:cTn id="1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90965B9-AD7F-4DFB-A609-5DF656D989AA}"/>
              </a:ext>
            </a:extLst>
          </p:cNvPr>
          <p:cNvSpPr/>
          <p:nvPr/>
        </p:nvSpPr>
        <p:spPr>
          <a:xfrm>
            <a:off x="1630388" y="5970718"/>
            <a:ext cx="144016" cy="70730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78D2E9EF-0CC6-4758-AB63-5EE16D23C439}"/>
              </a:ext>
            </a:extLst>
          </p:cNvPr>
          <p:cNvSpPr/>
          <p:nvPr/>
        </p:nvSpPr>
        <p:spPr>
          <a:xfrm>
            <a:off x="1640632" y="4602566"/>
            <a:ext cx="144016" cy="70730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EB737B07-B43F-4ABB-AF00-DE71F1CA4478}"/>
              </a:ext>
            </a:extLst>
          </p:cNvPr>
          <p:cNvSpPr txBox="1"/>
          <p:nvPr/>
        </p:nvSpPr>
        <p:spPr>
          <a:xfrm>
            <a:off x="1129107" y="3674055"/>
            <a:ext cx="3312368" cy="3139321"/>
          </a:xfrm>
          <a:prstGeom prst="rect">
            <a:avLst/>
          </a:prstGeom>
          <a:noFill/>
        </p:spPr>
        <p:txBody>
          <a:bodyPr wrap="square" rtlCol="0">
            <a:spAutoFit/>
          </a:bodyPr>
          <a:lstStyle/>
          <a:p>
            <a:r>
              <a:rPr lang="zh-CN" altLang="en-US" dirty="0">
                <a:cs typeface="+mn-ea"/>
                <a:sym typeface="+mn-lt"/>
              </a:rPr>
              <a:t>（假设用</a:t>
            </a:r>
            <a:r>
              <a:rPr lang="en-US" altLang="zh-CN" dirty="0">
                <a:cs typeface="+mn-ea"/>
                <a:sym typeface="+mn-lt"/>
              </a:rPr>
              <a:t>4</a:t>
            </a:r>
            <a:r>
              <a:rPr lang="zh-CN" altLang="en-US" dirty="0">
                <a:cs typeface="+mn-ea"/>
                <a:sym typeface="+mn-lt"/>
              </a:rPr>
              <a:t>位来表示二进制数）</a:t>
            </a:r>
            <a:endParaRPr lang="en-US" altLang="zh-CN" dirty="0">
              <a:cs typeface="+mn-ea"/>
              <a:sym typeface="+mn-lt"/>
            </a:endParaRPr>
          </a:p>
          <a:p>
            <a:endParaRPr lang="en-US" altLang="zh-CN" dirty="0">
              <a:cs typeface="+mn-ea"/>
              <a:sym typeface="+mn-lt"/>
            </a:endParaRPr>
          </a:p>
          <a:p>
            <a:r>
              <a:rPr lang="en-US" altLang="zh-CN" dirty="0">
                <a:cs typeface="+mn-ea"/>
                <a:sym typeface="+mn-lt"/>
              </a:rPr>
              <a:t>+7</a:t>
            </a:r>
            <a:r>
              <a:rPr lang="zh-CN" altLang="en-US" dirty="0">
                <a:cs typeface="+mn-ea"/>
                <a:sym typeface="+mn-lt"/>
              </a:rPr>
              <a:t>：</a:t>
            </a:r>
            <a:endParaRPr lang="en-US" altLang="zh-CN" dirty="0">
              <a:cs typeface="+mn-ea"/>
              <a:sym typeface="+mn-lt"/>
            </a:endParaRPr>
          </a:p>
          <a:p>
            <a:r>
              <a:rPr lang="zh-CN" altLang="en-US" dirty="0">
                <a:cs typeface="+mn-ea"/>
                <a:sym typeface="+mn-lt"/>
              </a:rPr>
              <a:t>原码 </a:t>
            </a:r>
            <a:r>
              <a:rPr lang="en-US" altLang="zh-CN" dirty="0">
                <a:cs typeface="+mn-ea"/>
                <a:sym typeface="+mn-lt"/>
              </a:rPr>
              <a:t>0111</a:t>
            </a:r>
          </a:p>
          <a:p>
            <a:r>
              <a:rPr lang="zh-CN" altLang="en-US" dirty="0">
                <a:cs typeface="+mn-ea"/>
                <a:sym typeface="+mn-lt"/>
              </a:rPr>
              <a:t>反码 </a:t>
            </a:r>
            <a:r>
              <a:rPr lang="en-US" altLang="zh-CN" dirty="0">
                <a:cs typeface="+mn-ea"/>
                <a:sym typeface="+mn-lt"/>
              </a:rPr>
              <a:t>0111</a:t>
            </a:r>
          </a:p>
          <a:p>
            <a:r>
              <a:rPr lang="zh-CN" altLang="en-US" dirty="0">
                <a:cs typeface="+mn-ea"/>
                <a:sym typeface="+mn-lt"/>
              </a:rPr>
              <a:t>补码 </a:t>
            </a:r>
            <a:r>
              <a:rPr lang="en-US" altLang="zh-CN" dirty="0">
                <a:cs typeface="+mn-ea"/>
                <a:sym typeface="+mn-lt"/>
              </a:rPr>
              <a:t>0111</a:t>
            </a:r>
          </a:p>
          <a:p>
            <a:endParaRPr lang="en-US" altLang="zh-CN" dirty="0">
              <a:cs typeface="+mn-ea"/>
              <a:sym typeface="+mn-lt"/>
            </a:endParaRPr>
          </a:p>
          <a:p>
            <a:r>
              <a:rPr lang="en-US" altLang="zh-CN" dirty="0">
                <a:cs typeface="+mn-ea"/>
                <a:sym typeface="+mn-lt"/>
              </a:rPr>
              <a:t>-7</a:t>
            </a:r>
            <a:r>
              <a:rPr lang="zh-CN" altLang="en-US" dirty="0">
                <a:cs typeface="+mn-ea"/>
                <a:sym typeface="+mn-lt"/>
              </a:rPr>
              <a:t>：</a:t>
            </a:r>
            <a:endParaRPr lang="en-US" altLang="zh-CN" dirty="0">
              <a:cs typeface="+mn-ea"/>
              <a:sym typeface="+mn-lt"/>
            </a:endParaRPr>
          </a:p>
          <a:p>
            <a:r>
              <a:rPr lang="zh-CN" altLang="en-US" dirty="0">
                <a:cs typeface="+mn-ea"/>
                <a:sym typeface="+mn-lt"/>
              </a:rPr>
              <a:t>原码 </a:t>
            </a:r>
            <a:r>
              <a:rPr lang="en-US" altLang="zh-CN" dirty="0">
                <a:cs typeface="+mn-ea"/>
                <a:sym typeface="+mn-lt"/>
              </a:rPr>
              <a:t>1111</a:t>
            </a:r>
          </a:p>
          <a:p>
            <a:r>
              <a:rPr lang="zh-CN" altLang="en-US" dirty="0">
                <a:solidFill>
                  <a:srgbClr val="00B050"/>
                </a:solidFill>
                <a:cs typeface="+mn-ea"/>
                <a:sym typeface="+mn-lt"/>
              </a:rPr>
              <a:t>反码</a:t>
            </a:r>
            <a:r>
              <a:rPr lang="zh-CN" altLang="en-US" dirty="0">
                <a:cs typeface="+mn-ea"/>
                <a:sym typeface="+mn-lt"/>
              </a:rPr>
              <a:t> </a:t>
            </a:r>
            <a:r>
              <a:rPr lang="en-US" altLang="zh-CN" dirty="0">
                <a:cs typeface="+mn-ea"/>
                <a:sym typeface="+mn-lt"/>
              </a:rPr>
              <a:t>1000</a:t>
            </a:r>
          </a:p>
          <a:p>
            <a:r>
              <a:rPr lang="zh-CN" altLang="en-US" dirty="0">
                <a:solidFill>
                  <a:srgbClr val="FF0000"/>
                </a:solidFill>
                <a:cs typeface="+mn-ea"/>
                <a:sym typeface="+mn-lt"/>
              </a:rPr>
              <a:t>补码</a:t>
            </a:r>
            <a:r>
              <a:rPr lang="zh-CN" altLang="en-US" dirty="0">
                <a:cs typeface="+mn-ea"/>
                <a:sym typeface="+mn-lt"/>
              </a:rPr>
              <a:t> </a:t>
            </a:r>
            <a:r>
              <a:rPr lang="en-US" altLang="zh-CN" dirty="0">
                <a:cs typeface="+mn-ea"/>
                <a:sym typeface="+mn-lt"/>
              </a:rPr>
              <a:t>1001</a:t>
            </a:r>
            <a:endParaRPr lang="zh-CN" altLang="en-US" dirty="0">
              <a:cs typeface="+mn-ea"/>
              <a:sym typeface="+mn-lt"/>
            </a:endParaRPr>
          </a:p>
        </p:txBody>
      </p:sp>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1">
              <a:defRPr/>
            </a:pPr>
            <a:r>
              <a:rPr lang="zh-CN" altLang="en-US" dirty="0">
                <a:cs typeface="+mn-ea"/>
                <a:sym typeface="+mn-lt"/>
              </a:rPr>
              <a:t>示例：</a:t>
            </a:r>
            <a:r>
              <a:rPr lang="en-US" altLang="zh-CN" dirty="0">
                <a:cs typeface="+mn-ea"/>
                <a:sym typeface="+mn-lt"/>
              </a:rPr>
              <a:t>mov ax, 0x80ff</a:t>
            </a:r>
          </a:p>
          <a:p>
            <a:pPr lvl="1">
              <a:defRPr/>
            </a:pPr>
            <a:r>
              <a:rPr lang="en-US" altLang="zh-CN" dirty="0">
                <a:cs typeface="+mn-ea"/>
                <a:sym typeface="+mn-lt"/>
              </a:rPr>
              <a:t>AH= 0x </a:t>
            </a:r>
            <a:r>
              <a:rPr lang="en-US" altLang="zh-CN" dirty="0">
                <a:solidFill>
                  <a:srgbClr val="FF0000"/>
                </a:solidFill>
                <a:cs typeface="+mn-ea"/>
                <a:sym typeface="+mn-lt"/>
              </a:rPr>
              <a:t>80</a:t>
            </a:r>
            <a:r>
              <a:rPr lang="en-US" altLang="zh-CN" dirty="0">
                <a:cs typeface="+mn-ea"/>
                <a:sym typeface="+mn-lt"/>
              </a:rPr>
              <a:t>, AL= 0x </a:t>
            </a:r>
            <a:r>
              <a:rPr lang="en-US" altLang="zh-CN" dirty="0">
                <a:solidFill>
                  <a:srgbClr val="FF0000"/>
                </a:solidFill>
                <a:cs typeface="+mn-ea"/>
                <a:sym typeface="+mn-lt"/>
              </a:rPr>
              <a:t>ff</a:t>
            </a:r>
            <a:endParaRPr lang="en-US" altLang="zh-CN" dirty="0">
              <a:cs typeface="+mn-ea"/>
              <a:sym typeface="+mn-lt"/>
            </a:endParaRPr>
          </a:p>
          <a:p>
            <a:pPr lvl="1">
              <a:defRPr/>
            </a:pPr>
            <a:r>
              <a:rPr lang="zh-CN" altLang="en-US" dirty="0">
                <a:cs typeface="+mn-ea"/>
                <a:sym typeface="+mn-lt"/>
              </a:rPr>
              <a:t>依据</a:t>
            </a:r>
            <a:r>
              <a:rPr lang="zh-CN" altLang="en-US" dirty="0">
                <a:solidFill>
                  <a:srgbClr val="0000FF"/>
                </a:solidFill>
                <a:cs typeface="+mn-ea"/>
                <a:sym typeface="+mn-lt"/>
              </a:rPr>
              <a:t>有符号的十进制</a:t>
            </a:r>
            <a:r>
              <a:rPr lang="zh-CN" altLang="en-US" dirty="0">
                <a:cs typeface="+mn-ea"/>
                <a:sym typeface="+mn-lt"/>
              </a:rPr>
              <a:t>表示，</a:t>
            </a:r>
            <a:r>
              <a:rPr lang="en-US" altLang="zh-CN" dirty="0">
                <a:cs typeface="+mn-ea"/>
                <a:sym typeface="+mn-lt"/>
              </a:rPr>
              <a:t>AH =</a:t>
            </a:r>
            <a:r>
              <a:rPr lang="en-US" altLang="zh-CN" dirty="0">
                <a:solidFill>
                  <a:srgbClr val="0000FF"/>
                </a:solidFill>
                <a:cs typeface="+mn-ea"/>
                <a:sym typeface="+mn-lt"/>
              </a:rPr>
              <a:t> -128</a:t>
            </a:r>
            <a:r>
              <a:rPr lang="en-US" altLang="zh-CN" dirty="0">
                <a:cs typeface="+mn-ea"/>
                <a:sym typeface="+mn-lt"/>
              </a:rPr>
              <a:t>， AL=</a:t>
            </a:r>
            <a:r>
              <a:rPr lang="zh-CN" altLang="en-US" dirty="0">
                <a:cs typeface="+mn-ea"/>
                <a:sym typeface="+mn-lt"/>
              </a:rPr>
              <a:t> </a:t>
            </a:r>
            <a:r>
              <a:rPr lang="en-US" altLang="zh-CN" dirty="0">
                <a:solidFill>
                  <a:srgbClr val="0000FF"/>
                </a:solidFill>
                <a:cs typeface="+mn-ea"/>
                <a:sym typeface="+mn-lt"/>
              </a:rPr>
              <a:t>-1</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2" name="文本框 1">
            <a:extLst>
              <a:ext uri="{FF2B5EF4-FFF2-40B4-BE49-F238E27FC236}">
                <a16:creationId xmlns:a16="http://schemas.microsoft.com/office/drawing/2014/main" id="{DE932EB0-3DFD-44AA-A656-837267A5CC03}"/>
              </a:ext>
            </a:extLst>
          </p:cNvPr>
          <p:cNvSpPr txBox="1"/>
          <p:nvPr/>
        </p:nvSpPr>
        <p:spPr>
          <a:xfrm>
            <a:off x="3425017" y="4386542"/>
            <a:ext cx="390798" cy="923330"/>
          </a:xfrm>
          <a:prstGeom prst="rect">
            <a:avLst/>
          </a:prstGeom>
          <a:noFill/>
        </p:spPr>
        <p:txBody>
          <a:bodyPr wrap="square" rtlCol="0">
            <a:spAutoFit/>
          </a:bodyPr>
          <a:lstStyle/>
          <a:p>
            <a:r>
              <a:rPr lang="zh-CN" altLang="en-US" b="1" dirty="0">
                <a:solidFill>
                  <a:srgbClr val="0000FF"/>
                </a:solidFill>
                <a:cs typeface="+mn-ea"/>
                <a:sym typeface="+mn-lt"/>
              </a:rPr>
              <a:t>均相同</a:t>
            </a:r>
          </a:p>
        </p:txBody>
      </p:sp>
      <p:sp>
        <p:nvSpPr>
          <p:cNvPr id="6" name="矩形 5">
            <a:extLst>
              <a:ext uri="{FF2B5EF4-FFF2-40B4-BE49-F238E27FC236}">
                <a16:creationId xmlns:a16="http://schemas.microsoft.com/office/drawing/2014/main" id="{448B05D0-E7DB-4355-B809-068CF5961B8A}"/>
              </a:ext>
            </a:extLst>
          </p:cNvPr>
          <p:cNvSpPr/>
          <p:nvPr/>
        </p:nvSpPr>
        <p:spPr>
          <a:xfrm>
            <a:off x="1064568" y="4239265"/>
            <a:ext cx="2986019" cy="1155389"/>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4C952634-DE83-4282-8D64-BD74EA33CAEF}"/>
              </a:ext>
            </a:extLst>
          </p:cNvPr>
          <p:cNvSpPr txBox="1"/>
          <p:nvPr/>
        </p:nvSpPr>
        <p:spPr>
          <a:xfrm>
            <a:off x="3206931" y="6402766"/>
            <a:ext cx="909223" cy="369332"/>
          </a:xfrm>
          <a:prstGeom prst="rect">
            <a:avLst/>
          </a:prstGeom>
          <a:noFill/>
        </p:spPr>
        <p:txBody>
          <a:bodyPr wrap="none" rtlCol="0">
            <a:spAutoFit/>
          </a:bodyPr>
          <a:lstStyle/>
          <a:p>
            <a:r>
              <a:rPr lang="zh-CN" altLang="en-US" b="1" dirty="0">
                <a:solidFill>
                  <a:srgbClr val="00B050"/>
                </a:solidFill>
                <a:cs typeface="+mn-ea"/>
                <a:sym typeface="+mn-lt"/>
              </a:rPr>
              <a:t>反码</a:t>
            </a:r>
            <a:r>
              <a:rPr lang="en-US" altLang="zh-CN" b="1" dirty="0">
                <a:solidFill>
                  <a:srgbClr val="FF0000"/>
                </a:solidFill>
                <a:cs typeface="+mn-ea"/>
                <a:sym typeface="+mn-lt"/>
              </a:rPr>
              <a:t>+1</a:t>
            </a:r>
            <a:endParaRPr lang="zh-CN" altLang="en-US" b="1" dirty="0">
              <a:solidFill>
                <a:srgbClr val="FF0000"/>
              </a:solidFill>
              <a:cs typeface="+mn-ea"/>
              <a:sym typeface="+mn-lt"/>
            </a:endParaRPr>
          </a:p>
        </p:txBody>
      </p:sp>
      <p:sp>
        <p:nvSpPr>
          <p:cNvPr id="12" name="矩形 11">
            <a:extLst>
              <a:ext uri="{FF2B5EF4-FFF2-40B4-BE49-F238E27FC236}">
                <a16:creationId xmlns:a16="http://schemas.microsoft.com/office/drawing/2014/main" id="{0FA7B73B-B7E9-4E94-904F-FDAA9E288F49}"/>
              </a:ext>
            </a:extLst>
          </p:cNvPr>
          <p:cNvSpPr/>
          <p:nvPr/>
        </p:nvSpPr>
        <p:spPr>
          <a:xfrm>
            <a:off x="1075384" y="5643000"/>
            <a:ext cx="2986019" cy="1119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25" name="组合 1024">
            <a:extLst>
              <a:ext uri="{FF2B5EF4-FFF2-40B4-BE49-F238E27FC236}">
                <a16:creationId xmlns:a16="http://schemas.microsoft.com/office/drawing/2014/main" id="{6C515DA9-F10E-4BA6-A8FF-06A6FE093E52}"/>
              </a:ext>
            </a:extLst>
          </p:cNvPr>
          <p:cNvGrpSpPr/>
          <p:nvPr/>
        </p:nvGrpSpPr>
        <p:grpSpPr>
          <a:xfrm>
            <a:off x="4832518" y="3240051"/>
            <a:ext cx="4828277" cy="3501316"/>
            <a:chOff x="4759309" y="3148318"/>
            <a:chExt cx="4987942" cy="3762275"/>
          </a:xfrm>
          <a:effectLst/>
        </p:grpSpPr>
        <p:grpSp>
          <p:nvGrpSpPr>
            <p:cNvPr id="30" name="组合 29">
              <a:extLst>
                <a:ext uri="{FF2B5EF4-FFF2-40B4-BE49-F238E27FC236}">
                  <a16:creationId xmlns:a16="http://schemas.microsoft.com/office/drawing/2014/main" id="{920DB802-97F2-4B98-B4CF-17C840D0E9FF}"/>
                </a:ext>
              </a:extLst>
            </p:cNvPr>
            <p:cNvGrpSpPr/>
            <p:nvPr/>
          </p:nvGrpSpPr>
          <p:grpSpPr>
            <a:xfrm>
              <a:off x="4759309" y="3148318"/>
              <a:ext cx="4987942" cy="3762275"/>
              <a:chOff x="4755601" y="3064022"/>
              <a:chExt cx="5480576" cy="4097968"/>
            </a:xfrm>
          </p:grpSpPr>
          <p:sp>
            <p:nvSpPr>
              <p:cNvPr id="13" name="椭圆 12">
                <a:extLst>
                  <a:ext uri="{FF2B5EF4-FFF2-40B4-BE49-F238E27FC236}">
                    <a16:creationId xmlns:a16="http://schemas.microsoft.com/office/drawing/2014/main" id="{8463277F-5258-4DEF-9A2E-E9E6E2736048}"/>
                  </a:ext>
                </a:extLst>
              </p:cNvPr>
              <p:cNvSpPr/>
              <p:nvPr/>
            </p:nvSpPr>
            <p:spPr>
              <a:xfrm>
                <a:off x="5889104" y="3740262"/>
                <a:ext cx="2808310" cy="2664296"/>
              </a:xfrm>
              <a:prstGeom prst="ellipse">
                <a:avLst/>
              </a:pr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6" name="直接连接符 15">
                <a:extLst>
                  <a:ext uri="{FF2B5EF4-FFF2-40B4-BE49-F238E27FC236}">
                    <a16:creationId xmlns:a16="http://schemas.microsoft.com/office/drawing/2014/main" id="{4378A72F-9A77-4820-B1F6-29FC0319EB84}"/>
                  </a:ext>
                </a:extLst>
              </p:cNvPr>
              <p:cNvCxnSpPr>
                <a:cxnSpLocks/>
              </p:cNvCxnSpPr>
              <p:nvPr/>
            </p:nvCxnSpPr>
            <p:spPr>
              <a:xfrm>
                <a:off x="7320326" y="3596246"/>
                <a:ext cx="0" cy="2648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3B4DAFC-2167-4151-9207-EB22C4434F7D}"/>
                  </a:ext>
                </a:extLst>
              </p:cNvPr>
              <p:cNvCxnSpPr>
                <a:cxnSpLocks/>
              </p:cNvCxnSpPr>
              <p:nvPr/>
            </p:nvCxnSpPr>
            <p:spPr>
              <a:xfrm>
                <a:off x="7329264" y="6260542"/>
                <a:ext cx="0" cy="264802"/>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12939C36-91AE-4F84-B442-3F6C747C59C3}"/>
                  </a:ext>
                </a:extLst>
              </p:cNvPr>
              <p:cNvGrpSpPr/>
              <p:nvPr/>
            </p:nvGrpSpPr>
            <p:grpSpPr>
              <a:xfrm>
                <a:off x="7810910" y="3678283"/>
                <a:ext cx="1030602" cy="2748446"/>
                <a:chOff x="7810910" y="3678283"/>
                <a:chExt cx="1030602" cy="2748446"/>
              </a:xfrm>
            </p:grpSpPr>
            <p:cxnSp>
              <p:nvCxnSpPr>
                <p:cNvPr id="23" name="直接连接符 22">
                  <a:extLst>
                    <a:ext uri="{FF2B5EF4-FFF2-40B4-BE49-F238E27FC236}">
                      <a16:creationId xmlns:a16="http://schemas.microsoft.com/office/drawing/2014/main" id="{01CDE082-41BA-4423-BA9C-93C3126DAC34}"/>
                    </a:ext>
                  </a:extLst>
                </p:cNvPr>
                <p:cNvCxnSpPr>
                  <a:cxnSpLocks/>
                </p:cNvCxnSpPr>
                <p:nvPr/>
              </p:nvCxnSpPr>
              <p:spPr>
                <a:xfrm rot="1320000">
                  <a:off x="7810910" y="3678283"/>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991E18D-CFFD-4D1C-8D78-6E7C0EA17778}"/>
                    </a:ext>
                  </a:extLst>
                </p:cNvPr>
                <p:cNvCxnSpPr>
                  <a:cxnSpLocks/>
                </p:cNvCxnSpPr>
                <p:nvPr/>
              </p:nvCxnSpPr>
              <p:spPr>
                <a:xfrm rot="2640000">
                  <a:off x="8173394" y="3921437"/>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87663CF-5D00-4F6F-BAA2-5893A69AA4C0}"/>
                    </a:ext>
                  </a:extLst>
                </p:cNvPr>
                <p:cNvCxnSpPr>
                  <a:cxnSpLocks/>
                </p:cNvCxnSpPr>
                <p:nvPr/>
              </p:nvCxnSpPr>
              <p:spPr>
                <a:xfrm rot="3960000">
                  <a:off x="8530339" y="4286555"/>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7B2C79F-3468-4BD6-AB8E-A556AE59C014}"/>
                    </a:ext>
                  </a:extLst>
                </p:cNvPr>
                <p:cNvCxnSpPr>
                  <a:cxnSpLocks/>
                </p:cNvCxnSpPr>
                <p:nvPr/>
              </p:nvCxnSpPr>
              <p:spPr>
                <a:xfrm rot="5280000">
                  <a:off x="8709111" y="4813388"/>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45771CA-BB7B-4B0B-BE2A-19F259793F4E}"/>
                    </a:ext>
                  </a:extLst>
                </p:cNvPr>
                <p:cNvCxnSpPr>
                  <a:cxnSpLocks/>
                </p:cNvCxnSpPr>
                <p:nvPr/>
              </p:nvCxnSpPr>
              <p:spPr>
                <a:xfrm rot="6600000">
                  <a:off x="8645007" y="5306283"/>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C6B0B15-73A5-46EC-AE5C-4AECCD6E0A49}"/>
                    </a:ext>
                  </a:extLst>
                </p:cNvPr>
                <p:cNvCxnSpPr>
                  <a:cxnSpLocks/>
                </p:cNvCxnSpPr>
                <p:nvPr/>
              </p:nvCxnSpPr>
              <p:spPr>
                <a:xfrm rot="7920000">
                  <a:off x="8409384" y="5779771"/>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4ADEF18-3A5F-474B-AE88-3AF1692EA195}"/>
                    </a:ext>
                  </a:extLst>
                </p:cNvPr>
                <p:cNvCxnSpPr>
                  <a:cxnSpLocks/>
                </p:cNvCxnSpPr>
                <p:nvPr/>
              </p:nvCxnSpPr>
              <p:spPr>
                <a:xfrm rot="9240000">
                  <a:off x="7918549" y="6161927"/>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708369BC-85FF-43B4-9781-76F000725655}"/>
                  </a:ext>
                </a:extLst>
              </p:cNvPr>
              <p:cNvGrpSpPr/>
              <p:nvPr/>
            </p:nvGrpSpPr>
            <p:grpSpPr>
              <a:xfrm flipH="1">
                <a:off x="5748392" y="3664884"/>
                <a:ext cx="1030602" cy="2748446"/>
                <a:chOff x="7810910" y="3678283"/>
                <a:chExt cx="1030602" cy="2748446"/>
              </a:xfrm>
            </p:grpSpPr>
            <p:cxnSp>
              <p:nvCxnSpPr>
                <p:cNvPr id="32" name="直接连接符 31">
                  <a:extLst>
                    <a:ext uri="{FF2B5EF4-FFF2-40B4-BE49-F238E27FC236}">
                      <a16:creationId xmlns:a16="http://schemas.microsoft.com/office/drawing/2014/main" id="{6693BBF3-D6D4-44F4-82C9-F26D7BD073B6}"/>
                    </a:ext>
                  </a:extLst>
                </p:cNvPr>
                <p:cNvCxnSpPr>
                  <a:cxnSpLocks/>
                </p:cNvCxnSpPr>
                <p:nvPr/>
              </p:nvCxnSpPr>
              <p:spPr>
                <a:xfrm rot="1320000">
                  <a:off x="7810910" y="3678283"/>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4E98EFB-AFA3-4922-8F4C-A2FEDA4E47F5}"/>
                    </a:ext>
                  </a:extLst>
                </p:cNvPr>
                <p:cNvCxnSpPr>
                  <a:cxnSpLocks/>
                </p:cNvCxnSpPr>
                <p:nvPr/>
              </p:nvCxnSpPr>
              <p:spPr>
                <a:xfrm rot="2640000">
                  <a:off x="8173394" y="3921437"/>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4FAC65-37D3-4FD2-91DA-D6E7F7BE48AE}"/>
                    </a:ext>
                  </a:extLst>
                </p:cNvPr>
                <p:cNvCxnSpPr>
                  <a:cxnSpLocks/>
                </p:cNvCxnSpPr>
                <p:nvPr/>
              </p:nvCxnSpPr>
              <p:spPr>
                <a:xfrm rot="3960000">
                  <a:off x="8530339" y="4286555"/>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052BB99-32F2-499F-81E7-DB94B40C8EF8}"/>
                    </a:ext>
                  </a:extLst>
                </p:cNvPr>
                <p:cNvCxnSpPr>
                  <a:cxnSpLocks/>
                </p:cNvCxnSpPr>
                <p:nvPr/>
              </p:nvCxnSpPr>
              <p:spPr>
                <a:xfrm rot="5280000">
                  <a:off x="8709111" y="4813388"/>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A598D7B-C751-47A3-8D4C-A7B5CC88FC3F}"/>
                    </a:ext>
                  </a:extLst>
                </p:cNvPr>
                <p:cNvCxnSpPr>
                  <a:cxnSpLocks/>
                </p:cNvCxnSpPr>
                <p:nvPr/>
              </p:nvCxnSpPr>
              <p:spPr>
                <a:xfrm rot="6600000">
                  <a:off x="8645007" y="5306283"/>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FFDFC48-7A91-4B9D-BE28-89185EB6BBC4}"/>
                    </a:ext>
                  </a:extLst>
                </p:cNvPr>
                <p:cNvCxnSpPr>
                  <a:cxnSpLocks/>
                </p:cNvCxnSpPr>
                <p:nvPr/>
              </p:nvCxnSpPr>
              <p:spPr>
                <a:xfrm rot="7920000">
                  <a:off x="8409384" y="5779771"/>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1AABC69-9F74-4268-845A-C800D1CD6292}"/>
                    </a:ext>
                  </a:extLst>
                </p:cNvPr>
                <p:cNvCxnSpPr>
                  <a:cxnSpLocks/>
                </p:cNvCxnSpPr>
                <p:nvPr/>
              </p:nvCxnSpPr>
              <p:spPr>
                <a:xfrm rot="9240000">
                  <a:off x="7918549" y="6161927"/>
                  <a:ext cx="0" cy="264802"/>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84589EC4-9869-445F-9920-7CC4F9A81443}"/>
                  </a:ext>
                </a:extLst>
              </p:cNvPr>
              <p:cNvSpPr txBox="1"/>
              <p:nvPr/>
            </p:nvSpPr>
            <p:spPr>
              <a:xfrm>
                <a:off x="7759725" y="3362611"/>
                <a:ext cx="1436798" cy="396246"/>
              </a:xfrm>
              <a:prstGeom prst="rect">
                <a:avLst/>
              </a:prstGeom>
              <a:noFill/>
            </p:spPr>
            <p:txBody>
              <a:bodyPr wrap="square" rtlCol="0">
                <a:spAutoFit/>
              </a:bodyPr>
              <a:lstStyle/>
              <a:p>
                <a:r>
                  <a:rPr lang="en-US" altLang="zh-CN" sz="1600" b="1" dirty="0">
                    <a:solidFill>
                      <a:srgbClr val="0000FF"/>
                    </a:solidFill>
                    <a:effectLst>
                      <a:outerShdw blurRad="38100" dist="38100" dir="2700000" algn="tl">
                        <a:srgbClr val="000000">
                          <a:alpha val="43137"/>
                        </a:srgbClr>
                      </a:outerShdw>
                    </a:effectLst>
                    <a:cs typeface="+mn-ea"/>
                    <a:sym typeface="+mn-lt"/>
                  </a:rPr>
                  <a:t>1</a:t>
                </a:r>
                <a:r>
                  <a:rPr lang="zh-CN" altLang="en-US" sz="1600" b="1" dirty="0">
                    <a:solidFill>
                      <a:srgbClr val="0000FF"/>
                    </a:solidFill>
                    <a:effectLst>
                      <a:outerShdw blurRad="38100" dist="38100" dir="2700000" algn="tl">
                        <a:srgbClr val="000000">
                          <a:alpha val="43137"/>
                        </a:srgbClr>
                      </a:outerShdw>
                    </a:effectLst>
                    <a:cs typeface="+mn-ea"/>
                    <a:sym typeface="+mn-lt"/>
                  </a:rPr>
                  <a:t>：</a:t>
                </a:r>
                <a:r>
                  <a:rPr lang="en-US" altLang="zh-CN" sz="1600" b="1" dirty="0">
                    <a:solidFill>
                      <a:srgbClr val="0000FF"/>
                    </a:solidFill>
                    <a:effectLst>
                      <a:outerShdw blurRad="38100" dist="38100" dir="2700000" algn="tl">
                        <a:srgbClr val="000000">
                          <a:alpha val="43137"/>
                        </a:srgbClr>
                      </a:outerShdw>
                    </a:effectLst>
                    <a:cs typeface="+mn-ea"/>
                    <a:sym typeface="+mn-lt"/>
                  </a:rPr>
                  <a:t>0b0001</a:t>
                </a:r>
              </a:p>
            </p:txBody>
          </p:sp>
          <p:sp>
            <p:nvSpPr>
              <p:cNvPr id="43" name="文本框 42">
                <a:extLst>
                  <a:ext uri="{FF2B5EF4-FFF2-40B4-BE49-F238E27FC236}">
                    <a16:creationId xmlns:a16="http://schemas.microsoft.com/office/drawing/2014/main" id="{C0B95948-A624-4BF9-B5CF-A22E651A3783}"/>
                  </a:ext>
                </a:extLst>
              </p:cNvPr>
              <p:cNvSpPr txBox="1"/>
              <p:nvPr/>
            </p:nvSpPr>
            <p:spPr>
              <a:xfrm>
                <a:off x="8173393" y="3665253"/>
                <a:ext cx="1462527" cy="396246"/>
              </a:xfrm>
              <a:prstGeom prst="rect">
                <a:avLst/>
              </a:prstGeom>
              <a:noFill/>
            </p:spPr>
            <p:txBody>
              <a:bodyPr wrap="square" rtlCol="0">
                <a:spAutoFit/>
              </a:bodyPr>
              <a:lstStyle/>
              <a:p>
                <a:r>
                  <a:rPr lang="en-US" altLang="zh-CN" sz="1600" b="1" dirty="0">
                    <a:solidFill>
                      <a:srgbClr val="0000FF"/>
                    </a:solidFill>
                    <a:effectLst>
                      <a:outerShdw blurRad="38100" dist="38100" dir="2700000" algn="tl">
                        <a:srgbClr val="000000">
                          <a:alpha val="43137"/>
                        </a:srgbClr>
                      </a:outerShdw>
                    </a:effectLst>
                    <a:cs typeface="+mn-ea"/>
                    <a:sym typeface="+mn-lt"/>
                  </a:rPr>
                  <a:t>2</a:t>
                </a:r>
                <a:r>
                  <a:rPr lang="zh-CN" altLang="en-US" sz="1600" b="1" dirty="0">
                    <a:solidFill>
                      <a:srgbClr val="0000FF"/>
                    </a:solidFill>
                    <a:effectLst>
                      <a:outerShdw blurRad="38100" dist="38100" dir="2700000" algn="tl">
                        <a:srgbClr val="000000">
                          <a:alpha val="43137"/>
                        </a:srgbClr>
                      </a:outerShdw>
                    </a:effectLst>
                    <a:cs typeface="+mn-ea"/>
                    <a:sym typeface="+mn-lt"/>
                  </a:rPr>
                  <a:t>：</a:t>
                </a:r>
                <a:r>
                  <a:rPr lang="en-US" altLang="zh-CN" sz="1600" b="1" dirty="0">
                    <a:solidFill>
                      <a:srgbClr val="0000FF"/>
                    </a:solidFill>
                    <a:effectLst>
                      <a:outerShdw blurRad="38100" dist="38100" dir="2700000" algn="tl">
                        <a:srgbClr val="000000">
                          <a:alpha val="43137"/>
                        </a:srgbClr>
                      </a:outerShdw>
                    </a:effectLst>
                    <a:cs typeface="+mn-ea"/>
                    <a:sym typeface="+mn-lt"/>
                  </a:rPr>
                  <a:t>0b0010</a:t>
                </a:r>
              </a:p>
            </p:txBody>
          </p:sp>
          <p:sp>
            <p:nvSpPr>
              <p:cNvPr id="44" name="文本框 43">
                <a:extLst>
                  <a:ext uri="{FF2B5EF4-FFF2-40B4-BE49-F238E27FC236}">
                    <a16:creationId xmlns:a16="http://schemas.microsoft.com/office/drawing/2014/main" id="{7EA9840C-F770-41A8-BC28-FE22F8DF8941}"/>
                  </a:ext>
                </a:extLst>
              </p:cNvPr>
              <p:cNvSpPr txBox="1"/>
              <p:nvPr/>
            </p:nvSpPr>
            <p:spPr>
              <a:xfrm>
                <a:off x="8539231" y="4037997"/>
                <a:ext cx="1339040" cy="396246"/>
              </a:xfrm>
              <a:prstGeom prst="rect">
                <a:avLst/>
              </a:prstGeom>
              <a:noFill/>
            </p:spPr>
            <p:txBody>
              <a:bodyPr wrap="square" rtlCol="0">
                <a:spAutoFit/>
              </a:bodyPr>
              <a:lstStyle/>
              <a:p>
                <a:r>
                  <a:rPr lang="en-US" altLang="zh-CN" sz="1600" b="1" dirty="0">
                    <a:solidFill>
                      <a:srgbClr val="0000FF"/>
                    </a:solidFill>
                    <a:effectLst>
                      <a:outerShdw blurRad="38100" dist="38100" dir="2700000" algn="tl">
                        <a:srgbClr val="000000">
                          <a:alpha val="43137"/>
                        </a:srgbClr>
                      </a:outerShdw>
                    </a:effectLst>
                    <a:cs typeface="+mn-ea"/>
                    <a:sym typeface="+mn-lt"/>
                  </a:rPr>
                  <a:t>3</a:t>
                </a:r>
                <a:r>
                  <a:rPr lang="zh-CN" altLang="en-US" sz="1600" b="1" dirty="0">
                    <a:solidFill>
                      <a:srgbClr val="0000FF"/>
                    </a:solidFill>
                    <a:effectLst>
                      <a:outerShdw blurRad="38100" dist="38100" dir="2700000" algn="tl">
                        <a:srgbClr val="000000">
                          <a:alpha val="43137"/>
                        </a:srgbClr>
                      </a:outerShdw>
                    </a:effectLst>
                    <a:cs typeface="+mn-ea"/>
                    <a:sym typeface="+mn-lt"/>
                  </a:rPr>
                  <a:t>：</a:t>
                </a:r>
                <a:r>
                  <a:rPr lang="en-US" altLang="zh-CN" sz="1600" b="1" dirty="0">
                    <a:solidFill>
                      <a:srgbClr val="0000FF"/>
                    </a:solidFill>
                    <a:effectLst>
                      <a:outerShdw blurRad="38100" dist="38100" dir="2700000" algn="tl">
                        <a:srgbClr val="000000">
                          <a:alpha val="43137"/>
                        </a:srgbClr>
                      </a:outerShdw>
                    </a:effectLst>
                    <a:cs typeface="+mn-ea"/>
                    <a:sym typeface="+mn-lt"/>
                  </a:rPr>
                  <a:t>0b0011</a:t>
                </a:r>
              </a:p>
            </p:txBody>
          </p:sp>
          <p:sp>
            <p:nvSpPr>
              <p:cNvPr id="45" name="文本框 44">
                <a:extLst>
                  <a:ext uri="{FF2B5EF4-FFF2-40B4-BE49-F238E27FC236}">
                    <a16:creationId xmlns:a16="http://schemas.microsoft.com/office/drawing/2014/main" id="{43A56FE9-0281-4C55-841E-5799019A9750}"/>
                  </a:ext>
                </a:extLst>
              </p:cNvPr>
              <p:cNvSpPr txBox="1"/>
              <p:nvPr/>
            </p:nvSpPr>
            <p:spPr>
              <a:xfrm>
                <a:off x="8775742" y="4625560"/>
                <a:ext cx="1460435" cy="396246"/>
              </a:xfrm>
              <a:prstGeom prst="rect">
                <a:avLst/>
              </a:prstGeom>
              <a:noFill/>
            </p:spPr>
            <p:txBody>
              <a:bodyPr wrap="square" rtlCol="0">
                <a:spAutoFit/>
              </a:bodyPr>
              <a:lstStyle/>
              <a:p>
                <a:r>
                  <a:rPr lang="en-US" altLang="zh-CN" sz="1600" b="1" dirty="0">
                    <a:solidFill>
                      <a:srgbClr val="0000FF"/>
                    </a:solidFill>
                    <a:effectLst>
                      <a:outerShdw blurRad="38100" dist="38100" dir="2700000" algn="tl">
                        <a:srgbClr val="000000">
                          <a:alpha val="43137"/>
                        </a:srgbClr>
                      </a:outerShdw>
                    </a:effectLst>
                    <a:cs typeface="+mn-ea"/>
                    <a:sym typeface="+mn-lt"/>
                  </a:rPr>
                  <a:t>4</a:t>
                </a:r>
                <a:r>
                  <a:rPr lang="zh-CN" altLang="en-US" sz="1600" b="1" dirty="0">
                    <a:solidFill>
                      <a:srgbClr val="0000FF"/>
                    </a:solidFill>
                    <a:effectLst>
                      <a:outerShdw blurRad="38100" dist="38100" dir="2700000" algn="tl">
                        <a:srgbClr val="000000">
                          <a:alpha val="43137"/>
                        </a:srgbClr>
                      </a:outerShdw>
                    </a:effectLst>
                    <a:cs typeface="+mn-ea"/>
                    <a:sym typeface="+mn-lt"/>
                  </a:rPr>
                  <a:t>：</a:t>
                </a:r>
                <a:r>
                  <a:rPr lang="en-US" altLang="zh-CN" sz="1600" b="1" dirty="0">
                    <a:solidFill>
                      <a:srgbClr val="0000FF"/>
                    </a:solidFill>
                    <a:effectLst>
                      <a:outerShdw blurRad="38100" dist="38100" dir="2700000" algn="tl">
                        <a:srgbClr val="000000">
                          <a:alpha val="43137"/>
                        </a:srgbClr>
                      </a:outerShdw>
                    </a:effectLst>
                    <a:cs typeface="+mn-ea"/>
                    <a:sym typeface="+mn-lt"/>
                  </a:rPr>
                  <a:t>0b0100</a:t>
                </a:r>
              </a:p>
            </p:txBody>
          </p:sp>
          <p:sp>
            <p:nvSpPr>
              <p:cNvPr id="46" name="文本框 45">
                <a:extLst>
                  <a:ext uri="{FF2B5EF4-FFF2-40B4-BE49-F238E27FC236}">
                    <a16:creationId xmlns:a16="http://schemas.microsoft.com/office/drawing/2014/main" id="{0B73A169-97BB-4A10-84DD-E26E09EAFCD7}"/>
                  </a:ext>
                </a:extLst>
              </p:cNvPr>
              <p:cNvSpPr txBox="1"/>
              <p:nvPr/>
            </p:nvSpPr>
            <p:spPr>
              <a:xfrm>
                <a:off x="8727555" y="5240642"/>
                <a:ext cx="1460434" cy="396246"/>
              </a:xfrm>
              <a:prstGeom prst="rect">
                <a:avLst/>
              </a:prstGeom>
              <a:noFill/>
            </p:spPr>
            <p:txBody>
              <a:bodyPr wrap="square" rtlCol="0">
                <a:spAutoFit/>
              </a:bodyPr>
              <a:lstStyle/>
              <a:p>
                <a:r>
                  <a:rPr lang="en-US" altLang="zh-CN" sz="1600" b="1" dirty="0">
                    <a:solidFill>
                      <a:srgbClr val="0000FF"/>
                    </a:solidFill>
                    <a:effectLst>
                      <a:outerShdw blurRad="38100" dist="38100" dir="2700000" algn="tl">
                        <a:srgbClr val="000000">
                          <a:alpha val="43137"/>
                        </a:srgbClr>
                      </a:outerShdw>
                    </a:effectLst>
                    <a:cs typeface="+mn-ea"/>
                    <a:sym typeface="+mn-lt"/>
                  </a:rPr>
                  <a:t>5</a:t>
                </a:r>
                <a:r>
                  <a:rPr lang="zh-CN" altLang="en-US" sz="1600" b="1" dirty="0">
                    <a:solidFill>
                      <a:srgbClr val="0000FF"/>
                    </a:solidFill>
                    <a:effectLst>
                      <a:outerShdw blurRad="38100" dist="38100" dir="2700000" algn="tl">
                        <a:srgbClr val="000000">
                          <a:alpha val="43137"/>
                        </a:srgbClr>
                      </a:outerShdw>
                    </a:effectLst>
                    <a:cs typeface="+mn-ea"/>
                    <a:sym typeface="+mn-lt"/>
                  </a:rPr>
                  <a:t>：</a:t>
                </a:r>
                <a:r>
                  <a:rPr lang="en-US" altLang="zh-CN" sz="1600" b="1" dirty="0">
                    <a:solidFill>
                      <a:srgbClr val="0000FF"/>
                    </a:solidFill>
                    <a:effectLst>
                      <a:outerShdw blurRad="38100" dist="38100" dir="2700000" algn="tl">
                        <a:srgbClr val="000000">
                          <a:alpha val="43137"/>
                        </a:srgbClr>
                      </a:outerShdw>
                    </a:effectLst>
                    <a:cs typeface="+mn-ea"/>
                    <a:sym typeface="+mn-lt"/>
                  </a:rPr>
                  <a:t>0b0101</a:t>
                </a:r>
              </a:p>
            </p:txBody>
          </p:sp>
          <p:sp>
            <p:nvSpPr>
              <p:cNvPr id="47" name="文本框 46">
                <a:extLst>
                  <a:ext uri="{FF2B5EF4-FFF2-40B4-BE49-F238E27FC236}">
                    <a16:creationId xmlns:a16="http://schemas.microsoft.com/office/drawing/2014/main" id="{354996C2-4B67-49E0-9D92-7066B4427767}"/>
                  </a:ext>
                </a:extLst>
              </p:cNvPr>
              <p:cNvSpPr txBox="1"/>
              <p:nvPr/>
            </p:nvSpPr>
            <p:spPr>
              <a:xfrm>
                <a:off x="8473168" y="5966105"/>
                <a:ext cx="1501005" cy="396246"/>
              </a:xfrm>
              <a:prstGeom prst="rect">
                <a:avLst/>
              </a:prstGeom>
              <a:noFill/>
            </p:spPr>
            <p:txBody>
              <a:bodyPr wrap="square" rtlCol="0">
                <a:spAutoFit/>
              </a:bodyPr>
              <a:lstStyle/>
              <a:p>
                <a:r>
                  <a:rPr lang="en-US" altLang="zh-CN" sz="1600" b="1" dirty="0">
                    <a:solidFill>
                      <a:srgbClr val="0000FF"/>
                    </a:solidFill>
                    <a:effectLst>
                      <a:outerShdw blurRad="38100" dist="38100" dir="2700000" algn="tl">
                        <a:srgbClr val="000000">
                          <a:alpha val="43137"/>
                        </a:srgbClr>
                      </a:outerShdw>
                    </a:effectLst>
                    <a:cs typeface="+mn-ea"/>
                    <a:sym typeface="+mn-lt"/>
                  </a:rPr>
                  <a:t>6</a:t>
                </a:r>
                <a:r>
                  <a:rPr lang="zh-CN" altLang="en-US" sz="1600" b="1" dirty="0">
                    <a:solidFill>
                      <a:srgbClr val="0000FF"/>
                    </a:solidFill>
                    <a:effectLst>
                      <a:outerShdw blurRad="38100" dist="38100" dir="2700000" algn="tl">
                        <a:srgbClr val="000000">
                          <a:alpha val="43137"/>
                        </a:srgbClr>
                      </a:outerShdw>
                    </a:effectLst>
                    <a:cs typeface="+mn-ea"/>
                    <a:sym typeface="+mn-lt"/>
                  </a:rPr>
                  <a:t>：</a:t>
                </a:r>
                <a:r>
                  <a:rPr lang="en-US" altLang="zh-CN" sz="1600" b="1" dirty="0">
                    <a:solidFill>
                      <a:srgbClr val="0000FF"/>
                    </a:solidFill>
                    <a:effectLst>
                      <a:outerShdw blurRad="38100" dist="38100" dir="2700000" algn="tl">
                        <a:srgbClr val="000000">
                          <a:alpha val="43137"/>
                        </a:srgbClr>
                      </a:outerShdw>
                    </a:effectLst>
                    <a:cs typeface="+mn-ea"/>
                    <a:sym typeface="+mn-lt"/>
                  </a:rPr>
                  <a:t>0b0110</a:t>
                </a:r>
              </a:p>
            </p:txBody>
          </p:sp>
          <p:sp>
            <p:nvSpPr>
              <p:cNvPr id="48" name="文本框 47">
                <a:extLst>
                  <a:ext uri="{FF2B5EF4-FFF2-40B4-BE49-F238E27FC236}">
                    <a16:creationId xmlns:a16="http://schemas.microsoft.com/office/drawing/2014/main" id="{78FF22ED-78F2-4B21-B662-F2DE2BC29847}"/>
                  </a:ext>
                </a:extLst>
              </p:cNvPr>
              <p:cNvSpPr txBox="1"/>
              <p:nvPr/>
            </p:nvSpPr>
            <p:spPr>
              <a:xfrm>
                <a:off x="7884139" y="6380070"/>
                <a:ext cx="1528870" cy="396246"/>
              </a:xfrm>
              <a:prstGeom prst="rect">
                <a:avLst/>
              </a:prstGeom>
              <a:noFill/>
            </p:spPr>
            <p:txBody>
              <a:bodyPr wrap="square" rtlCol="0">
                <a:spAutoFit/>
              </a:bodyPr>
              <a:lstStyle/>
              <a:p>
                <a:r>
                  <a:rPr lang="en-US" altLang="zh-CN" sz="1600" b="1" dirty="0">
                    <a:solidFill>
                      <a:srgbClr val="0000FF"/>
                    </a:solidFill>
                    <a:effectLst>
                      <a:outerShdw blurRad="38100" dist="38100" dir="2700000" algn="tl">
                        <a:srgbClr val="000000">
                          <a:alpha val="43137"/>
                        </a:srgbClr>
                      </a:outerShdw>
                    </a:effectLst>
                    <a:cs typeface="+mn-ea"/>
                    <a:sym typeface="+mn-lt"/>
                  </a:rPr>
                  <a:t>7</a:t>
                </a:r>
                <a:r>
                  <a:rPr lang="zh-CN" altLang="en-US" sz="1600" b="1" dirty="0">
                    <a:solidFill>
                      <a:srgbClr val="0000FF"/>
                    </a:solidFill>
                    <a:effectLst>
                      <a:outerShdw blurRad="38100" dist="38100" dir="2700000" algn="tl">
                        <a:srgbClr val="000000">
                          <a:alpha val="43137"/>
                        </a:srgbClr>
                      </a:outerShdw>
                    </a:effectLst>
                    <a:cs typeface="+mn-ea"/>
                    <a:sym typeface="+mn-lt"/>
                  </a:rPr>
                  <a:t>：</a:t>
                </a:r>
                <a:r>
                  <a:rPr lang="en-US" altLang="zh-CN" sz="1600" b="1" dirty="0">
                    <a:solidFill>
                      <a:srgbClr val="0000FF"/>
                    </a:solidFill>
                    <a:effectLst>
                      <a:outerShdw blurRad="38100" dist="38100" dir="2700000" algn="tl">
                        <a:srgbClr val="000000">
                          <a:alpha val="43137"/>
                        </a:srgbClr>
                      </a:outerShdw>
                    </a:effectLst>
                    <a:cs typeface="+mn-ea"/>
                    <a:sym typeface="+mn-lt"/>
                  </a:rPr>
                  <a:t>0b0111</a:t>
                </a:r>
              </a:p>
            </p:txBody>
          </p:sp>
          <p:sp>
            <p:nvSpPr>
              <p:cNvPr id="49" name="文本框 48">
                <a:extLst>
                  <a:ext uri="{FF2B5EF4-FFF2-40B4-BE49-F238E27FC236}">
                    <a16:creationId xmlns:a16="http://schemas.microsoft.com/office/drawing/2014/main" id="{CB6A4E63-D3B8-4795-A4F6-E77E73B5D6C9}"/>
                  </a:ext>
                </a:extLst>
              </p:cNvPr>
              <p:cNvSpPr txBox="1"/>
              <p:nvPr/>
            </p:nvSpPr>
            <p:spPr>
              <a:xfrm>
                <a:off x="6854030" y="6477565"/>
                <a:ext cx="1100779" cy="684425"/>
              </a:xfrm>
              <a:prstGeom prst="rect">
                <a:avLst/>
              </a:prstGeom>
              <a:noFill/>
            </p:spPr>
            <p:txBody>
              <a:bodyPr wrap="square" rtlCol="0">
                <a:spAutoFit/>
              </a:bodyPr>
              <a:lstStyle/>
              <a:p>
                <a:r>
                  <a:rPr lang="en-US" altLang="zh-CN" sz="1600" b="1" dirty="0">
                    <a:solidFill>
                      <a:srgbClr val="FF0000"/>
                    </a:solidFill>
                    <a:effectLst>
                      <a:outerShdw blurRad="38100" dist="38100" dir="2700000" algn="tl">
                        <a:srgbClr val="000000">
                          <a:alpha val="43137"/>
                        </a:srgbClr>
                      </a:outerShdw>
                    </a:effectLst>
                    <a:cs typeface="+mn-ea"/>
                    <a:sym typeface="+mn-lt"/>
                  </a:rPr>
                  <a:t>-8</a:t>
                </a:r>
                <a:r>
                  <a:rPr lang="zh-CN" altLang="en-US" sz="1600" b="1" dirty="0">
                    <a:solidFill>
                      <a:srgbClr val="FF0000"/>
                    </a:solidFill>
                    <a:effectLst>
                      <a:outerShdw blurRad="38100" dist="38100" dir="2700000" algn="tl">
                        <a:srgbClr val="000000">
                          <a:alpha val="43137"/>
                        </a:srgbClr>
                      </a:outerShdw>
                    </a:effectLst>
                    <a:cs typeface="+mn-ea"/>
                    <a:sym typeface="+mn-lt"/>
                  </a:rPr>
                  <a:t>：</a:t>
                </a:r>
                <a:r>
                  <a:rPr lang="en-US" altLang="zh-CN" sz="1600" b="1" dirty="0">
                    <a:solidFill>
                      <a:srgbClr val="FF0000"/>
                    </a:solidFill>
                    <a:effectLst>
                      <a:outerShdw blurRad="38100" dist="38100" dir="2700000" algn="tl">
                        <a:srgbClr val="000000">
                          <a:alpha val="43137"/>
                        </a:srgbClr>
                      </a:outerShdw>
                    </a:effectLst>
                    <a:cs typeface="+mn-ea"/>
                    <a:sym typeface="+mn-lt"/>
                  </a:rPr>
                  <a:t>0b1000</a:t>
                </a:r>
              </a:p>
            </p:txBody>
          </p:sp>
          <p:sp>
            <p:nvSpPr>
              <p:cNvPr id="50" name="文本框 49">
                <a:extLst>
                  <a:ext uri="{FF2B5EF4-FFF2-40B4-BE49-F238E27FC236}">
                    <a16:creationId xmlns:a16="http://schemas.microsoft.com/office/drawing/2014/main" id="{4E99F386-2AB4-4DDD-AE8F-9AF14401756B}"/>
                  </a:ext>
                </a:extLst>
              </p:cNvPr>
              <p:cNvSpPr txBox="1"/>
              <p:nvPr/>
            </p:nvSpPr>
            <p:spPr>
              <a:xfrm>
                <a:off x="5954932" y="6393287"/>
                <a:ext cx="1102529" cy="684425"/>
              </a:xfrm>
              <a:prstGeom prst="rect">
                <a:avLst/>
              </a:prstGeom>
              <a:noFill/>
            </p:spPr>
            <p:txBody>
              <a:bodyPr wrap="square" rtlCol="0">
                <a:spAutoFit/>
              </a:bodyPr>
              <a:lstStyle/>
              <a:p>
                <a:r>
                  <a:rPr lang="en-US" altLang="zh-CN" sz="1600" b="1" dirty="0">
                    <a:solidFill>
                      <a:srgbClr val="FF0000"/>
                    </a:solidFill>
                    <a:effectLst>
                      <a:outerShdw blurRad="38100" dist="38100" dir="2700000" algn="tl">
                        <a:srgbClr val="000000">
                          <a:alpha val="43137"/>
                        </a:srgbClr>
                      </a:outerShdw>
                    </a:effectLst>
                    <a:cs typeface="+mn-ea"/>
                    <a:sym typeface="+mn-lt"/>
                  </a:rPr>
                  <a:t>-7</a:t>
                </a:r>
                <a:r>
                  <a:rPr lang="zh-CN" altLang="en-US" sz="1600" b="1" dirty="0">
                    <a:solidFill>
                      <a:srgbClr val="FF0000"/>
                    </a:solidFill>
                    <a:effectLst>
                      <a:outerShdw blurRad="38100" dist="38100" dir="2700000" algn="tl">
                        <a:srgbClr val="000000">
                          <a:alpha val="43137"/>
                        </a:srgbClr>
                      </a:outerShdw>
                    </a:effectLst>
                    <a:cs typeface="+mn-ea"/>
                    <a:sym typeface="+mn-lt"/>
                  </a:rPr>
                  <a:t>：</a:t>
                </a:r>
                <a:r>
                  <a:rPr lang="en-US" altLang="zh-CN" sz="1600" b="1" dirty="0">
                    <a:solidFill>
                      <a:srgbClr val="FF0000"/>
                    </a:solidFill>
                    <a:effectLst>
                      <a:outerShdw blurRad="38100" dist="38100" dir="2700000" algn="tl">
                        <a:srgbClr val="000000">
                          <a:alpha val="43137"/>
                        </a:srgbClr>
                      </a:outerShdw>
                    </a:effectLst>
                    <a:cs typeface="+mn-ea"/>
                    <a:sym typeface="+mn-lt"/>
                  </a:rPr>
                  <a:t>0b1001</a:t>
                </a:r>
              </a:p>
            </p:txBody>
          </p:sp>
          <p:sp>
            <p:nvSpPr>
              <p:cNvPr id="51" name="文本框 50">
                <a:extLst>
                  <a:ext uri="{FF2B5EF4-FFF2-40B4-BE49-F238E27FC236}">
                    <a16:creationId xmlns:a16="http://schemas.microsoft.com/office/drawing/2014/main" id="{522B7FE6-BC89-4017-A7F0-F41F1A7BEFC5}"/>
                  </a:ext>
                </a:extLst>
              </p:cNvPr>
              <p:cNvSpPr txBox="1"/>
              <p:nvPr/>
            </p:nvSpPr>
            <p:spPr>
              <a:xfrm>
                <a:off x="5261084" y="5897810"/>
                <a:ext cx="1102529" cy="684425"/>
              </a:xfrm>
              <a:prstGeom prst="rect">
                <a:avLst/>
              </a:prstGeom>
              <a:noFill/>
            </p:spPr>
            <p:txBody>
              <a:bodyPr wrap="square" rtlCol="0">
                <a:spAutoFit/>
              </a:bodyPr>
              <a:lstStyle/>
              <a:p>
                <a:r>
                  <a:rPr lang="en-US" altLang="zh-CN" sz="1600" b="1" dirty="0">
                    <a:solidFill>
                      <a:srgbClr val="FF0000"/>
                    </a:solidFill>
                    <a:effectLst>
                      <a:outerShdw blurRad="38100" dist="38100" dir="2700000" algn="tl">
                        <a:srgbClr val="000000">
                          <a:alpha val="43137"/>
                        </a:srgbClr>
                      </a:outerShdw>
                    </a:effectLst>
                    <a:cs typeface="+mn-ea"/>
                    <a:sym typeface="+mn-lt"/>
                  </a:rPr>
                  <a:t>-6</a:t>
                </a:r>
                <a:r>
                  <a:rPr lang="zh-CN" altLang="en-US" sz="1600" b="1" dirty="0">
                    <a:solidFill>
                      <a:srgbClr val="FF0000"/>
                    </a:solidFill>
                    <a:effectLst>
                      <a:outerShdw blurRad="38100" dist="38100" dir="2700000" algn="tl">
                        <a:srgbClr val="000000">
                          <a:alpha val="43137"/>
                        </a:srgbClr>
                      </a:outerShdw>
                    </a:effectLst>
                    <a:cs typeface="+mn-ea"/>
                    <a:sym typeface="+mn-lt"/>
                  </a:rPr>
                  <a:t>：</a:t>
                </a:r>
                <a:r>
                  <a:rPr lang="en-US" altLang="zh-CN" sz="1600" b="1" dirty="0">
                    <a:solidFill>
                      <a:srgbClr val="FF0000"/>
                    </a:solidFill>
                    <a:effectLst>
                      <a:outerShdw blurRad="38100" dist="38100" dir="2700000" algn="tl">
                        <a:srgbClr val="000000">
                          <a:alpha val="43137"/>
                        </a:srgbClr>
                      </a:outerShdw>
                    </a:effectLst>
                    <a:cs typeface="+mn-ea"/>
                    <a:sym typeface="+mn-lt"/>
                  </a:rPr>
                  <a:t>0b1010</a:t>
                </a:r>
              </a:p>
            </p:txBody>
          </p:sp>
          <p:sp>
            <p:nvSpPr>
              <p:cNvPr id="52" name="文本框 51">
                <a:extLst>
                  <a:ext uri="{FF2B5EF4-FFF2-40B4-BE49-F238E27FC236}">
                    <a16:creationId xmlns:a16="http://schemas.microsoft.com/office/drawing/2014/main" id="{7A83E10B-D347-4F32-9C03-1BC17FED64D0}"/>
                  </a:ext>
                </a:extLst>
              </p:cNvPr>
              <p:cNvSpPr txBox="1"/>
              <p:nvPr/>
            </p:nvSpPr>
            <p:spPr>
              <a:xfrm>
                <a:off x="4824225" y="5307859"/>
                <a:ext cx="1102529" cy="684425"/>
              </a:xfrm>
              <a:prstGeom prst="rect">
                <a:avLst/>
              </a:prstGeom>
              <a:noFill/>
            </p:spPr>
            <p:txBody>
              <a:bodyPr wrap="square" rtlCol="0">
                <a:spAutoFit/>
              </a:bodyPr>
              <a:lstStyle/>
              <a:p>
                <a:r>
                  <a:rPr lang="en-US" altLang="zh-CN" sz="1600" b="1" dirty="0">
                    <a:solidFill>
                      <a:srgbClr val="FF0000"/>
                    </a:solidFill>
                    <a:effectLst>
                      <a:outerShdw blurRad="38100" dist="38100" dir="2700000" algn="tl">
                        <a:srgbClr val="000000">
                          <a:alpha val="43137"/>
                        </a:srgbClr>
                      </a:outerShdw>
                    </a:effectLst>
                    <a:cs typeface="+mn-ea"/>
                    <a:sym typeface="+mn-lt"/>
                  </a:rPr>
                  <a:t>-5</a:t>
                </a:r>
                <a:r>
                  <a:rPr lang="zh-CN" altLang="en-US" sz="1600" b="1" dirty="0">
                    <a:solidFill>
                      <a:srgbClr val="FF0000"/>
                    </a:solidFill>
                    <a:effectLst>
                      <a:outerShdw blurRad="38100" dist="38100" dir="2700000" algn="tl">
                        <a:srgbClr val="000000">
                          <a:alpha val="43137"/>
                        </a:srgbClr>
                      </a:outerShdw>
                    </a:effectLst>
                    <a:cs typeface="+mn-ea"/>
                    <a:sym typeface="+mn-lt"/>
                  </a:rPr>
                  <a:t>：</a:t>
                </a:r>
                <a:r>
                  <a:rPr lang="en-US" altLang="zh-CN" sz="1600" b="1" dirty="0">
                    <a:solidFill>
                      <a:srgbClr val="FF0000"/>
                    </a:solidFill>
                    <a:effectLst>
                      <a:outerShdw blurRad="38100" dist="38100" dir="2700000" algn="tl">
                        <a:srgbClr val="000000">
                          <a:alpha val="43137"/>
                        </a:srgbClr>
                      </a:outerShdw>
                    </a:effectLst>
                    <a:cs typeface="+mn-ea"/>
                    <a:sym typeface="+mn-lt"/>
                  </a:rPr>
                  <a:t>0b1011</a:t>
                </a:r>
              </a:p>
            </p:txBody>
          </p:sp>
          <p:sp>
            <p:nvSpPr>
              <p:cNvPr id="53" name="文本框 52">
                <a:extLst>
                  <a:ext uri="{FF2B5EF4-FFF2-40B4-BE49-F238E27FC236}">
                    <a16:creationId xmlns:a16="http://schemas.microsoft.com/office/drawing/2014/main" id="{C40D58EB-4034-411F-A632-3C0EF923A4CD}"/>
                  </a:ext>
                </a:extLst>
              </p:cNvPr>
              <p:cNvSpPr txBox="1"/>
              <p:nvPr/>
            </p:nvSpPr>
            <p:spPr>
              <a:xfrm>
                <a:off x="4755601" y="4661380"/>
                <a:ext cx="1102529" cy="684425"/>
              </a:xfrm>
              <a:prstGeom prst="rect">
                <a:avLst/>
              </a:prstGeom>
              <a:noFill/>
            </p:spPr>
            <p:txBody>
              <a:bodyPr wrap="square" rtlCol="0">
                <a:spAutoFit/>
              </a:bodyPr>
              <a:lstStyle/>
              <a:p>
                <a:r>
                  <a:rPr lang="en-US" altLang="zh-CN" sz="1600" b="1" dirty="0">
                    <a:solidFill>
                      <a:srgbClr val="FF0000"/>
                    </a:solidFill>
                    <a:effectLst>
                      <a:outerShdw blurRad="38100" dist="38100" dir="2700000" algn="tl">
                        <a:srgbClr val="000000">
                          <a:alpha val="43137"/>
                        </a:srgbClr>
                      </a:outerShdw>
                    </a:effectLst>
                    <a:cs typeface="+mn-ea"/>
                    <a:sym typeface="+mn-lt"/>
                  </a:rPr>
                  <a:t>-4</a:t>
                </a:r>
                <a:r>
                  <a:rPr lang="zh-CN" altLang="en-US" sz="1600" b="1" dirty="0">
                    <a:solidFill>
                      <a:srgbClr val="FF0000"/>
                    </a:solidFill>
                    <a:effectLst>
                      <a:outerShdw blurRad="38100" dist="38100" dir="2700000" algn="tl">
                        <a:srgbClr val="000000">
                          <a:alpha val="43137"/>
                        </a:srgbClr>
                      </a:outerShdw>
                    </a:effectLst>
                    <a:cs typeface="+mn-ea"/>
                    <a:sym typeface="+mn-lt"/>
                  </a:rPr>
                  <a:t>：</a:t>
                </a:r>
                <a:r>
                  <a:rPr lang="en-US" altLang="zh-CN" sz="1600" b="1" dirty="0">
                    <a:solidFill>
                      <a:srgbClr val="FF0000"/>
                    </a:solidFill>
                    <a:effectLst>
                      <a:outerShdw blurRad="38100" dist="38100" dir="2700000" algn="tl">
                        <a:srgbClr val="000000">
                          <a:alpha val="43137"/>
                        </a:srgbClr>
                      </a:outerShdw>
                    </a:effectLst>
                    <a:cs typeface="+mn-ea"/>
                    <a:sym typeface="+mn-lt"/>
                  </a:rPr>
                  <a:t>0b1100</a:t>
                </a:r>
              </a:p>
            </p:txBody>
          </p:sp>
          <p:sp>
            <p:nvSpPr>
              <p:cNvPr id="54" name="文本框 53">
                <a:extLst>
                  <a:ext uri="{FF2B5EF4-FFF2-40B4-BE49-F238E27FC236}">
                    <a16:creationId xmlns:a16="http://schemas.microsoft.com/office/drawing/2014/main" id="{D5336925-C31D-4088-8044-615CF2C6B87E}"/>
                  </a:ext>
                </a:extLst>
              </p:cNvPr>
              <p:cNvSpPr txBox="1"/>
              <p:nvPr/>
            </p:nvSpPr>
            <p:spPr>
              <a:xfrm>
                <a:off x="4942866" y="4003901"/>
                <a:ext cx="1102529" cy="684425"/>
              </a:xfrm>
              <a:prstGeom prst="rect">
                <a:avLst/>
              </a:prstGeom>
              <a:noFill/>
            </p:spPr>
            <p:txBody>
              <a:bodyPr wrap="square" rtlCol="0">
                <a:spAutoFit/>
              </a:bodyPr>
              <a:lstStyle/>
              <a:p>
                <a:r>
                  <a:rPr lang="en-US" altLang="zh-CN" sz="1600" b="1" dirty="0">
                    <a:solidFill>
                      <a:srgbClr val="FF0000"/>
                    </a:solidFill>
                    <a:effectLst>
                      <a:outerShdw blurRad="38100" dist="38100" dir="2700000" algn="tl">
                        <a:srgbClr val="000000">
                          <a:alpha val="43137"/>
                        </a:srgbClr>
                      </a:outerShdw>
                    </a:effectLst>
                    <a:cs typeface="+mn-ea"/>
                    <a:sym typeface="+mn-lt"/>
                  </a:rPr>
                  <a:t>-3</a:t>
                </a:r>
                <a:r>
                  <a:rPr lang="zh-CN" altLang="en-US" sz="1600" b="1" dirty="0">
                    <a:solidFill>
                      <a:srgbClr val="FF0000"/>
                    </a:solidFill>
                    <a:effectLst>
                      <a:outerShdw blurRad="38100" dist="38100" dir="2700000" algn="tl">
                        <a:srgbClr val="000000">
                          <a:alpha val="43137"/>
                        </a:srgbClr>
                      </a:outerShdw>
                    </a:effectLst>
                    <a:cs typeface="+mn-ea"/>
                    <a:sym typeface="+mn-lt"/>
                  </a:rPr>
                  <a:t>：</a:t>
                </a:r>
                <a:r>
                  <a:rPr lang="en-US" altLang="zh-CN" sz="1600" b="1" dirty="0">
                    <a:solidFill>
                      <a:srgbClr val="FF0000"/>
                    </a:solidFill>
                    <a:effectLst>
                      <a:outerShdw blurRad="38100" dist="38100" dir="2700000" algn="tl">
                        <a:srgbClr val="000000">
                          <a:alpha val="43137"/>
                        </a:srgbClr>
                      </a:outerShdw>
                    </a:effectLst>
                    <a:cs typeface="+mn-ea"/>
                    <a:sym typeface="+mn-lt"/>
                  </a:rPr>
                  <a:t>0b1101</a:t>
                </a:r>
              </a:p>
            </p:txBody>
          </p:sp>
          <p:sp>
            <p:nvSpPr>
              <p:cNvPr id="55" name="文本框 54">
                <a:extLst>
                  <a:ext uri="{FF2B5EF4-FFF2-40B4-BE49-F238E27FC236}">
                    <a16:creationId xmlns:a16="http://schemas.microsoft.com/office/drawing/2014/main" id="{16C666BC-6140-489A-9425-5A421E92A363}"/>
                  </a:ext>
                </a:extLst>
              </p:cNvPr>
              <p:cNvSpPr txBox="1"/>
              <p:nvPr/>
            </p:nvSpPr>
            <p:spPr>
              <a:xfrm>
                <a:off x="5381749" y="3465546"/>
                <a:ext cx="1102529" cy="684425"/>
              </a:xfrm>
              <a:prstGeom prst="rect">
                <a:avLst/>
              </a:prstGeom>
              <a:noFill/>
            </p:spPr>
            <p:txBody>
              <a:bodyPr wrap="square" rtlCol="0">
                <a:spAutoFit/>
              </a:bodyPr>
              <a:lstStyle/>
              <a:p>
                <a:r>
                  <a:rPr lang="en-US" altLang="zh-CN" sz="1600" b="1" dirty="0">
                    <a:solidFill>
                      <a:srgbClr val="FF0000"/>
                    </a:solidFill>
                    <a:effectLst>
                      <a:outerShdw blurRad="38100" dist="38100" dir="2700000" algn="tl">
                        <a:srgbClr val="000000">
                          <a:alpha val="43137"/>
                        </a:srgbClr>
                      </a:outerShdw>
                    </a:effectLst>
                    <a:cs typeface="+mn-ea"/>
                    <a:sym typeface="+mn-lt"/>
                  </a:rPr>
                  <a:t>-2</a:t>
                </a:r>
                <a:r>
                  <a:rPr lang="zh-CN" altLang="en-US" sz="1600" b="1" dirty="0">
                    <a:solidFill>
                      <a:srgbClr val="FF0000"/>
                    </a:solidFill>
                    <a:effectLst>
                      <a:outerShdw blurRad="38100" dist="38100" dir="2700000" algn="tl">
                        <a:srgbClr val="000000">
                          <a:alpha val="43137"/>
                        </a:srgbClr>
                      </a:outerShdw>
                    </a:effectLst>
                    <a:cs typeface="+mn-ea"/>
                    <a:sym typeface="+mn-lt"/>
                  </a:rPr>
                  <a:t>：</a:t>
                </a:r>
                <a:r>
                  <a:rPr lang="en-US" altLang="zh-CN" sz="1600" b="1" dirty="0">
                    <a:solidFill>
                      <a:srgbClr val="FF0000"/>
                    </a:solidFill>
                    <a:effectLst>
                      <a:outerShdw blurRad="38100" dist="38100" dir="2700000" algn="tl">
                        <a:srgbClr val="000000">
                          <a:alpha val="43137"/>
                        </a:srgbClr>
                      </a:outerShdw>
                    </a:effectLst>
                    <a:cs typeface="+mn-ea"/>
                    <a:sym typeface="+mn-lt"/>
                  </a:rPr>
                  <a:t>0b1110</a:t>
                </a:r>
              </a:p>
            </p:txBody>
          </p:sp>
          <p:sp>
            <p:nvSpPr>
              <p:cNvPr id="56" name="文本框 55">
                <a:extLst>
                  <a:ext uri="{FF2B5EF4-FFF2-40B4-BE49-F238E27FC236}">
                    <a16:creationId xmlns:a16="http://schemas.microsoft.com/office/drawing/2014/main" id="{E49796BC-F067-41B1-9555-FAECC7682FCA}"/>
                  </a:ext>
                </a:extLst>
              </p:cNvPr>
              <p:cNvSpPr txBox="1"/>
              <p:nvPr/>
            </p:nvSpPr>
            <p:spPr>
              <a:xfrm>
                <a:off x="5923637" y="3064022"/>
                <a:ext cx="1102529" cy="684425"/>
              </a:xfrm>
              <a:prstGeom prst="rect">
                <a:avLst/>
              </a:prstGeom>
              <a:noFill/>
            </p:spPr>
            <p:txBody>
              <a:bodyPr wrap="square" rtlCol="0">
                <a:spAutoFit/>
              </a:bodyPr>
              <a:lstStyle/>
              <a:p>
                <a:r>
                  <a:rPr lang="en-US" altLang="zh-CN" sz="1600" b="1" dirty="0">
                    <a:solidFill>
                      <a:srgbClr val="FF0000"/>
                    </a:solidFill>
                    <a:effectLst>
                      <a:outerShdw blurRad="38100" dist="38100" dir="2700000" algn="tl">
                        <a:srgbClr val="000000">
                          <a:alpha val="43137"/>
                        </a:srgbClr>
                      </a:outerShdw>
                    </a:effectLst>
                    <a:cs typeface="+mn-ea"/>
                    <a:sym typeface="+mn-lt"/>
                  </a:rPr>
                  <a:t>-1</a:t>
                </a:r>
                <a:r>
                  <a:rPr lang="zh-CN" altLang="en-US" sz="1600" b="1" dirty="0">
                    <a:solidFill>
                      <a:srgbClr val="FF0000"/>
                    </a:solidFill>
                    <a:effectLst>
                      <a:outerShdw blurRad="38100" dist="38100" dir="2700000" algn="tl">
                        <a:srgbClr val="000000">
                          <a:alpha val="43137"/>
                        </a:srgbClr>
                      </a:outerShdw>
                    </a:effectLst>
                    <a:cs typeface="+mn-ea"/>
                    <a:sym typeface="+mn-lt"/>
                  </a:rPr>
                  <a:t>：</a:t>
                </a:r>
                <a:r>
                  <a:rPr lang="en-US" altLang="zh-CN" sz="1600" b="1" dirty="0">
                    <a:solidFill>
                      <a:srgbClr val="FF0000"/>
                    </a:solidFill>
                    <a:effectLst>
                      <a:outerShdw blurRad="38100" dist="38100" dir="2700000" algn="tl">
                        <a:srgbClr val="000000">
                          <a:alpha val="43137"/>
                        </a:srgbClr>
                      </a:outerShdw>
                    </a:effectLst>
                    <a:cs typeface="+mn-ea"/>
                    <a:sym typeface="+mn-lt"/>
                  </a:rPr>
                  <a:t>0b1111</a:t>
                </a:r>
              </a:p>
            </p:txBody>
          </p:sp>
          <p:sp>
            <p:nvSpPr>
              <p:cNvPr id="57" name="文本框 56">
                <a:extLst>
                  <a:ext uri="{FF2B5EF4-FFF2-40B4-BE49-F238E27FC236}">
                    <a16:creationId xmlns:a16="http://schemas.microsoft.com/office/drawing/2014/main" id="{4F31B306-07DF-4053-8F1C-7F6857B8C4D5}"/>
                  </a:ext>
                </a:extLst>
              </p:cNvPr>
              <p:cNvSpPr txBox="1"/>
              <p:nvPr/>
            </p:nvSpPr>
            <p:spPr>
              <a:xfrm>
                <a:off x="6826924" y="3141759"/>
                <a:ext cx="1346463" cy="396246"/>
              </a:xfrm>
              <a:prstGeom prst="rect">
                <a:avLst/>
              </a:prstGeom>
              <a:noFill/>
            </p:spPr>
            <p:txBody>
              <a:bodyPr wrap="square" rtlCol="0">
                <a:spAutoFit/>
              </a:bodyPr>
              <a:lstStyle/>
              <a:p>
                <a:r>
                  <a:rPr lang="en-US" altLang="zh-CN" sz="1600" b="1" dirty="0">
                    <a:solidFill>
                      <a:srgbClr val="00B050"/>
                    </a:solidFill>
                    <a:effectLst>
                      <a:outerShdw blurRad="38100" dist="38100" dir="2700000" algn="tl">
                        <a:srgbClr val="000000">
                          <a:alpha val="43137"/>
                        </a:srgbClr>
                      </a:outerShdw>
                    </a:effectLst>
                    <a:cs typeface="+mn-ea"/>
                    <a:sym typeface="+mn-lt"/>
                  </a:rPr>
                  <a:t>0</a:t>
                </a:r>
                <a:r>
                  <a:rPr lang="zh-CN" altLang="en-US" sz="1600" b="1" dirty="0">
                    <a:solidFill>
                      <a:srgbClr val="00B050"/>
                    </a:solidFill>
                    <a:effectLst>
                      <a:outerShdw blurRad="38100" dist="38100" dir="2700000" algn="tl">
                        <a:srgbClr val="000000">
                          <a:alpha val="43137"/>
                        </a:srgbClr>
                      </a:outerShdw>
                    </a:effectLst>
                    <a:cs typeface="+mn-ea"/>
                    <a:sym typeface="+mn-lt"/>
                  </a:rPr>
                  <a:t>：</a:t>
                </a:r>
                <a:r>
                  <a:rPr lang="en-US" altLang="zh-CN" sz="1600" b="1" dirty="0">
                    <a:solidFill>
                      <a:srgbClr val="00B050"/>
                    </a:solidFill>
                    <a:effectLst>
                      <a:outerShdw blurRad="38100" dist="38100" dir="2700000" algn="tl">
                        <a:srgbClr val="000000">
                          <a:alpha val="43137"/>
                        </a:srgbClr>
                      </a:outerShdw>
                    </a:effectLst>
                    <a:cs typeface="+mn-ea"/>
                    <a:sym typeface="+mn-lt"/>
                  </a:rPr>
                  <a:t>0b0000</a:t>
                </a:r>
              </a:p>
            </p:txBody>
          </p:sp>
        </p:grpSp>
        <p:cxnSp>
          <p:nvCxnSpPr>
            <p:cNvPr id="61" name="直接连接符 60">
              <a:extLst>
                <a:ext uri="{FF2B5EF4-FFF2-40B4-BE49-F238E27FC236}">
                  <a16:creationId xmlns:a16="http://schemas.microsoft.com/office/drawing/2014/main" id="{6A752207-A22E-4044-BB57-948E3ED9CD64}"/>
                </a:ext>
              </a:extLst>
            </p:cNvPr>
            <p:cNvCxnSpPr/>
            <p:nvPr/>
          </p:nvCxnSpPr>
          <p:spPr>
            <a:xfrm>
              <a:off x="6610470" y="3276426"/>
              <a:ext cx="1135484" cy="3456383"/>
            </a:xfrm>
            <a:prstGeom prst="line">
              <a:avLst/>
            </a:prstGeom>
            <a:ln w="1905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24" name="任意多边形: 形状 1023">
              <a:extLst>
                <a:ext uri="{FF2B5EF4-FFF2-40B4-BE49-F238E27FC236}">
                  <a16:creationId xmlns:a16="http://schemas.microsoft.com/office/drawing/2014/main" id="{6B5CB9A9-0142-4B24-B52B-9DF59521F179}"/>
                </a:ext>
              </a:extLst>
            </p:cNvPr>
            <p:cNvSpPr/>
            <p:nvPr/>
          </p:nvSpPr>
          <p:spPr>
            <a:xfrm>
              <a:off x="6617907" y="3196600"/>
              <a:ext cx="600075" cy="74617"/>
            </a:xfrm>
            <a:custGeom>
              <a:avLst/>
              <a:gdLst>
                <a:gd name="connsiteX0" fmla="*/ 0 w 600075"/>
                <a:gd name="connsiteY0" fmla="*/ 74617 h 74617"/>
                <a:gd name="connsiteX1" fmla="*/ 203200 w 600075"/>
                <a:gd name="connsiteY1" fmla="*/ 7942 h 74617"/>
                <a:gd name="connsiteX2" fmla="*/ 368300 w 600075"/>
                <a:gd name="connsiteY2" fmla="*/ 7942 h 74617"/>
                <a:gd name="connsiteX3" fmla="*/ 600075 w 600075"/>
                <a:gd name="connsiteY3" fmla="*/ 68267 h 74617"/>
                <a:gd name="connsiteX4" fmla="*/ 600075 w 600075"/>
                <a:gd name="connsiteY4" fmla="*/ 68267 h 7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74617">
                  <a:moveTo>
                    <a:pt x="0" y="74617"/>
                  </a:moveTo>
                  <a:cubicBezTo>
                    <a:pt x="70908" y="46835"/>
                    <a:pt x="141817" y="19054"/>
                    <a:pt x="203200" y="7942"/>
                  </a:cubicBezTo>
                  <a:cubicBezTo>
                    <a:pt x="264583" y="-3170"/>
                    <a:pt x="302154" y="-2112"/>
                    <a:pt x="368300" y="7942"/>
                  </a:cubicBezTo>
                  <a:cubicBezTo>
                    <a:pt x="434446" y="17996"/>
                    <a:pt x="600075" y="68267"/>
                    <a:pt x="600075" y="68267"/>
                  </a:cubicBezTo>
                  <a:lnTo>
                    <a:pt x="600075" y="68267"/>
                  </a:lnTo>
                </a:path>
              </a:pathLst>
            </a:custGeom>
            <a:noFill/>
            <a:ln>
              <a:solidFill>
                <a:srgbClr val="000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任意多边形: 形状 66">
              <a:extLst>
                <a:ext uri="{FF2B5EF4-FFF2-40B4-BE49-F238E27FC236}">
                  <a16:creationId xmlns:a16="http://schemas.microsoft.com/office/drawing/2014/main" id="{69979F47-F812-40F5-956E-8CFE5801F155}"/>
                </a:ext>
              </a:extLst>
            </p:cNvPr>
            <p:cNvSpPr/>
            <p:nvPr/>
          </p:nvSpPr>
          <p:spPr>
            <a:xfrm rot="20212410" flipV="1">
              <a:off x="7365737" y="6853574"/>
              <a:ext cx="427103" cy="49127"/>
            </a:xfrm>
            <a:custGeom>
              <a:avLst/>
              <a:gdLst>
                <a:gd name="connsiteX0" fmla="*/ 0 w 600075"/>
                <a:gd name="connsiteY0" fmla="*/ 74617 h 74617"/>
                <a:gd name="connsiteX1" fmla="*/ 203200 w 600075"/>
                <a:gd name="connsiteY1" fmla="*/ 7942 h 74617"/>
                <a:gd name="connsiteX2" fmla="*/ 368300 w 600075"/>
                <a:gd name="connsiteY2" fmla="*/ 7942 h 74617"/>
                <a:gd name="connsiteX3" fmla="*/ 600075 w 600075"/>
                <a:gd name="connsiteY3" fmla="*/ 68267 h 74617"/>
                <a:gd name="connsiteX4" fmla="*/ 600075 w 600075"/>
                <a:gd name="connsiteY4" fmla="*/ 68267 h 7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74617">
                  <a:moveTo>
                    <a:pt x="0" y="74617"/>
                  </a:moveTo>
                  <a:cubicBezTo>
                    <a:pt x="70908" y="46835"/>
                    <a:pt x="141817" y="19054"/>
                    <a:pt x="203200" y="7942"/>
                  </a:cubicBezTo>
                  <a:cubicBezTo>
                    <a:pt x="264583" y="-3170"/>
                    <a:pt x="302154" y="-2112"/>
                    <a:pt x="368300" y="7942"/>
                  </a:cubicBezTo>
                  <a:cubicBezTo>
                    <a:pt x="434446" y="17996"/>
                    <a:pt x="600075" y="68267"/>
                    <a:pt x="600075" y="68267"/>
                  </a:cubicBezTo>
                  <a:lnTo>
                    <a:pt x="600075" y="68267"/>
                  </a:lnTo>
                </a:path>
              </a:pathLst>
            </a:custGeom>
            <a:noFill/>
            <a:ln>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灯片编号占位符 13">
            <a:extLst>
              <a:ext uri="{FF2B5EF4-FFF2-40B4-BE49-F238E27FC236}">
                <a16:creationId xmlns:a16="http://schemas.microsoft.com/office/drawing/2014/main" id="{0CDD26A5-E635-4588-B145-D83DCFFD1B64}"/>
              </a:ext>
            </a:extLst>
          </p:cNvPr>
          <p:cNvSpPr>
            <a:spLocks noGrp="1"/>
          </p:cNvSpPr>
          <p:nvPr>
            <p:ph type="sldNum" sz="quarter" idx="12"/>
          </p:nvPr>
        </p:nvSpPr>
        <p:spPr/>
        <p:txBody>
          <a:bodyPr/>
          <a:lstStyle/>
          <a:p>
            <a:pPr algn="r"/>
            <a:fld id="{16F781C4-B8D4-4498-9C49-C9A9BB9F3E73}" type="slidenum">
              <a:rPr lang="zh-CN" altLang="en-US" smtClean="0"/>
              <a:pPr algn="r"/>
              <a:t>111</a:t>
            </a:fld>
            <a:endParaRPr lang="zh-CN" altLang="en-US" dirty="0"/>
          </a:p>
        </p:txBody>
      </p:sp>
      <p:sp>
        <p:nvSpPr>
          <p:cNvPr id="10" name="TextBox 9">
            <a:extLst>
              <a:ext uri="{FF2B5EF4-FFF2-40B4-BE49-F238E27FC236}">
                <a16:creationId xmlns:a16="http://schemas.microsoft.com/office/drawing/2014/main" id="{F238F1D5-A265-EF0F-D108-975388F4CFBA}"/>
              </a:ext>
            </a:extLst>
          </p:cNvPr>
          <p:cNvSpPr txBox="1"/>
          <p:nvPr/>
        </p:nvSpPr>
        <p:spPr>
          <a:xfrm>
            <a:off x="1978317" y="3203684"/>
            <a:ext cx="2758659" cy="369332"/>
          </a:xfrm>
          <a:prstGeom prst="rect">
            <a:avLst/>
          </a:prstGeom>
          <a:noFill/>
        </p:spPr>
        <p:txBody>
          <a:bodyPr wrap="square">
            <a:spAutoFit/>
          </a:bodyPr>
          <a:lstStyle/>
          <a:p>
            <a:r>
              <a:rPr lang="zh-CN" altLang="en-US" dirty="0">
                <a:highlight>
                  <a:srgbClr val="FFFF00"/>
                </a:highlight>
              </a:rPr>
              <a:t>注：</a:t>
            </a:r>
            <a:r>
              <a:rPr lang="zh-CN" altLang="en-CN" dirty="0">
                <a:highlight>
                  <a:srgbClr val="FFFF00"/>
                </a:highlight>
              </a:rPr>
              <a:t>符号位</a:t>
            </a:r>
            <a:r>
              <a:rPr lang="zh-CN" altLang="en-US" dirty="0">
                <a:highlight>
                  <a:srgbClr val="FFFF00"/>
                </a:highlight>
              </a:rPr>
              <a:t>始终保持不变</a:t>
            </a:r>
            <a:endParaRPr lang="en-CN" dirty="0"/>
          </a:p>
        </p:txBody>
      </p:sp>
    </p:spTree>
    <p:extLst>
      <p:ext uri="{BB962C8B-B14F-4D97-AF65-F5344CB8AC3E}">
        <p14:creationId xmlns:p14="http://schemas.microsoft.com/office/powerpoint/2010/main" val="41306419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3" presetClass="entr" presetSubtype="0" fill="hold" nodeType="clickEffect">
                                  <p:stCondLst>
                                    <p:cond delay="0"/>
                                  </p:stCondLst>
                                  <p:childTnLst>
                                    <p:set>
                                      <p:cBhvr>
                                        <p:cTn id="36" dur="1" fill="hold">
                                          <p:stCondLst>
                                            <p:cond delay="0"/>
                                          </p:stCondLst>
                                        </p:cTn>
                                        <p:tgtEl>
                                          <p:spTgt spid="1025"/>
                                        </p:tgtEl>
                                        <p:attrNameLst>
                                          <p:attrName>style.visibility</p:attrName>
                                        </p:attrNameLst>
                                      </p:cBhvr>
                                      <p:to>
                                        <p:strVal val="visible"/>
                                      </p:to>
                                    </p:set>
                                    <p:animEffect transition="in" filter="fade">
                                      <p:cBhvr>
                                        <p:cTn id="37" dur="100"/>
                                        <p:tgtEl>
                                          <p:spTgt spid="1025"/>
                                        </p:tgtEl>
                                      </p:cBhvr>
                                    </p:animEffect>
                                    <p:anim calcmode="lin" valueType="num">
                                      <p:cBhvr>
                                        <p:cTn id="38" dur="400" fill="hold"/>
                                        <p:tgtEl>
                                          <p:spTgt spid="1025"/>
                                        </p:tgtEl>
                                        <p:attrNameLst>
                                          <p:attrName>ppt_x</p:attrName>
                                        </p:attrNameLst>
                                      </p:cBhvr>
                                      <p:tavLst>
                                        <p:tav tm="0">
                                          <p:val>
                                            <p:strVal val="#ppt_x"/>
                                          </p:val>
                                        </p:tav>
                                        <p:tav tm="100000">
                                          <p:val>
                                            <p:strVal val="#ppt_x"/>
                                          </p:val>
                                        </p:tav>
                                      </p:tavLst>
                                    </p:anim>
                                    <p:anim calcmode="lin" valueType="num">
                                      <p:cBhvr>
                                        <p:cTn id="39" dur="400" fill="hold"/>
                                        <p:tgtEl>
                                          <p:spTgt spid="1025"/>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102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102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P spid="7" grpId="0"/>
      <p:bldP spid="2" grpId="0"/>
      <p:bldP spid="6" grpId="0" animBg="1"/>
      <p:bldP spid="11" grpId="0"/>
      <p:bldP spid="1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484784"/>
            <a:ext cx="8915400" cy="5229200"/>
          </a:xfrm>
        </p:spPr>
        <p:txBody>
          <a:bodyPr>
            <a:normAutofit lnSpcReduction="10000"/>
          </a:bodyPr>
          <a:lstStyle/>
          <a:p>
            <a:r>
              <a:rPr lang="zh-CN" altLang="en-US" dirty="0">
                <a:cs typeface="+mn-ea"/>
                <a:sym typeface="+mn-lt"/>
              </a:rPr>
              <a:t>寄存器寻址</a:t>
            </a:r>
          </a:p>
          <a:p>
            <a:pPr lvl="1"/>
            <a:r>
              <a:rPr lang="zh-CN" altLang="en-US" dirty="0">
                <a:highlight>
                  <a:srgbClr val="FFFF00"/>
                </a:highlight>
                <a:cs typeface="+mn-ea"/>
                <a:sym typeface="+mn-lt"/>
              </a:rPr>
              <a:t>操作数存放在寄存器中</a:t>
            </a:r>
            <a:r>
              <a:rPr lang="zh-CN" altLang="en-US" dirty="0">
                <a:cs typeface="+mn-ea"/>
                <a:sym typeface="+mn-lt"/>
              </a:rPr>
              <a:t>，指令执行时会到指定寄存器中取出相应的操作数</a:t>
            </a:r>
            <a:endParaRPr lang="en-US" altLang="zh-CN" dirty="0">
              <a:cs typeface="+mn-ea"/>
              <a:sym typeface="+mn-lt"/>
            </a:endParaRPr>
          </a:p>
          <a:p>
            <a:pPr lvl="2"/>
            <a:r>
              <a:rPr lang="zh-CN" altLang="en-US" dirty="0">
                <a:solidFill>
                  <a:srgbClr val="0000FF"/>
                </a:solidFill>
                <a:cs typeface="+mn-ea"/>
                <a:sym typeface="+mn-lt"/>
              </a:rPr>
              <a:t>源和目的操作数都可以是寄存器</a:t>
            </a:r>
            <a:endParaRPr lang="en-US" altLang="zh-CN" dirty="0">
              <a:cs typeface="+mn-ea"/>
              <a:sym typeface="+mn-lt"/>
            </a:endParaRPr>
          </a:p>
          <a:p>
            <a:pPr lvl="2"/>
            <a:r>
              <a:rPr lang="zh-CN" altLang="en-US" dirty="0">
                <a:cs typeface="+mn-ea"/>
                <a:sym typeface="+mn-lt"/>
              </a:rPr>
              <a:t>例：</a:t>
            </a:r>
            <a:r>
              <a:rPr lang="en-US" altLang="zh-CN" dirty="0">
                <a:cs typeface="+mn-ea"/>
                <a:sym typeface="+mn-lt"/>
              </a:rPr>
              <a:t> </a:t>
            </a:r>
            <a:r>
              <a:rPr lang="en-US" altLang="zh-CN" dirty="0">
                <a:solidFill>
                  <a:srgbClr val="FF0000"/>
                </a:solidFill>
                <a:cs typeface="+mn-ea"/>
                <a:sym typeface="+mn-lt"/>
              </a:rPr>
              <a:t>MOV</a:t>
            </a:r>
            <a:r>
              <a:rPr lang="en-US" altLang="zh-CN" dirty="0">
                <a:cs typeface="+mn-ea"/>
                <a:sym typeface="+mn-lt"/>
              </a:rPr>
              <a:t>  </a:t>
            </a:r>
            <a:r>
              <a:rPr lang="en-US" altLang="zh-CN" dirty="0">
                <a:solidFill>
                  <a:srgbClr val="0000FF"/>
                </a:solidFill>
                <a:cs typeface="+mn-ea"/>
                <a:sym typeface="+mn-lt"/>
              </a:rPr>
              <a:t>EAX</a:t>
            </a:r>
            <a:r>
              <a:rPr lang="zh-CN" altLang="en-US" dirty="0">
                <a:cs typeface="+mn-ea"/>
                <a:sym typeface="+mn-lt"/>
              </a:rPr>
              <a:t>，</a:t>
            </a:r>
            <a:r>
              <a:rPr lang="en-US" altLang="zh-CN" dirty="0">
                <a:solidFill>
                  <a:srgbClr val="0000FF"/>
                </a:solidFill>
                <a:cs typeface="+mn-ea"/>
                <a:sym typeface="+mn-lt"/>
              </a:rPr>
              <a:t>EBX</a:t>
            </a:r>
            <a:r>
              <a:rPr lang="zh-CN" altLang="en-US" dirty="0">
                <a:solidFill>
                  <a:srgbClr val="0000FF"/>
                </a:solidFill>
                <a:cs typeface="+mn-ea"/>
                <a:sym typeface="+mn-lt"/>
              </a:rPr>
              <a:t> </a:t>
            </a:r>
            <a:r>
              <a:rPr lang="zh-CN" altLang="en-US" dirty="0">
                <a:cs typeface="+mn-ea"/>
                <a:sym typeface="+mn-lt"/>
              </a:rPr>
              <a:t>；将</a:t>
            </a:r>
            <a:r>
              <a:rPr lang="en-US" altLang="zh-CN" dirty="0">
                <a:cs typeface="+mn-ea"/>
                <a:sym typeface="+mn-lt"/>
              </a:rPr>
              <a:t>EBX</a:t>
            </a:r>
            <a:r>
              <a:rPr lang="zh-CN" altLang="en-US" dirty="0">
                <a:cs typeface="+mn-ea"/>
                <a:sym typeface="+mn-lt"/>
              </a:rPr>
              <a:t>中的数据拷贝到</a:t>
            </a:r>
            <a:r>
              <a:rPr lang="en-US" altLang="zh-CN" dirty="0">
                <a:cs typeface="+mn-ea"/>
                <a:sym typeface="+mn-lt"/>
              </a:rPr>
              <a:t>EAX</a:t>
            </a:r>
            <a:r>
              <a:rPr lang="zh-CN" altLang="en-US" dirty="0">
                <a:cs typeface="+mn-ea"/>
                <a:sym typeface="+mn-lt"/>
              </a:rPr>
              <a:t>中</a:t>
            </a:r>
            <a:endParaRPr lang="en-US" altLang="zh-CN" dirty="0">
              <a:cs typeface="+mn-ea"/>
              <a:sym typeface="+mn-lt"/>
            </a:endParaRPr>
          </a:p>
          <a:p>
            <a:pPr marL="914400" lvl="2" indent="0">
              <a:buNone/>
            </a:pPr>
            <a:endParaRPr lang="en-US" altLang="zh-CN" dirty="0">
              <a:cs typeface="+mn-ea"/>
              <a:sym typeface="+mn-lt"/>
            </a:endParaRPr>
          </a:p>
          <a:p>
            <a:pPr lvl="1"/>
            <a:r>
              <a:rPr lang="zh-CN" altLang="en-US" dirty="0">
                <a:cs typeface="+mn-ea"/>
                <a:sym typeface="+mn-lt"/>
              </a:rPr>
              <a:t>寄存器寻址只访问寄存器，不访问存储器，</a:t>
            </a:r>
            <a:r>
              <a:rPr lang="zh-CN" altLang="en-US" dirty="0">
                <a:highlight>
                  <a:srgbClr val="FFFF00"/>
                </a:highlight>
                <a:cs typeface="+mn-ea"/>
                <a:sym typeface="+mn-lt"/>
              </a:rPr>
              <a:t>速度快</a:t>
            </a:r>
          </a:p>
          <a:p>
            <a:pPr lvl="1"/>
            <a:r>
              <a:rPr lang="zh-CN" altLang="en-US" dirty="0">
                <a:cs typeface="+mn-ea"/>
                <a:sym typeface="+mn-lt"/>
              </a:rPr>
              <a:t>指令中可以引用的寄存器及其符号名称如下：</a:t>
            </a:r>
          </a:p>
          <a:p>
            <a:pPr lvl="2"/>
            <a:r>
              <a:rPr lang="en-US" altLang="zh-CN" dirty="0">
                <a:cs typeface="+mn-ea"/>
                <a:sym typeface="+mn-lt"/>
              </a:rPr>
              <a:t>32</a:t>
            </a:r>
            <a:r>
              <a:rPr lang="zh-CN" altLang="en-US" dirty="0">
                <a:cs typeface="+mn-ea"/>
                <a:sym typeface="+mn-lt"/>
              </a:rPr>
              <a:t>位寄存器：</a:t>
            </a:r>
            <a:r>
              <a:rPr lang="en-US" altLang="zh-CN" dirty="0">
                <a:cs typeface="+mn-ea"/>
                <a:sym typeface="+mn-lt"/>
              </a:rPr>
              <a:t>EAX</a:t>
            </a:r>
            <a:r>
              <a:rPr lang="zh-CN" altLang="en-US" dirty="0">
                <a:cs typeface="+mn-ea"/>
                <a:sym typeface="+mn-lt"/>
              </a:rPr>
              <a:t>、</a:t>
            </a:r>
            <a:r>
              <a:rPr lang="en-US" altLang="zh-CN" dirty="0">
                <a:cs typeface="+mn-ea"/>
                <a:sym typeface="+mn-lt"/>
              </a:rPr>
              <a:t>EBX</a:t>
            </a:r>
            <a:r>
              <a:rPr lang="zh-CN" altLang="en-US" dirty="0">
                <a:cs typeface="+mn-ea"/>
                <a:sym typeface="+mn-lt"/>
              </a:rPr>
              <a:t>、</a:t>
            </a:r>
            <a:r>
              <a:rPr lang="en-US" altLang="zh-CN" dirty="0">
                <a:cs typeface="+mn-ea"/>
                <a:sym typeface="+mn-lt"/>
              </a:rPr>
              <a:t>ECX</a:t>
            </a:r>
            <a:r>
              <a:rPr lang="zh-CN" altLang="en-US" dirty="0">
                <a:cs typeface="+mn-ea"/>
                <a:sym typeface="+mn-lt"/>
              </a:rPr>
              <a:t>、</a:t>
            </a:r>
            <a:r>
              <a:rPr lang="en-US" altLang="zh-CN" dirty="0">
                <a:cs typeface="+mn-ea"/>
                <a:sym typeface="+mn-lt"/>
              </a:rPr>
              <a:t>EDX</a:t>
            </a:r>
            <a:r>
              <a:rPr lang="zh-CN" altLang="en-US" dirty="0">
                <a:cs typeface="+mn-ea"/>
                <a:sym typeface="+mn-lt"/>
              </a:rPr>
              <a:t>、</a:t>
            </a:r>
            <a:r>
              <a:rPr lang="en-US" altLang="zh-CN" dirty="0">
                <a:cs typeface="+mn-ea"/>
                <a:sym typeface="+mn-lt"/>
              </a:rPr>
              <a:t>ESI</a:t>
            </a:r>
            <a:r>
              <a:rPr lang="zh-CN" altLang="en-US" dirty="0">
                <a:cs typeface="+mn-ea"/>
                <a:sym typeface="+mn-lt"/>
              </a:rPr>
              <a:t>、</a:t>
            </a:r>
            <a:r>
              <a:rPr lang="en-US" altLang="zh-CN" dirty="0">
                <a:cs typeface="+mn-ea"/>
                <a:sym typeface="+mn-lt"/>
              </a:rPr>
              <a:t>EDI</a:t>
            </a:r>
            <a:r>
              <a:rPr lang="zh-CN" altLang="en-US" dirty="0">
                <a:cs typeface="+mn-ea"/>
                <a:sym typeface="+mn-lt"/>
              </a:rPr>
              <a:t>、</a:t>
            </a:r>
            <a:r>
              <a:rPr lang="en-US" altLang="zh-CN" dirty="0">
                <a:cs typeface="+mn-ea"/>
                <a:sym typeface="+mn-lt"/>
              </a:rPr>
              <a:t>ESP</a:t>
            </a:r>
            <a:r>
              <a:rPr lang="zh-CN" altLang="en-US" dirty="0">
                <a:cs typeface="+mn-ea"/>
                <a:sym typeface="+mn-lt"/>
              </a:rPr>
              <a:t>和</a:t>
            </a:r>
            <a:r>
              <a:rPr lang="en-US" altLang="zh-CN" dirty="0">
                <a:cs typeface="+mn-ea"/>
                <a:sym typeface="+mn-lt"/>
              </a:rPr>
              <a:t>EBP</a:t>
            </a:r>
            <a:r>
              <a:rPr lang="zh-CN" altLang="en-US" dirty="0">
                <a:cs typeface="+mn-ea"/>
                <a:sym typeface="+mn-lt"/>
              </a:rPr>
              <a:t>等</a:t>
            </a:r>
          </a:p>
          <a:p>
            <a:pPr lvl="2"/>
            <a:r>
              <a:rPr lang="en-US" altLang="zh-CN" dirty="0">
                <a:cs typeface="+mn-ea"/>
                <a:sym typeface="+mn-lt"/>
              </a:rPr>
              <a:t>16</a:t>
            </a:r>
            <a:r>
              <a:rPr lang="zh-CN" altLang="en-US" dirty="0">
                <a:cs typeface="+mn-ea"/>
                <a:sym typeface="+mn-lt"/>
              </a:rPr>
              <a:t>位寄存器：</a:t>
            </a:r>
            <a:r>
              <a:rPr lang="en-US" altLang="zh-CN" dirty="0">
                <a:cs typeface="+mn-ea"/>
                <a:sym typeface="+mn-lt"/>
              </a:rPr>
              <a:t>AX</a:t>
            </a:r>
            <a:r>
              <a:rPr lang="zh-CN" altLang="en-US" dirty="0">
                <a:cs typeface="+mn-ea"/>
                <a:sym typeface="+mn-lt"/>
              </a:rPr>
              <a:t>、</a:t>
            </a:r>
            <a:r>
              <a:rPr lang="en-US" altLang="zh-CN" dirty="0">
                <a:cs typeface="+mn-ea"/>
                <a:sym typeface="+mn-lt"/>
              </a:rPr>
              <a:t>BX</a:t>
            </a:r>
            <a:r>
              <a:rPr lang="zh-CN" altLang="en-US" dirty="0">
                <a:cs typeface="+mn-ea"/>
                <a:sym typeface="+mn-lt"/>
              </a:rPr>
              <a:t>、</a:t>
            </a:r>
            <a:r>
              <a:rPr lang="en-US" altLang="zh-CN" dirty="0">
                <a:cs typeface="+mn-ea"/>
                <a:sym typeface="+mn-lt"/>
              </a:rPr>
              <a:t>CX</a:t>
            </a:r>
            <a:r>
              <a:rPr lang="zh-CN" altLang="en-US" dirty="0">
                <a:cs typeface="+mn-ea"/>
                <a:sym typeface="+mn-lt"/>
              </a:rPr>
              <a:t>、</a:t>
            </a:r>
            <a:r>
              <a:rPr lang="en-US" altLang="zh-CN" dirty="0">
                <a:cs typeface="+mn-ea"/>
                <a:sym typeface="+mn-lt"/>
              </a:rPr>
              <a:t>DX</a:t>
            </a:r>
            <a:r>
              <a:rPr lang="zh-CN" altLang="en-US" dirty="0">
                <a:cs typeface="+mn-ea"/>
                <a:sym typeface="+mn-lt"/>
              </a:rPr>
              <a:t>、</a:t>
            </a:r>
            <a:r>
              <a:rPr lang="en-US" altLang="zh-CN" dirty="0">
                <a:cs typeface="+mn-ea"/>
                <a:sym typeface="+mn-lt"/>
              </a:rPr>
              <a:t>SI</a:t>
            </a:r>
            <a:r>
              <a:rPr lang="zh-CN" altLang="en-US" dirty="0">
                <a:cs typeface="+mn-ea"/>
                <a:sym typeface="+mn-lt"/>
              </a:rPr>
              <a:t>、</a:t>
            </a:r>
            <a:r>
              <a:rPr lang="en-US" altLang="zh-CN" dirty="0">
                <a:cs typeface="+mn-ea"/>
                <a:sym typeface="+mn-lt"/>
              </a:rPr>
              <a:t>DI</a:t>
            </a:r>
            <a:r>
              <a:rPr lang="zh-CN" altLang="en-US" dirty="0">
                <a:cs typeface="+mn-ea"/>
                <a:sym typeface="+mn-lt"/>
              </a:rPr>
              <a:t>、</a:t>
            </a:r>
            <a:r>
              <a:rPr lang="en-US" altLang="zh-CN" dirty="0">
                <a:cs typeface="+mn-ea"/>
                <a:sym typeface="+mn-lt"/>
              </a:rPr>
              <a:t>SP</a:t>
            </a:r>
            <a:r>
              <a:rPr lang="zh-CN" altLang="en-US" dirty="0">
                <a:cs typeface="+mn-ea"/>
                <a:sym typeface="+mn-lt"/>
              </a:rPr>
              <a:t>和</a:t>
            </a:r>
            <a:r>
              <a:rPr lang="en-US" altLang="zh-CN" dirty="0">
                <a:cs typeface="+mn-ea"/>
                <a:sym typeface="+mn-lt"/>
              </a:rPr>
              <a:t>BP</a:t>
            </a:r>
            <a:endParaRPr lang="zh-CN" altLang="en-US" dirty="0">
              <a:cs typeface="+mn-ea"/>
              <a:sym typeface="+mn-lt"/>
            </a:endParaRPr>
          </a:p>
          <a:p>
            <a:pPr lvl="2"/>
            <a:r>
              <a:rPr lang="en-US" altLang="zh-CN" dirty="0">
                <a:cs typeface="+mn-ea"/>
                <a:sym typeface="+mn-lt"/>
              </a:rPr>
              <a:t>8</a:t>
            </a:r>
            <a:r>
              <a:rPr lang="zh-CN" altLang="en-US" dirty="0">
                <a:cs typeface="+mn-ea"/>
                <a:sym typeface="+mn-lt"/>
              </a:rPr>
              <a:t>位寄存器：</a:t>
            </a:r>
            <a:r>
              <a:rPr lang="en-US" altLang="zh-CN" dirty="0">
                <a:cs typeface="+mn-ea"/>
                <a:sym typeface="+mn-lt"/>
              </a:rPr>
              <a:t>AH</a:t>
            </a:r>
            <a:r>
              <a:rPr lang="zh-CN" altLang="en-US" dirty="0">
                <a:cs typeface="+mn-ea"/>
                <a:sym typeface="+mn-lt"/>
              </a:rPr>
              <a:t>、</a:t>
            </a:r>
            <a:r>
              <a:rPr lang="en-US" altLang="zh-CN" dirty="0">
                <a:cs typeface="+mn-ea"/>
                <a:sym typeface="+mn-lt"/>
              </a:rPr>
              <a:t>AL</a:t>
            </a:r>
            <a:r>
              <a:rPr lang="zh-CN" altLang="en-US" dirty="0">
                <a:cs typeface="+mn-ea"/>
                <a:sym typeface="+mn-lt"/>
              </a:rPr>
              <a:t>、</a:t>
            </a:r>
            <a:r>
              <a:rPr lang="en-US" altLang="zh-CN" dirty="0">
                <a:cs typeface="+mn-ea"/>
                <a:sym typeface="+mn-lt"/>
              </a:rPr>
              <a:t>BH</a:t>
            </a:r>
            <a:r>
              <a:rPr lang="zh-CN" altLang="en-US" dirty="0">
                <a:cs typeface="+mn-ea"/>
                <a:sym typeface="+mn-lt"/>
              </a:rPr>
              <a:t>、</a:t>
            </a:r>
            <a:r>
              <a:rPr lang="en-US" altLang="zh-CN" dirty="0">
                <a:cs typeface="+mn-ea"/>
                <a:sym typeface="+mn-lt"/>
              </a:rPr>
              <a:t>BL</a:t>
            </a:r>
            <a:r>
              <a:rPr lang="zh-CN" altLang="en-US" dirty="0">
                <a:cs typeface="+mn-ea"/>
                <a:sym typeface="+mn-lt"/>
              </a:rPr>
              <a:t>、</a:t>
            </a:r>
            <a:r>
              <a:rPr lang="en-US" altLang="zh-CN" dirty="0">
                <a:cs typeface="+mn-ea"/>
                <a:sym typeface="+mn-lt"/>
              </a:rPr>
              <a:t>CH</a:t>
            </a:r>
            <a:r>
              <a:rPr lang="zh-CN" altLang="en-US" dirty="0">
                <a:cs typeface="+mn-ea"/>
                <a:sym typeface="+mn-lt"/>
              </a:rPr>
              <a:t>、</a:t>
            </a:r>
            <a:r>
              <a:rPr lang="en-US" altLang="zh-CN" dirty="0">
                <a:cs typeface="+mn-ea"/>
                <a:sym typeface="+mn-lt"/>
              </a:rPr>
              <a:t>CL</a:t>
            </a:r>
            <a:r>
              <a:rPr lang="zh-CN" altLang="en-US" dirty="0">
                <a:cs typeface="+mn-ea"/>
                <a:sym typeface="+mn-lt"/>
              </a:rPr>
              <a:t>、</a:t>
            </a:r>
            <a:r>
              <a:rPr lang="en-US" altLang="zh-CN" dirty="0">
                <a:cs typeface="+mn-ea"/>
                <a:sym typeface="+mn-lt"/>
              </a:rPr>
              <a:t>DH</a:t>
            </a:r>
            <a:r>
              <a:rPr lang="zh-CN" altLang="en-US" dirty="0">
                <a:cs typeface="+mn-ea"/>
                <a:sym typeface="+mn-lt"/>
              </a:rPr>
              <a:t>和</a:t>
            </a:r>
            <a:r>
              <a:rPr lang="en-US" altLang="zh-CN" dirty="0">
                <a:cs typeface="+mn-ea"/>
                <a:sym typeface="+mn-lt"/>
              </a:rPr>
              <a:t>DL</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F84A97E3-2D85-4267-8115-3226AF9780AB}"/>
              </a:ext>
            </a:extLst>
          </p:cNvPr>
          <p:cNvSpPr>
            <a:spLocks noGrp="1"/>
          </p:cNvSpPr>
          <p:nvPr>
            <p:ph type="sldNum" sz="quarter" idx="12"/>
          </p:nvPr>
        </p:nvSpPr>
        <p:spPr/>
        <p:txBody>
          <a:bodyPr/>
          <a:lstStyle/>
          <a:p>
            <a:pPr algn="r"/>
            <a:fld id="{16F781C4-B8D4-4498-9C49-C9A9BB9F3E73}" type="slidenum">
              <a:rPr lang="zh-CN" altLang="en-US" smtClean="0"/>
              <a:pPr algn="r"/>
              <a:t>112</a:t>
            </a:fld>
            <a:endParaRPr lang="zh-CN" altLang="en-US" dirty="0"/>
          </a:p>
        </p:txBody>
      </p:sp>
    </p:spTree>
    <p:extLst>
      <p:ext uri="{BB962C8B-B14F-4D97-AF65-F5344CB8AC3E}">
        <p14:creationId xmlns:p14="http://schemas.microsoft.com/office/powerpoint/2010/main" val="172236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checkerboard(across)">
                                      <p:cBhvr>
                                        <p:cTn id="7" dur="500"/>
                                        <p:tgtEl>
                                          <p:spTgt spid="4">
                                            <p:txEl>
                                              <p:pRg st="5" end="5"/>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checkerboard(across)">
                                      <p:cBhvr>
                                        <p:cTn id="10" dur="500"/>
                                        <p:tgtEl>
                                          <p:spTgt spid="4">
                                            <p:txEl>
                                              <p:pRg st="6" end="6"/>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Effect transition="in" filter="checkerboard(across)">
                                      <p:cBhvr>
                                        <p:cTn id="13" dur="500"/>
                                        <p:tgtEl>
                                          <p:spTgt spid="4">
                                            <p:txEl>
                                              <p:pRg st="7" end="7"/>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4">
                                            <p:txEl>
                                              <p:pRg st="8" end="8"/>
                                            </p:txEl>
                                          </p:spTgt>
                                        </p:tgtEl>
                                        <p:attrNameLst>
                                          <p:attrName>style.visibility</p:attrName>
                                        </p:attrNameLst>
                                      </p:cBhvr>
                                      <p:to>
                                        <p:strVal val="visible"/>
                                      </p:to>
                                    </p:set>
                                    <p:animEffect transition="in" filter="checkerboard(across)">
                                      <p:cBhvr>
                                        <p:cTn id="16" dur="500"/>
                                        <p:tgtEl>
                                          <p:spTgt spid="4">
                                            <p:txEl>
                                              <p:pRg st="8" end="8"/>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animEffect transition="in" filter="checkerboard(across)">
                                      <p:cBhvr>
                                        <p:cTn id="19"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1"/>
            <a:r>
              <a:rPr lang="zh-CN" altLang="en-US" dirty="0">
                <a:cs typeface="+mn-ea"/>
                <a:sym typeface="+mn-lt"/>
              </a:rPr>
              <a:t>例：</a:t>
            </a:r>
            <a:r>
              <a:rPr lang="en-US" altLang="zh-CN" dirty="0">
                <a:cs typeface="+mn-ea"/>
                <a:sym typeface="+mn-lt"/>
              </a:rPr>
              <a:t> MOV EAX</a:t>
            </a:r>
            <a:r>
              <a:rPr lang="zh-CN" altLang="en-US" dirty="0">
                <a:cs typeface="+mn-ea"/>
                <a:sym typeface="+mn-lt"/>
              </a:rPr>
              <a:t>，</a:t>
            </a:r>
            <a:r>
              <a:rPr lang="en-US" altLang="zh-CN" dirty="0">
                <a:cs typeface="+mn-ea"/>
                <a:sym typeface="+mn-lt"/>
              </a:rPr>
              <a:t>EBX</a:t>
            </a:r>
            <a:r>
              <a:rPr lang="zh-CN" altLang="en-US" dirty="0">
                <a:cs typeface="+mn-ea"/>
                <a:sym typeface="+mn-lt"/>
              </a:rPr>
              <a:t>；寄存器之间执行数据拷贝</a:t>
            </a:r>
          </a:p>
          <a:p>
            <a:pPr lvl="1"/>
            <a:r>
              <a:rPr lang="zh-CN" altLang="en-US" dirty="0">
                <a:cs typeface="+mn-ea"/>
                <a:sym typeface="+mn-lt"/>
              </a:rPr>
              <a:t>若执行前</a:t>
            </a:r>
            <a:r>
              <a:rPr lang="en-US" altLang="zh-CN" dirty="0">
                <a:cs typeface="+mn-ea"/>
                <a:sym typeface="+mn-lt"/>
              </a:rPr>
              <a:t>EAX = 3047H</a:t>
            </a:r>
            <a:r>
              <a:rPr lang="zh-CN" altLang="en-US" dirty="0">
                <a:cs typeface="+mn-ea"/>
                <a:sym typeface="+mn-lt"/>
              </a:rPr>
              <a:t>，</a:t>
            </a:r>
            <a:r>
              <a:rPr lang="en-US" altLang="zh-CN" dirty="0">
                <a:cs typeface="+mn-ea"/>
                <a:sym typeface="+mn-lt"/>
              </a:rPr>
              <a:t>EBX =2378H</a:t>
            </a:r>
            <a:r>
              <a:rPr lang="zh-CN" altLang="en-US" dirty="0">
                <a:cs typeface="+mn-ea"/>
                <a:sym typeface="+mn-lt"/>
              </a:rPr>
              <a:t>，执行后</a:t>
            </a:r>
            <a:r>
              <a:rPr lang="en-US" altLang="zh-CN" dirty="0">
                <a:cs typeface="+mn-ea"/>
                <a:sym typeface="+mn-lt"/>
              </a:rPr>
              <a:t>EAX = </a:t>
            </a:r>
            <a:r>
              <a:rPr lang="en-US" altLang="zh-CN" dirty="0">
                <a:solidFill>
                  <a:srgbClr val="FF0000"/>
                </a:solidFill>
                <a:cs typeface="+mn-ea"/>
                <a:sym typeface="+mn-lt"/>
              </a:rPr>
              <a:t>?</a:t>
            </a:r>
            <a:r>
              <a:rPr lang="en-US" altLang="zh-CN" dirty="0">
                <a:cs typeface="+mn-ea"/>
                <a:sym typeface="+mn-lt"/>
              </a:rPr>
              <a:t>H</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B517F9C9-3559-4A44-906B-39FD18F1DEDF}"/>
              </a:ext>
            </a:extLst>
          </p:cNvPr>
          <p:cNvSpPr>
            <a:spLocks noGrp="1"/>
          </p:cNvSpPr>
          <p:nvPr>
            <p:ph type="sldNum" sz="quarter" idx="12"/>
          </p:nvPr>
        </p:nvSpPr>
        <p:spPr/>
        <p:txBody>
          <a:bodyPr/>
          <a:lstStyle/>
          <a:p>
            <a:pPr algn="r"/>
            <a:fld id="{16F781C4-B8D4-4498-9C49-C9A9BB9F3E73}" type="slidenum">
              <a:rPr lang="zh-CN" altLang="en-US" smtClean="0"/>
              <a:pPr algn="r"/>
              <a:t>113</a:t>
            </a:fld>
            <a:endParaRPr lang="zh-CN" altLang="en-US" dirty="0"/>
          </a:p>
        </p:txBody>
      </p:sp>
      <p:sp>
        <p:nvSpPr>
          <p:cNvPr id="6" name="TextBox 5">
            <a:extLst>
              <a:ext uri="{FF2B5EF4-FFF2-40B4-BE49-F238E27FC236}">
                <a16:creationId xmlns:a16="http://schemas.microsoft.com/office/drawing/2014/main" id="{9295E905-608A-B650-D554-5B31BFD3905B}"/>
              </a:ext>
            </a:extLst>
          </p:cNvPr>
          <p:cNvSpPr txBox="1"/>
          <p:nvPr/>
        </p:nvSpPr>
        <p:spPr>
          <a:xfrm>
            <a:off x="2360712" y="2564904"/>
            <a:ext cx="2351388" cy="523220"/>
          </a:xfrm>
          <a:prstGeom prst="rect">
            <a:avLst/>
          </a:prstGeom>
          <a:solidFill>
            <a:schemeClr val="bg2"/>
          </a:solidFill>
          <a:ln>
            <a:noFill/>
          </a:ln>
        </p:spPr>
        <p:txBody>
          <a:bodyPr wrap="square">
            <a:spAutoFit/>
          </a:bodyPr>
          <a:lstStyle/>
          <a:p>
            <a:r>
              <a:rPr lang="en-US" altLang="zh-CN" sz="2800" b="1" dirty="0">
                <a:cs typeface="+mn-ea"/>
                <a:sym typeface="+mn-lt"/>
              </a:rPr>
              <a:t>EBX= </a:t>
            </a:r>
            <a:r>
              <a:rPr lang="en-US" altLang="zh-CN" sz="2800" b="1" dirty="0">
                <a:solidFill>
                  <a:srgbClr val="FF0000"/>
                </a:solidFill>
                <a:cs typeface="+mn-ea"/>
                <a:sym typeface="+mn-lt"/>
              </a:rPr>
              <a:t>2378</a:t>
            </a:r>
            <a:r>
              <a:rPr lang="en-US" altLang="zh-CN" sz="2800" b="1" dirty="0">
                <a:cs typeface="+mn-ea"/>
                <a:sym typeface="+mn-lt"/>
              </a:rPr>
              <a:t>H</a:t>
            </a:r>
            <a:endParaRPr lang="en-CN" sz="2800" b="1" dirty="0">
              <a:cs typeface="+mn-ea"/>
            </a:endParaRPr>
          </a:p>
        </p:txBody>
      </p:sp>
    </p:spTree>
    <p:extLst>
      <p:ext uri="{BB962C8B-B14F-4D97-AF65-F5344CB8AC3E}">
        <p14:creationId xmlns:p14="http://schemas.microsoft.com/office/powerpoint/2010/main" val="1032368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4889748" cy="4896544"/>
          </a:xfrm>
        </p:spPr>
        <p:txBody>
          <a:bodyPr>
            <a:normAutofit/>
          </a:bodyPr>
          <a:lstStyle/>
          <a:p>
            <a:r>
              <a:rPr lang="zh-CN" altLang="en-US" dirty="0">
                <a:cs typeface="+mn-ea"/>
                <a:sym typeface="+mn-lt"/>
              </a:rPr>
              <a:t>以上立即寻址和寄存器寻址两种寻址方式是</a:t>
            </a:r>
            <a:r>
              <a:rPr lang="zh-CN" altLang="en-US" dirty="0">
                <a:solidFill>
                  <a:srgbClr val="0000FF"/>
                </a:solidFill>
                <a:cs typeface="+mn-ea"/>
                <a:sym typeface="+mn-lt"/>
              </a:rPr>
              <a:t>对寄存器的寻址</a:t>
            </a:r>
            <a:r>
              <a:rPr lang="zh-CN" altLang="en-US" dirty="0">
                <a:cs typeface="+mn-ea"/>
                <a:sym typeface="+mn-lt"/>
              </a:rPr>
              <a:t>，不涉及对内存中数据的寻址</a:t>
            </a:r>
            <a:endParaRPr lang="en-US" altLang="zh-CN" dirty="0">
              <a:cs typeface="+mn-ea"/>
              <a:sym typeface="+mn-lt"/>
            </a:endParaRPr>
          </a:p>
          <a:p>
            <a:r>
              <a:rPr lang="zh-CN" altLang="en-US" dirty="0">
                <a:cs typeface="+mn-ea"/>
                <a:sym typeface="+mn-lt"/>
              </a:rPr>
              <a:t>下面介绍的寻址方式，都是针对</a:t>
            </a:r>
            <a:r>
              <a:rPr lang="zh-CN" altLang="en-US" dirty="0">
                <a:highlight>
                  <a:srgbClr val="FFFF00"/>
                </a:highlight>
                <a:cs typeface="+mn-ea"/>
                <a:sym typeface="+mn-lt"/>
              </a:rPr>
              <a:t>在存储区中的数据</a:t>
            </a:r>
            <a:r>
              <a:rPr lang="zh-CN" altLang="en-US" dirty="0">
                <a:cs typeface="+mn-ea"/>
                <a:sym typeface="+mn-lt"/>
              </a:rPr>
              <a:t>，</a:t>
            </a:r>
            <a:r>
              <a:rPr lang="zh-CN" altLang="en-US" dirty="0">
                <a:solidFill>
                  <a:srgbClr val="FF0000"/>
                </a:solidFill>
                <a:cs typeface="+mn-ea"/>
                <a:sym typeface="+mn-lt"/>
              </a:rPr>
              <a:t>通过不同的寻址方式求得操作数地址，从而取得操作数</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）寻址方式（可以理解为“去哪里找数据”）</a:t>
            </a:r>
          </a:p>
        </p:txBody>
      </p:sp>
      <p:sp>
        <p:nvSpPr>
          <p:cNvPr id="7" name="灯片编号占位符 6">
            <a:extLst>
              <a:ext uri="{FF2B5EF4-FFF2-40B4-BE49-F238E27FC236}">
                <a16:creationId xmlns:a16="http://schemas.microsoft.com/office/drawing/2014/main" id="{C76201C3-BD04-4B37-8707-CF0BBC6FD737}"/>
              </a:ext>
            </a:extLst>
          </p:cNvPr>
          <p:cNvSpPr>
            <a:spLocks noGrp="1"/>
          </p:cNvSpPr>
          <p:nvPr>
            <p:ph type="sldNum" sz="quarter" idx="12"/>
          </p:nvPr>
        </p:nvSpPr>
        <p:spPr/>
        <p:txBody>
          <a:bodyPr/>
          <a:lstStyle/>
          <a:p>
            <a:pPr algn="r"/>
            <a:fld id="{16F781C4-B8D4-4498-9C49-C9A9BB9F3E73}" type="slidenum">
              <a:rPr lang="zh-CN" altLang="en-US" smtClean="0"/>
              <a:pPr algn="r"/>
              <a:t>114</a:t>
            </a:fld>
            <a:endParaRPr lang="zh-CN" altLang="en-US" dirty="0"/>
          </a:p>
        </p:txBody>
      </p:sp>
      <p:pic>
        <p:nvPicPr>
          <p:cNvPr id="1026" name="Picture 2" descr="Register Memory | Type and Function with Uses of Register Memory">
            <a:extLst>
              <a:ext uri="{FF2B5EF4-FFF2-40B4-BE49-F238E27FC236}">
                <a16:creationId xmlns:a16="http://schemas.microsoft.com/office/drawing/2014/main" id="{E0B38709-5DF0-F81B-208B-52D7E79090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0" t="3127" r="7342" b="10111"/>
          <a:stretch/>
        </p:blipFill>
        <p:spPr bwMode="auto">
          <a:xfrm>
            <a:off x="5169024" y="2466199"/>
            <a:ext cx="4696843" cy="28044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DAF43A-A6E7-C321-AB83-E44B679700BC}"/>
              </a:ext>
            </a:extLst>
          </p:cNvPr>
          <p:cNvSpPr/>
          <p:nvPr/>
        </p:nvSpPr>
        <p:spPr>
          <a:xfrm>
            <a:off x="5313040" y="2852936"/>
            <a:ext cx="144016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5">
            <a:extLst>
              <a:ext uri="{FF2B5EF4-FFF2-40B4-BE49-F238E27FC236}">
                <a16:creationId xmlns:a16="http://schemas.microsoft.com/office/drawing/2014/main" id="{8E3E73E6-40DB-3C7B-C0ED-04F3DACCE144}"/>
              </a:ext>
            </a:extLst>
          </p:cNvPr>
          <p:cNvSpPr/>
          <p:nvPr/>
        </p:nvSpPr>
        <p:spPr>
          <a:xfrm>
            <a:off x="8265367" y="2780928"/>
            <a:ext cx="1440160" cy="936104"/>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effectLst>
                <a:glow rad="228600">
                  <a:schemeClr val="accent6">
                    <a:satMod val="175000"/>
                    <a:alpha val="40000"/>
                  </a:schemeClr>
                </a:glow>
              </a:effectLst>
            </a:endParaRPr>
          </a:p>
        </p:txBody>
      </p:sp>
    </p:spTree>
    <p:extLst>
      <p:ext uri="{BB962C8B-B14F-4D97-AF65-F5344CB8AC3E}">
        <p14:creationId xmlns:p14="http://schemas.microsoft.com/office/powerpoint/2010/main" val="41390939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4" presetID="1" presetClass="exit" presetSubtype="0" fill="hold" grpId="1" nodeType="withEffect">
                                  <p:stCondLst>
                                    <p:cond delay="0"/>
                                  </p:stCondLst>
                                  <p:childTnLst>
                                    <p:set>
                                      <p:cBhvr>
                                        <p:cTn id="15" dur="1" fill="hold">
                                          <p:stCondLst>
                                            <p:cond delay="0"/>
                                          </p:stCondLst>
                                        </p:cTn>
                                        <p:tgtEl>
                                          <p:spTgt spid="2"/>
                                        </p:tgtEl>
                                        <p:attrNameLst>
                                          <p:attrName>style.visibility</p:attrName>
                                        </p:attrNameLst>
                                      </p:cBhvr>
                                      <p:to>
                                        <p:strVal val="hidden"/>
                                      </p:to>
                                    </p:set>
                                  </p:childTnLst>
                                </p:cTn>
                              </p:par>
                              <p:par>
                                <p:cTn id="16" presetID="6"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在</a:t>
            </a:r>
            <a:r>
              <a:rPr lang="en-US" altLang="zh-CN" dirty="0">
                <a:cs typeface="+mn-ea"/>
                <a:sym typeface="+mn-lt"/>
              </a:rPr>
              <a:t>x86</a:t>
            </a:r>
            <a:r>
              <a:rPr lang="zh-CN" altLang="en-US" dirty="0">
                <a:cs typeface="+mn-ea"/>
                <a:sym typeface="+mn-lt"/>
              </a:rPr>
              <a:t>系统中，</a:t>
            </a:r>
            <a:r>
              <a:rPr lang="zh-CN" altLang="en-US" dirty="0">
                <a:highlight>
                  <a:srgbClr val="FFFF00"/>
                </a:highlight>
                <a:cs typeface="+mn-ea"/>
                <a:sym typeface="+mn-lt"/>
              </a:rPr>
              <a:t>内存单元的物理地址</a:t>
            </a:r>
            <a:r>
              <a:rPr lang="zh-CN" altLang="en-US" dirty="0">
                <a:cs typeface="+mn-ea"/>
                <a:sym typeface="+mn-lt"/>
              </a:rPr>
              <a:t>由</a:t>
            </a:r>
            <a:r>
              <a:rPr lang="zh-CN" altLang="en-US" dirty="0">
                <a:solidFill>
                  <a:srgbClr val="FF0000"/>
                </a:solidFill>
                <a:cs typeface="+mn-ea"/>
                <a:sym typeface="+mn-lt"/>
              </a:rPr>
              <a:t>段基址</a:t>
            </a:r>
            <a:r>
              <a:rPr lang="zh-CN" altLang="en-US" dirty="0">
                <a:cs typeface="+mn-ea"/>
                <a:sym typeface="+mn-lt"/>
              </a:rPr>
              <a:t>和</a:t>
            </a:r>
            <a:r>
              <a:rPr lang="zh-CN" altLang="en-US" dirty="0">
                <a:solidFill>
                  <a:srgbClr val="0000FF"/>
                </a:solidFill>
                <a:cs typeface="+mn-ea"/>
                <a:sym typeface="+mn-lt"/>
              </a:rPr>
              <a:t>偏移地址</a:t>
            </a:r>
            <a:r>
              <a:rPr lang="en-US" altLang="zh-CN" dirty="0">
                <a:cs typeface="+mn-ea"/>
                <a:sym typeface="+mn-lt"/>
              </a:rPr>
              <a:t>(</a:t>
            </a:r>
            <a:r>
              <a:rPr lang="zh-CN" altLang="en-US" dirty="0">
                <a:cs typeface="+mn-ea"/>
                <a:sym typeface="+mn-lt"/>
              </a:rPr>
              <a:t>又称为偏移量</a:t>
            </a:r>
            <a:r>
              <a:rPr lang="en-US" altLang="zh-CN" dirty="0">
                <a:cs typeface="+mn-ea"/>
                <a:sym typeface="+mn-lt"/>
              </a:rPr>
              <a:t>)</a:t>
            </a:r>
            <a:r>
              <a:rPr lang="zh-CN" altLang="en-US" dirty="0">
                <a:cs typeface="+mn-ea"/>
                <a:sym typeface="+mn-lt"/>
              </a:rPr>
              <a:t>组成</a:t>
            </a:r>
            <a:endParaRPr lang="en-US" altLang="zh-CN" dirty="0">
              <a:cs typeface="+mn-ea"/>
              <a:sym typeface="+mn-lt"/>
            </a:endParaRPr>
          </a:p>
          <a:p>
            <a:pPr lvl="1"/>
            <a:r>
              <a:rPr lang="zh-CN" altLang="en-US" dirty="0">
                <a:cs typeface="+mn-ea"/>
                <a:sym typeface="+mn-lt"/>
              </a:rPr>
              <a:t>段基址：在</a:t>
            </a:r>
            <a:r>
              <a:rPr lang="en-US" altLang="zh-CN" dirty="0">
                <a:cs typeface="+mn-ea"/>
                <a:sym typeface="+mn-lt"/>
              </a:rPr>
              <a:t>IA-32</a:t>
            </a:r>
            <a:r>
              <a:rPr lang="zh-CN" altLang="en-US" dirty="0">
                <a:cs typeface="+mn-ea"/>
                <a:sym typeface="+mn-lt"/>
              </a:rPr>
              <a:t>的保护模式下，</a:t>
            </a:r>
            <a:r>
              <a:rPr lang="zh-CN" altLang="en-US" dirty="0">
                <a:highlight>
                  <a:srgbClr val="FFFF00"/>
                </a:highlight>
                <a:cs typeface="+mn-ea"/>
                <a:sym typeface="+mn-lt"/>
              </a:rPr>
              <a:t>段基址由</a:t>
            </a:r>
            <a:r>
              <a:rPr lang="en-US" altLang="zh-CN" dirty="0">
                <a:highlight>
                  <a:srgbClr val="FFFF00"/>
                </a:highlight>
                <a:cs typeface="+mn-ea"/>
                <a:sym typeface="+mn-lt"/>
              </a:rPr>
              <a:t>16</a:t>
            </a:r>
            <a:r>
              <a:rPr lang="zh-CN" altLang="en-US" dirty="0">
                <a:highlight>
                  <a:srgbClr val="FFFF00"/>
                </a:highlight>
                <a:cs typeface="+mn-ea"/>
                <a:sym typeface="+mn-lt"/>
              </a:rPr>
              <a:t>位的段选择符</a:t>
            </a:r>
            <a:r>
              <a:rPr lang="zh-CN" altLang="en-US" dirty="0">
                <a:cs typeface="+mn-ea"/>
                <a:sym typeface="+mn-lt"/>
              </a:rPr>
              <a:t>得到，这些</a:t>
            </a:r>
            <a:r>
              <a:rPr lang="zh-CN" altLang="en-US" dirty="0">
                <a:effectLst>
                  <a:outerShdw blurRad="38100" dist="38100" dir="2700000" algn="tl">
                    <a:srgbClr val="000000">
                      <a:alpha val="43137"/>
                    </a:srgbClr>
                  </a:outerShdw>
                </a:effectLst>
                <a:highlight>
                  <a:srgbClr val="C0C0C0"/>
                </a:highlight>
                <a:cs typeface="+mn-ea"/>
                <a:sym typeface="+mn-lt"/>
              </a:rPr>
              <a:t>段选择符存放在</a:t>
            </a:r>
            <a:r>
              <a:rPr lang="en-US" altLang="zh-CN" dirty="0">
                <a:effectLst>
                  <a:outerShdw blurRad="38100" dist="38100" dir="2700000" algn="tl">
                    <a:srgbClr val="000000">
                      <a:alpha val="43137"/>
                    </a:srgbClr>
                  </a:outerShdw>
                </a:effectLst>
                <a:highlight>
                  <a:srgbClr val="C0C0C0"/>
                </a:highlight>
                <a:cs typeface="+mn-ea"/>
                <a:sym typeface="+mn-lt"/>
              </a:rPr>
              <a:t>6</a:t>
            </a:r>
            <a:r>
              <a:rPr lang="zh-CN" altLang="en-US" dirty="0">
                <a:effectLst>
                  <a:outerShdw blurRad="38100" dist="38100" dir="2700000" algn="tl">
                    <a:srgbClr val="000000">
                      <a:alpha val="43137"/>
                    </a:srgbClr>
                  </a:outerShdw>
                </a:effectLst>
                <a:highlight>
                  <a:srgbClr val="C0C0C0"/>
                </a:highlight>
                <a:cs typeface="+mn-ea"/>
                <a:sym typeface="+mn-lt"/>
              </a:rPr>
              <a:t>个段寄存器</a:t>
            </a:r>
            <a:r>
              <a:rPr lang="en-US" altLang="zh-CN" dirty="0">
                <a:cs typeface="+mn-ea"/>
                <a:sym typeface="+mn-lt"/>
              </a:rPr>
              <a:t>(CS</a:t>
            </a:r>
            <a:r>
              <a:rPr lang="zh-CN" altLang="en-US" dirty="0">
                <a:cs typeface="+mn-ea"/>
                <a:sym typeface="+mn-lt"/>
              </a:rPr>
              <a:t>，</a:t>
            </a:r>
            <a:r>
              <a:rPr lang="en-US" altLang="zh-CN" dirty="0">
                <a:cs typeface="+mn-ea"/>
                <a:sym typeface="+mn-lt"/>
              </a:rPr>
              <a:t>SS</a:t>
            </a:r>
            <a:r>
              <a:rPr lang="zh-CN" altLang="en-US" dirty="0">
                <a:cs typeface="+mn-ea"/>
                <a:sym typeface="+mn-lt"/>
              </a:rPr>
              <a:t>，</a:t>
            </a:r>
            <a:r>
              <a:rPr lang="en-US" altLang="zh-CN" dirty="0">
                <a:cs typeface="+mn-ea"/>
                <a:sym typeface="+mn-lt"/>
              </a:rPr>
              <a:t>DS</a:t>
            </a:r>
            <a:r>
              <a:rPr lang="zh-CN" altLang="en-US" dirty="0">
                <a:cs typeface="+mn-ea"/>
                <a:sym typeface="+mn-lt"/>
              </a:rPr>
              <a:t>，</a:t>
            </a:r>
            <a:r>
              <a:rPr lang="en-US" altLang="zh-CN" dirty="0">
                <a:cs typeface="+mn-ea"/>
                <a:sym typeface="+mn-lt"/>
              </a:rPr>
              <a:t>ES</a:t>
            </a:r>
            <a:r>
              <a:rPr lang="zh-CN" altLang="en-US" dirty="0">
                <a:cs typeface="+mn-ea"/>
                <a:sym typeface="+mn-lt"/>
              </a:rPr>
              <a:t>，</a:t>
            </a:r>
            <a:r>
              <a:rPr lang="en-US" altLang="zh-CN" dirty="0">
                <a:cs typeface="+mn-ea"/>
                <a:sym typeface="+mn-lt"/>
              </a:rPr>
              <a:t>FS</a:t>
            </a:r>
            <a:r>
              <a:rPr lang="zh-CN" altLang="en-US" dirty="0">
                <a:cs typeface="+mn-ea"/>
                <a:sym typeface="+mn-lt"/>
              </a:rPr>
              <a:t>，</a:t>
            </a:r>
            <a:r>
              <a:rPr lang="en-US" altLang="zh-CN" dirty="0">
                <a:cs typeface="+mn-ea"/>
                <a:sym typeface="+mn-lt"/>
              </a:rPr>
              <a:t>GS)</a:t>
            </a:r>
            <a:r>
              <a:rPr lang="zh-CN" altLang="en-US" dirty="0">
                <a:cs typeface="+mn-ea"/>
                <a:sym typeface="+mn-lt"/>
              </a:rPr>
              <a:t>中。</a:t>
            </a:r>
            <a:endParaRPr lang="en-US" altLang="zh-CN" dirty="0">
              <a:cs typeface="+mn-ea"/>
              <a:sym typeface="+mn-lt"/>
            </a:endParaRPr>
          </a:p>
          <a:p>
            <a:pPr lvl="1"/>
            <a:r>
              <a:rPr lang="zh-CN" altLang="en-US" dirty="0">
                <a:cs typeface="+mn-ea"/>
                <a:sym typeface="+mn-lt"/>
              </a:rPr>
              <a:t>有效地址的计算包含以下四个基本部分：</a:t>
            </a:r>
          </a:p>
          <a:p>
            <a:pPr lvl="2"/>
            <a:r>
              <a:rPr lang="zh-CN" altLang="en-US" dirty="0">
                <a:cs typeface="+mn-ea"/>
                <a:sym typeface="+mn-lt"/>
              </a:rPr>
              <a:t>①基址寄存器</a:t>
            </a:r>
          </a:p>
          <a:p>
            <a:pPr lvl="2"/>
            <a:r>
              <a:rPr lang="zh-CN" altLang="en-US" dirty="0">
                <a:cs typeface="+mn-ea"/>
                <a:sym typeface="+mn-lt"/>
              </a:rPr>
              <a:t>②变址寄存器</a:t>
            </a:r>
          </a:p>
          <a:p>
            <a:pPr lvl="2"/>
            <a:r>
              <a:rPr lang="zh-CN" altLang="en-US" dirty="0">
                <a:cs typeface="+mn-ea"/>
                <a:sym typeface="+mn-lt"/>
              </a:rPr>
              <a:t>③比例因子</a:t>
            </a:r>
          </a:p>
          <a:p>
            <a:pPr lvl="2"/>
            <a:r>
              <a:rPr lang="zh-CN" altLang="en-US" dirty="0">
                <a:cs typeface="+mn-ea"/>
                <a:sym typeface="+mn-lt"/>
              </a:rPr>
              <a:t>④位移量</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C5242958-A1BE-40DD-A1B6-6F4E2BC63818}"/>
              </a:ext>
            </a:extLst>
          </p:cNvPr>
          <p:cNvSpPr>
            <a:spLocks noGrp="1"/>
          </p:cNvSpPr>
          <p:nvPr>
            <p:ph type="sldNum" sz="quarter" idx="12"/>
          </p:nvPr>
        </p:nvSpPr>
        <p:spPr/>
        <p:txBody>
          <a:bodyPr/>
          <a:lstStyle/>
          <a:p>
            <a:pPr algn="r"/>
            <a:fld id="{16F781C4-B8D4-4498-9C49-C9A9BB9F3E73}" type="slidenum">
              <a:rPr lang="zh-CN" altLang="en-US" smtClean="0"/>
              <a:pPr algn="r"/>
              <a:t>115</a:t>
            </a:fld>
            <a:endParaRPr lang="zh-CN" altLang="en-US" dirty="0"/>
          </a:p>
        </p:txBody>
      </p:sp>
    </p:spTree>
    <p:extLst>
      <p:ext uri="{BB962C8B-B14F-4D97-AF65-F5344CB8AC3E}">
        <p14:creationId xmlns:p14="http://schemas.microsoft.com/office/powerpoint/2010/main" val="2318332101"/>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1"/>
            <a:r>
              <a:rPr lang="zh-CN" altLang="en-US" dirty="0">
                <a:cs typeface="+mn-ea"/>
                <a:sym typeface="+mn-lt"/>
              </a:rPr>
              <a:t>将基址寄存器、变址寄存器、比例因子、位移量四部分，按某种计算方法组合形成的偏移地址，称为有效地址 </a:t>
            </a:r>
            <a:r>
              <a:rPr lang="en-US" altLang="zh-CN" dirty="0">
                <a:cs typeface="+mn-ea"/>
                <a:sym typeface="+mn-lt"/>
              </a:rPr>
              <a:t>EA</a:t>
            </a:r>
            <a:r>
              <a:rPr lang="zh-CN" altLang="en-US" dirty="0">
                <a:cs typeface="+mn-ea"/>
                <a:sym typeface="+mn-lt"/>
              </a:rPr>
              <a:t> </a:t>
            </a:r>
            <a:r>
              <a:rPr lang="en-US" altLang="zh-CN" dirty="0">
                <a:cs typeface="+mn-ea"/>
                <a:sym typeface="+mn-lt"/>
              </a:rPr>
              <a:t>(Effective Address)</a:t>
            </a:r>
          </a:p>
          <a:p>
            <a:pPr lvl="1"/>
            <a:endParaRPr lang="en-US" altLang="zh-CN" dirty="0">
              <a:solidFill>
                <a:srgbClr val="FF0000"/>
              </a:solidFill>
              <a:cs typeface="+mn-ea"/>
              <a:sym typeface="+mn-lt"/>
            </a:endParaRPr>
          </a:p>
          <a:p>
            <a:pPr lvl="1"/>
            <a:r>
              <a:rPr lang="zh-CN" altLang="en-US" dirty="0">
                <a:cs typeface="+mn-ea"/>
                <a:sym typeface="+mn-lt"/>
              </a:rPr>
              <a:t>有效地址 </a:t>
            </a:r>
            <a:r>
              <a:rPr lang="en-US" altLang="zh-CN" dirty="0">
                <a:highlight>
                  <a:srgbClr val="FFFF00"/>
                </a:highlight>
                <a:cs typeface="+mn-ea"/>
                <a:sym typeface="+mn-lt"/>
              </a:rPr>
              <a:t>EA</a:t>
            </a:r>
            <a:r>
              <a:rPr lang="zh-CN" altLang="en-US" dirty="0">
                <a:highlight>
                  <a:srgbClr val="FFFF00"/>
                </a:highlight>
                <a:cs typeface="+mn-ea"/>
                <a:sym typeface="+mn-lt"/>
              </a:rPr>
              <a:t> </a:t>
            </a:r>
            <a:r>
              <a:rPr lang="en-US" altLang="zh-CN" dirty="0">
                <a:highlight>
                  <a:srgbClr val="FFFF00"/>
                </a:highlight>
                <a:cs typeface="+mn-ea"/>
                <a:sym typeface="+mn-lt"/>
              </a:rPr>
              <a:t>=</a:t>
            </a:r>
            <a:r>
              <a:rPr lang="zh-CN" altLang="en-US" dirty="0">
                <a:highlight>
                  <a:srgbClr val="FFFF00"/>
                </a:highlight>
                <a:cs typeface="+mn-ea"/>
                <a:sym typeface="+mn-lt"/>
              </a:rPr>
              <a:t> </a:t>
            </a:r>
            <a:r>
              <a:rPr lang="zh-CN" altLang="en-US" dirty="0">
                <a:solidFill>
                  <a:srgbClr val="FF0000"/>
                </a:solidFill>
                <a:highlight>
                  <a:srgbClr val="FFFF00"/>
                </a:highlight>
                <a:cs typeface="+mn-ea"/>
                <a:sym typeface="+mn-lt"/>
              </a:rPr>
              <a:t>基址 </a:t>
            </a:r>
            <a:r>
              <a:rPr lang="en-US" altLang="zh-CN" dirty="0">
                <a:highlight>
                  <a:srgbClr val="FFFF00"/>
                </a:highlight>
                <a:cs typeface="+mn-ea"/>
                <a:sym typeface="+mn-lt"/>
              </a:rPr>
              <a:t>+</a:t>
            </a:r>
            <a:r>
              <a:rPr lang="zh-CN" altLang="en-US" dirty="0">
                <a:highlight>
                  <a:srgbClr val="FFFF00"/>
                </a:highlight>
                <a:cs typeface="+mn-ea"/>
                <a:sym typeface="+mn-lt"/>
              </a:rPr>
              <a:t> </a:t>
            </a:r>
            <a:r>
              <a:rPr lang="zh-CN" altLang="en-US" dirty="0">
                <a:solidFill>
                  <a:srgbClr val="0000FF"/>
                </a:solidFill>
                <a:highlight>
                  <a:srgbClr val="FFFF00"/>
                </a:highlight>
                <a:cs typeface="+mn-ea"/>
                <a:sym typeface="+mn-lt"/>
              </a:rPr>
              <a:t>变址 </a:t>
            </a:r>
            <a:r>
              <a:rPr lang="zh-CN" altLang="en-US" dirty="0">
                <a:highlight>
                  <a:srgbClr val="FFFF00"/>
                </a:highlight>
                <a:cs typeface="+mn-ea"/>
                <a:sym typeface="+mn-lt"/>
              </a:rPr>
              <a:t>* </a:t>
            </a:r>
            <a:r>
              <a:rPr lang="zh-CN" altLang="en-US" dirty="0">
                <a:solidFill>
                  <a:srgbClr val="00B050"/>
                </a:solidFill>
                <a:highlight>
                  <a:srgbClr val="FFFF00"/>
                </a:highlight>
                <a:cs typeface="+mn-ea"/>
                <a:sym typeface="+mn-lt"/>
              </a:rPr>
              <a:t>比例因子 </a:t>
            </a:r>
            <a:r>
              <a:rPr lang="en-US" altLang="zh-CN" dirty="0">
                <a:highlight>
                  <a:srgbClr val="FFFF00"/>
                </a:highlight>
                <a:cs typeface="+mn-ea"/>
                <a:sym typeface="+mn-lt"/>
              </a:rPr>
              <a:t>+</a:t>
            </a:r>
            <a:r>
              <a:rPr lang="zh-CN" altLang="en-US" dirty="0">
                <a:highlight>
                  <a:srgbClr val="FFFF00"/>
                </a:highlight>
                <a:cs typeface="+mn-ea"/>
                <a:sym typeface="+mn-lt"/>
              </a:rPr>
              <a:t> </a:t>
            </a:r>
            <a:r>
              <a:rPr lang="zh-CN" altLang="en-US" dirty="0">
                <a:solidFill>
                  <a:srgbClr val="7030A0"/>
                </a:solidFill>
                <a:highlight>
                  <a:srgbClr val="FFFF00"/>
                </a:highlight>
                <a:cs typeface="+mn-ea"/>
                <a:sym typeface="+mn-lt"/>
              </a:rPr>
              <a:t>位移量</a:t>
            </a:r>
          </a:p>
          <a:p>
            <a:pPr lvl="2"/>
            <a:r>
              <a:rPr lang="zh-CN" altLang="en-US" dirty="0">
                <a:cs typeface="+mn-ea"/>
                <a:sym typeface="+mn-lt"/>
              </a:rPr>
              <a:t>其中，</a:t>
            </a:r>
            <a:r>
              <a:rPr lang="zh-CN" altLang="en-US" dirty="0">
                <a:solidFill>
                  <a:srgbClr val="FF0000"/>
                </a:solidFill>
                <a:cs typeface="+mn-ea"/>
                <a:sym typeface="+mn-lt"/>
              </a:rPr>
              <a:t>基址</a:t>
            </a:r>
            <a:r>
              <a:rPr lang="zh-CN" altLang="en-US" dirty="0">
                <a:cs typeface="+mn-ea"/>
                <a:sym typeface="+mn-lt"/>
              </a:rPr>
              <a:t>、</a:t>
            </a:r>
            <a:r>
              <a:rPr lang="zh-CN" altLang="en-US" dirty="0">
                <a:solidFill>
                  <a:srgbClr val="0000FF"/>
                </a:solidFill>
                <a:cs typeface="+mn-ea"/>
                <a:sym typeface="+mn-lt"/>
              </a:rPr>
              <a:t>变址</a:t>
            </a:r>
            <a:r>
              <a:rPr lang="zh-CN" altLang="en-US" dirty="0">
                <a:cs typeface="+mn-ea"/>
                <a:sym typeface="+mn-lt"/>
              </a:rPr>
              <a:t>、</a:t>
            </a:r>
            <a:r>
              <a:rPr lang="zh-CN" altLang="en-US" dirty="0">
                <a:solidFill>
                  <a:srgbClr val="7030A0"/>
                </a:solidFill>
                <a:cs typeface="+mn-ea"/>
                <a:sym typeface="+mn-lt"/>
              </a:rPr>
              <a:t>位移量</a:t>
            </a:r>
            <a:r>
              <a:rPr lang="zh-CN" altLang="en-US" dirty="0">
                <a:cs typeface="+mn-ea"/>
                <a:sym typeface="+mn-lt"/>
              </a:rPr>
              <a:t>的值可正可负</a:t>
            </a:r>
            <a:endParaRPr lang="en-US" altLang="zh-CN" dirty="0">
              <a:cs typeface="+mn-ea"/>
              <a:sym typeface="+mn-lt"/>
            </a:endParaRPr>
          </a:p>
          <a:p>
            <a:pPr lvl="2"/>
            <a:r>
              <a:rPr lang="zh-CN" altLang="en-US" dirty="0">
                <a:cs typeface="+mn-ea"/>
                <a:sym typeface="+mn-lt"/>
              </a:rPr>
              <a:t>但，</a:t>
            </a:r>
            <a:r>
              <a:rPr lang="zh-CN" altLang="en-US" dirty="0">
                <a:solidFill>
                  <a:srgbClr val="00B050"/>
                </a:solidFill>
                <a:cs typeface="+mn-ea"/>
                <a:sym typeface="+mn-lt"/>
              </a:rPr>
              <a:t>比例因子</a:t>
            </a:r>
            <a:r>
              <a:rPr lang="zh-CN" altLang="en-US" dirty="0">
                <a:cs typeface="+mn-ea"/>
                <a:sym typeface="+mn-lt"/>
              </a:rPr>
              <a:t>只能为正</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63DA299C-15F5-4BCF-9963-CD9300C4617A}"/>
              </a:ext>
            </a:extLst>
          </p:cNvPr>
          <p:cNvSpPr>
            <a:spLocks noGrp="1"/>
          </p:cNvSpPr>
          <p:nvPr>
            <p:ph type="sldNum" sz="quarter" idx="12"/>
          </p:nvPr>
        </p:nvSpPr>
        <p:spPr/>
        <p:txBody>
          <a:bodyPr/>
          <a:lstStyle/>
          <a:p>
            <a:pPr algn="r"/>
            <a:fld id="{16F781C4-B8D4-4498-9C49-C9A9BB9F3E73}" type="slidenum">
              <a:rPr lang="zh-CN" altLang="en-US" smtClean="0"/>
              <a:pPr algn="r"/>
              <a:t>116</a:t>
            </a:fld>
            <a:endParaRPr lang="zh-CN" altLang="en-US" dirty="0"/>
          </a:p>
        </p:txBody>
      </p:sp>
    </p:spTree>
    <p:extLst>
      <p:ext uri="{BB962C8B-B14F-4D97-AF65-F5344CB8AC3E}">
        <p14:creationId xmlns:p14="http://schemas.microsoft.com/office/powerpoint/2010/main" val="2062756027"/>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fontScale="85000" lnSpcReduction="10000"/>
          </a:bodyPr>
          <a:lstStyle/>
          <a:p>
            <a:r>
              <a:rPr lang="zh-CN" altLang="en-US" dirty="0">
                <a:solidFill>
                  <a:schemeClr val="bg1">
                    <a:lumMod val="65000"/>
                  </a:schemeClr>
                </a:solidFill>
                <a:cs typeface="+mn-ea"/>
                <a:sym typeface="+mn-lt"/>
              </a:rPr>
              <a:t>当采用</a:t>
            </a:r>
            <a:r>
              <a:rPr lang="en-US" altLang="zh-CN" dirty="0">
                <a:solidFill>
                  <a:schemeClr val="bg1">
                    <a:lumMod val="65000"/>
                  </a:schemeClr>
                </a:solidFill>
                <a:cs typeface="+mn-ea"/>
                <a:sym typeface="+mn-lt"/>
              </a:rPr>
              <a:t>16</a:t>
            </a:r>
            <a:r>
              <a:rPr lang="zh-CN" altLang="en-US" dirty="0">
                <a:solidFill>
                  <a:schemeClr val="bg1">
                    <a:lumMod val="65000"/>
                  </a:schemeClr>
                </a:solidFill>
                <a:cs typeface="+mn-ea"/>
                <a:sym typeface="+mn-lt"/>
              </a:rPr>
              <a:t>位寻址方式时，有效地址四种成分的组成为：</a:t>
            </a:r>
          </a:p>
          <a:p>
            <a:pPr lvl="1"/>
            <a:r>
              <a:rPr lang="zh-CN" altLang="en-US" dirty="0">
                <a:solidFill>
                  <a:schemeClr val="bg1">
                    <a:lumMod val="65000"/>
                  </a:schemeClr>
                </a:solidFill>
                <a:cs typeface="+mn-ea"/>
                <a:sym typeface="+mn-lt"/>
              </a:rPr>
              <a:t>基址寄存器：</a:t>
            </a:r>
            <a:r>
              <a:rPr lang="en-US" altLang="zh-CN" dirty="0">
                <a:solidFill>
                  <a:schemeClr val="bg1">
                    <a:lumMod val="65000"/>
                  </a:schemeClr>
                </a:solidFill>
                <a:cs typeface="+mn-ea"/>
                <a:sym typeface="+mn-lt"/>
              </a:rPr>
              <a:t>BX</a:t>
            </a:r>
            <a:r>
              <a:rPr lang="zh-CN" altLang="en-US" dirty="0">
                <a:solidFill>
                  <a:schemeClr val="bg1">
                    <a:lumMod val="65000"/>
                  </a:schemeClr>
                </a:solidFill>
                <a:cs typeface="+mn-ea"/>
                <a:sym typeface="+mn-lt"/>
              </a:rPr>
              <a:t>，</a:t>
            </a:r>
            <a:r>
              <a:rPr lang="en-US" altLang="zh-CN" dirty="0">
                <a:solidFill>
                  <a:schemeClr val="bg1">
                    <a:lumMod val="65000"/>
                  </a:schemeClr>
                </a:solidFill>
                <a:cs typeface="+mn-ea"/>
                <a:sym typeface="+mn-lt"/>
              </a:rPr>
              <a:t>BP</a:t>
            </a:r>
            <a:endParaRPr lang="zh-CN" altLang="en-US" dirty="0">
              <a:solidFill>
                <a:schemeClr val="bg1">
                  <a:lumMod val="65000"/>
                </a:schemeClr>
              </a:solidFill>
              <a:cs typeface="+mn-ea"/>
              <a:sym typeface="+mn-lt"/>
            </a:endParaRPr>
          </a:p>
          <a:p>
            <a:pPr lvl="1"/>
            <a:r>
              <a:rPr lang="zh-CN" altLang="en-US" dirty="0">
                <a:solidFill>
                  <a:schemeClr val="bg1">
                    <a:lumMod val="65000"/>
                  </a:schemeClr>
                </a:solidFill>
                <a:cs typeface="+mn-ea"/>
                <a:sym typeface="+mn-lt"/>
              </a:rPr>
              <a:t>变址寄存器：</a:t>
            </a:r>
            <a:r>
              <a:rPr lang="en-US" altLang="zh-CN" dirty="0">
                <a:solidFill>
                  <a:schemeClr val="bg1">
                    <a:lumMod val="65000"/>
                  </a:schemeClr>
                </a:solidFill>
                <a:cs typeface="+mn-ea"/>
                <a:sym typeface="+mn-lt"/>
              </a:rPr>
              <a:t>SI</a:t>
            </a:r>
            <a:r>
              <a:rPr lang="zh-CN" altLang="en-US" dirty="0">
                <a:solidFill>
                  <a:schemeClr val="bg1">
                    <a:lumMod val="65000"/>
                  </a:schemeClr>
                </a:solidFill>
                <a:cs typeface="+mn-ea"/>
                <a:sym typeface="+mn-lt"/>
              </a:rPr>
              <a:t>，</a:t>
            </a:r>
            <a:r>
              <a:rPr lang="en-US" altLang="zh-CN" dirty="0">
                <a:solidFill>
                  <a:schemeClr val="bg1">
                    <a:lumMod val="65000"/>
                  </a:schemeClr>
                </a:solidFill>
                <a:cs typeface="+mn-ea"/>
                <a:sym typeface="+mn-lt"/>
              </a:rPr>
              <a:t>DI</a:t>
            </a:r>
            <a:endParaRPr lang="zh-CN" altLang="en-US" dirty="0">
              <a:solidFill>
                <a:schemeClr val="bg1">
                  <a:lumMod val="65000"/>
                </a:schemeClr>
              </a:solidFill>
              <a:cs typeface="+mn-ea"/>
              <a:sym typeface="+mn-lt"/>
            </a:endParaRPr>
          </a:p>
          <a:p>
            <a:pPr lvl="1"/>
            <a:r>
              <a:rPr lang="zh-CN" altLang="en-US" dirty="0">
                <a:solidFill>
                  <a:schemeClr val="bg1">
                    <a:lumMod val="65000"/>
                  </a:schemeClr>
                </a:solidFill>
                <a:cs typeface="+mn-ea"/>
                <a:sym typeface="+mn-lt"/>
              </a:rPr>
              <a:t>比例因子：</a:t>
            </a:r>
            <a:r>
              <a:rPr lang="en-US" altLang="zh-CN" dirty="0">
                <a:solidFill>
                  <a:schemeClr val="bg1">
                    <a:lumMod val="65000"/>
                  </a:schemeClr>
                </a:solidFill>
                <a:cs typeface="+mn-ea"/>
                <a:sym typeface="+mn-lt"/>
              </a:rPr>
              <a:t>1</a:t>
            </a:r>
            <a:endParaRPr lang="zh-CN" altLang="en-US" dirty="0">
              <a:solidFill>
                <a:schemeClr val="bg1">
                  <a:lumMod val="65000"/>
                </a:schemeClr>
              </a:solidFill>
              <a:cs typeface="+mn-ea"/>
              <a:sym typeface="+mn-lt"/>
            </a:endParaRPr>
          </a:p>
          <a:p>
            <a:pPr lvl="1"/>
            <a:r>
              <a:rPr lang="zh-CN" altLang="en-US" dirty="0">
                <a:solidFill>
                  <a:schemeClr val="bg1">
                    <a:lumMod val="65000"/>
                  </a:schemeClr>
                </a:solidFill>
                <a:cs typeface="+mn-ea"/>
                <a:sym typeface="+mn-lt"/>
              </a:rPr>
              <a:t>位移量：</a:t>
            </a:r>
            <a:r>
              <a:rPr lang="en-US" altLang="zh-CN" dirty="0">
                <a:solidFill>
                  <a:schemeClr val="bg1">
                    <a:lumMod val="65000"/>
                  </a:schemeClr>
                </a:solidFill>
                <a:cs typeface="+mn-ea"/>
                <a:sym typeface="+mn-lt"/>
              </a:rPr>
              <a:t>0</a:t>
            </a:r>
            <a:r>
              <a:rPr lang="zh-CN" altLang="en-US" dirty="0">
                <a:solidFill>
                  <a:schemeClr val="bg1">
                    <a:lumMod val="65000"/>
                  </a:schemeClr>
                </a:solidFill>
                <a:cs typeface="+mn-ea"/>
                <a:sym typeface="+mn-lt"/>
              </a:rPr>
              <a:t>，</a:t>
            </a:r>
            <a:r>
              <a:rPr lang="en-US" altLang="zh-CN" dirty="0">
                <a:solidFill>
                  <a:schemeClr val="bg1">
                    <a:lumMod val="65000"/>
                  </a:schemeClr>
                </a:solidFill>
                <a:cs typeface="+mn-ea"/>
                <a:sym typeface="+mn-lt"/>
              </a:rPr>
              <a:t>8</a:t>
            </a:r>
            <a:r>
              <a:rPr lang="zh-CN" altLang="en-US" dirty="0">
                <a:solidFill>
                  <a:schemeClr val="bg1">
                    <a:lumMod val="65000"/>
                  </a:schemeClr>
                </a:solidFill>
                <a:cs typeface="+mn-ea"/>
                <a:sym typeface="+mn-lt"/>
              </a:rPr>
              <a:t>，</a:t>
            </a:r>
            <a:r>
              <a:rPr lang="en-US" altLang="zh-CN" dirty="0">
                <a:solidFill>
                  <a:schemeClr val="bg1">
                    <a:lumMod val="65000"/>
                  </a:schemeClr>
                </a:solidFill>
                <a:cs typeface="+mn-ea"/>
                <a:sym typeface="+mn-lt"/>
              </a:rPr>
              <a:t>16</a:t>
            </a:r>
            <a:r>
              <a:rPr lang="zh-CN" altLang="en-US" dirty="0">
                <a:solidFill>
                  <a:schemeClr val="bg1">
                    <a:lumMod val="65000"/>
                  </a:schemeClr>
                </a:solidFill>
                <a:cs typeface="+mn-ea"/>
                <a:sym typeface="+mn-lt"/>
              </a:rPr>
              <a:t>位</a:t>
            </a:r>
            <a:endParaRPr lang="en-US" altLang="zh-CN" dirty="0">
              <a:solidFill>
                <a:schemeClr val="bg1">
                  <a:lumMod val="65000"/>
                </a:schemeClr>
              </a:solidFill>
              <a:cs typeface="+mn-ea"/>
              <a:sym typeface="+mn-lt"/>
            </a:endParaRPr>
          </a:p>
          <a:p>
            <a:pPr lvl="1"/>
            <a:endParaRPr lang="zh-CN" altLang="en-US" dirty="0">
              <a:cs typeface="+mn-ea"/>
              <a:sym typeface="+mn-lt"/>
            </a:endParaRPr>
          </a:p>
          <a:p>
            <a:r>
              <a:rPr lang="zh-CN" altLang="en-US" dirty="0">
                <a:cs typeface="+mn-ea"/>
                <a:sym typeface="+mn-lt"/>
              </a:rPr>
              <a:t>当采用</a:t>
            </a:r>
            <a:r>
              <a:rPr lang="en-US" altLang="zh-CN" dirty="0">
                <a:cs typeface="+mn-ea"/>
                <a:sym typeface="+mn-lt"/>
              </a:rPr>
              <a:t>32</a:t>
            </a:r>
            <a:r>
              <a:rPr lang="zh-CN" altLang="en-US" dirty="0">
                <a:cs typeface="+mn-ea"/>
                <a:sym typeface="+mn-lt"/>
              </a:rPr>
              <a:t>位寻址方式时，有效地址四种成分的组成为：</a:t>
            </a:r>
          </a:p>
          <a:p>
            <a:pPr lvl="1"/>
            <a:r>
              <a:rPr lang="zh-CN" altLang="en-US" dirty="0">
                <a:solidFill>
                  <a:srgbClr val="FF0000"/>
                </a:solidFill>
                <a:cs typeface="+mn-ea"/>
                <a:sym typeface="+mn-lt"/>
              </a:rPr>
              <a:t>基址寄存器</a:t>
            </a:r>
            <a:r>
              <a:rPr lang="zh-CN" altLang="en-US" dirty="0">
                <a:cs typeface="+mn-ea"/>
                <a:sym typeface="+mn-lt"/>
              </a:rPr>
              <a:t>：所有的 </a:t>
            </a:r>
            <a:r>
              <a:rPr lang="en-US" altLang="zh-CN" dirty="0">
                <a:cs typeface="+mn-ea"/>
                <a:sym typeface="+mn-lt"/>
              </a:rPr>
              <a:t>32</a:t>
            </a:r>
            <a:r>
              <a:rPr lang="zh-CN" altLang="en-US" dirty="0">
                <a:cs typeface="+mn-ea"/>
                <a:sym typeface="+mn-lt"/>
              </a:rPr>
              <a:t>位通用寄存器</a:t>
            </a:r>
          </a:p>
          <a:p>
            <a:pPr lvl="1"/>
            <a:r>
              <a:rPr lang="zh-CN" altLang="en-US" dirty="0">
                <a:solidFill>
                  <a:srgbClr val="0000FF"/>
                </a:solidFill>
                <a:cs typeface="+mn-ea"/>
                <a:sym typeface="+mn-lt"/>
              </a:rPr>
              <a:t>变址寄存器</a:t>
            </a:r>
            <a:r>
              <a:rPr lang="zh-CN" altLang="en-US" dirty="0">
                <a:cs typeface="+mn-ea"/>
                <a:sym typeface="+mn-lt"/>
              </a:rPr>
              <a:t>：除</a:t>
            </a:r>
            <a:r>
              <a:rPr lang="en-US" altLang="zh-CN" dirty="0">
                <a:cs typeface="+mn-ea"/>
                <a:sym typeface="+mn-lt"/>
              </a:rPr>
              <a:t>ESP</a:t>
            </a:r>
            <a:r>
              <a:rPr lang="zh-CN" altLang="en-US" dirty="0">
                <a:cs typeface="+mn-ea"/>
                <a:sym typeface="+mn-lt"/>
              </a:rPr>
              <a:t>以外的 </a:t>
            </a:r>
            <a:r>
              <a:rPr lang="en-US" altLang="zh-CN" dirty="0">
                <a:cs typeface="+mn-ea"/>
                <a:sym typeface="+mn-lt"/>
              </a:rPr>
              <a:t>32</a:t>
            </a:r>
            <a:r>
              <a:rPr lang="zh-CN" altLang="en-US" dirty="0">
                <a:cs typeface="+mn-ea"/>
                <a:sym typeface="+mn-lt"/>
              </a:rPr>
              <a:t>位通用寄存器</a:t>
            </a:r>
          </a:p>
          <a:p>
            <a:pPr lvl="1"/>
            <a:r>
              <a:rPr lang="zh-CN" altLang="en-US" dirty="0">
                <a:solidFill>
                  <a:srgbClr val="00B050"/>
                </a:solidFill>
                <a:cs typeface="+mn-ea"/>
                <a:sym typeface="+mn-lt"/>
              </a:rPr>
              <a:t>比例因子</a:t>
            </a:r>
            <a:r>
              <a:rPr lang="zh-CN" altLang="en-US" dirty="0">
                <a:cs typeface="+mn-ea"/>
                <a:sym typeface="+mn-lt"/>
              </a:rPr>
              <a:t>：</a:t>
            </a:r>
            <a:r>
              <a:rPr lang="en-US" altLang="zh-CN" dirty="0">
                <a:cs typeface="+mn-ea"/>
                <a:sym typeface="+mn-lt"/>
              </a:rPr>
              <a:t>1</a:t>
            </a:r>
            <a:r>
              <a:rPr lang="zh-CN" altLang="en-US" dirty="0">
                <a:cs typeface="+mn-ea"/>
                <a:sym typeface="+mn-lt"/>
              </a:rPr>
              <a:t>，</a:t>
            </a:r>
            <a:r>
              <a:rPr lang="en-US" altLang="zh-CN" dirty="0">
                <a:cs typeface="+mn-ea"/>
                <a:sym typeface="+mn-lt"/>
              </a:rPr>
              <a:t>2</a:t>
            </a:r>
            <a:r>
              <a:rPr lang="zh-CN" altLang="en-US" dirty="0">
                <a:cs typeface="+mn-ea"/>
                <a:sym typeface="+mn-lt"/>
              </a:rPr>
              <a:t>，</a:t>
            </a:r>
            <a:r>
              <a:rPr lang="en-US" altLang="zh-CN" dirty="0">
                <a:cs typeface="+mn-ea"/>
                <a:sym typeface="+mn-lt"/>
              </a:rPr>
              <a:t>4</a:t>
            </a:r>
            <a:r>
              <a:rPr lang="zh-CN" altLang="en-US" dirty="0">
                <a:cs typeface="+mn-ea"/>
                <a:sym typeface="+mn-lt"/>
              </a:rPr>
              <a:t>，</a:t>
            </a:r>
            <a:r>
              <a:rPr lang="en-US" altLang="zh-CN" dirty="0">
                <a:cs typeface="+mn-ea"/>
                <a:sym typeface="+mn-lt"/>
              </a:rPr>
              <a:t>8</a:t>
            </a:r>
            <a:endParaRPr lang="zh-CN" altLang="en-US" dirty="0">
              <a:cs typeface="+mn-ea"/>
              <a:sym typeface="+mn-lt"/>
            </a:endParaRPr>
          </a:p>
          <a:p>
            <a:pPr lvl="1"/>
            <a:r>
              <a:rPr lang="zh-CN" altLang="en-US" dirty="0">
                <a:solidFill>
                  <a:srgbClr val="7030A0"/>
                </a:solidFill>
                <a:cs typeface="+mn-ea"/>
                <a:sym typeface="+mn-lt"/>
              </a:rPr>
              <a:t>位移量</a:t>
            </a:r>
            <a:r>
              <a:rPr lang="zh-CN" altLang="en-US" dirty="0">
                <a:cs typeface="+mn-ea"/>
                <a:sym typeface="+mn-lt"/>
              </a:rPr>
              <a:t>：</a:t>
            </a:r>
            <a:r>
              <a:rPr lang="en-US" altLang="zh-CN" dirty="0">
                <a:cs typeface="+mn-ea"/>
                <a:sym typeface="+mn-lt"/>
              </a:rPr>
              <a:t>0</a:t>
            </a:r>
            <a:r>
              <a:rPr lang="zh-CN" altLang="en-US" dirty="0">
                <a:cs typeface="+mn-ea"/>
                <a:sym typeface="+mn-lt"/>
              </a:rPr>
              <a:t>，</a:t>
            </a:r>
            <a:r>
              <a:rPr lang="en-US" altLang="zh-CN" dirty="0">
                <a:cs typeface="+mn-ea"/>
                <a:sym typeface="+mn-lt"/>
              </a:rPr>
              <a:t>8</a:t>
            </a:r>
            <a:r>
              <a:rPr lang="zh-CN" altLang="en-US" dirty="0">
                <a:cs typeface="+mn-ea"/>
                <a:sym typeface="+mn-lt"/>
              </a:rPr>
              <a:t>，</a:t>
            </a:r>
            <a:r>
              <a:rPr lang="en-US" altLang="zh-CN" dirty="0">
                <a:cs typeface="+mn-ea"/>
                <a:sym typeface="+mn-lt"/>
              </a:rPr>
              <a:t>16</a:t>
            </a:r>
            <a:r>
              <a:rPr lang="zh-CN" altLang="en-US" dirty="0">
                <a:cs typeface="+mn-ea"/>
                <a:sym typeface="+mn-lt"/>
              </a:rPr>
              <a:t>，</a:t>
            </a:r>
            <a:r>
              <a:rPr lang="en-US" altLang="zh-CN" dirty="0">
                <a:cs typeface="+mn-ea"/>
                <a:sym typeface="+mn-lt"/>
              </a:rPr>
              <a:t>32</a:t>
            </a:r>
            <a:r>
              <a:rPr lang="zh-CN" altLang="en-US" dirty="0">
                <a:cs typeface="+mn-ea"/>
                <a:sym typeface="+mn-lt"/>
              </a:rPr>
              <a:t>位</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6E9EFF7B-F1B0-4666-BC04-9CF78D7E6585}"/>
              </a:ext>
            </a:extLst>
          </p:cNvPr>
          <p:cNvSpPr>
            <a:spLocks noGrp="1"/>
          </p:cNvSpPr>
          <p:nvPr>
            <p:ph type="sldNum" sz="quarter" idx="12"/>
          </p:nvPr>
        </p:nvSpPr>
        <p:spPr/>
        <p:txBody>
          <a:bodyPr/>
          <a:lstStyle/>
          <a:p>
            <a:pPr algn="r"/>
            <a:fld id="{16F781C4-B8D4-4498-9C49-C9A9BB9F3E73}" type="slidenum">
              <a:rPr lang="zh-CN" altLang="en-US" smtClean="0"/>
              <a:pPr algn="r"/>
              <a:t>117</a:t>
            </a:fld>
            <a:endParaRPr lang="zh-CN" altLang="en-US" dirty="0"/>
          </a:p>
        </p:txBody>
      </p:sp>
    </p:spTree>
    <p:extLst>
      <p:ext uri="{BB962C8B-B14F-4D97-AF65-F5344CB8AC3E}">
        <p14:creationId xmlns:p14="http://schemas.microsoft.com/office/powerpoint/2010/main" val="236310798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5229200"/>
          </a:xfrm>
        </p:spPr>
        <p:txBody>
          <a:bodyPr>
            <a:normAutofit/>
          </a:bodyPr>
          <a:lstStyle/>
          <a:p>
            <a:r>
              <a:rPr lang="zh-CN" altLang="en-US" dirty="0">
                <a:cs typeface="+mn-ea"/>
                <a:sym typeface="+mn-lt"/>
              </a:rPr>
              <a:t>段超越前缀</a:t>
            </a:r>
          </a:p>
          <a:p>
            <a:pPr lvl="1"/>
            <a:r>
              <a:rPr lang="zh-CN" altLang="en-US" dirty="0">
                <a:cs typeface="+mn-ea"/>
                <a:sym typeface="+mn-lt"/>
              </a:rPr>
              <a:t>当使用内存操作数时， 无论哪种内存操作数寻址都有默认的段寄存器</a:t>
            </a:r>
            <a:endParaRPr lang="en-US" altLang="zh-CN" dirty="0">
              <a:cs typeface="+mn-ea"/>
              <a:sym typeface="+mn-lt"/>
            </a:endParaRPr>
          </a:p>
          <a:p>
            <a:pPr lvl="2"/>
            <a:r>
              <a:rPr lang="zh-CN" altLang="en-US" dirty="0">
                <a:solidFill>
                  <a:srgbClr val="FF0000"/>
                </a:solidFill>
                <a:cs typeface="+mn-ea"/>
                <a:sym typeface="+mn-lt"/>
              </a:rPr>
              <a:t>至多一个内存操作数可不使用默认段寄存器</a:t>
            </a:r>
            <a:endParaRPr lang="en-US" altLang="zh-CN" dirty="0">
              <a:solidFill>
                <a:srgbClr val="FF0000"/>
              </a:solidFill>
              <a:cs typeface="+mn-ea"/>
              <a:sym typeface="+mn-lt"/>
            </a:endParaRPr>
          </a:p>
          <a:p>
            <a:pPr lvl="1"/>
            <a:r>
              <a:rPr lang="zh-CN" altLang="en-US" dirty="0">
                <a:cs typeface="+mn-ea"/>
                <a:sym typeface="+mn-lt"/>
              </a:rPr>
              <a:t>在程序中自行选择段寄存器时，就需要使用</a:t>
            </a:r>
            <a:r>
              <a:rPr lang="zh-CN" altLang="en-US" dirty="0">
                <a:highlight>
                  <a:srgbClr val="FFFF00"/>
                </a:highlight>
                <a:cs typeface="+mn-ea"/>
                <a:sym typeface="+mn-lt"/>
              </a:rPr>
              <a:t>段超越前缀</a:t>
            </a:r>
            <a:endParaRPr lang="en-US" altLang="zh-CN" dirty="0">
              <a:highlight>
                <a:srgbClr val="FFFF00"/>
              </a:highlight>
              <a:cs typeface="+mn-ea"/>
              <a:sym typeface="+mn-lt"/>
            </a:endParaRPr>
          </a:p>
          <a:p>
            <a:pPr lvl="1"/>
            <a:endParaRPr lang="en-US" altLang="zh-CN" dirty="0">
              <a:cs typeface="+mn-ea"/>
              <a:sym typeface="+mn-lt"/>
            </a:endParaRPr>
          </a:p>
          <a:p>
            <a:pPr lvl="1"/>
            <a:r>
              <a:rPr lang="zh-CN" altLang="en-US" dirty="0">
                <a:cs typeface="+mn-ea"/>
                <a:sym typeface="+mn-lt"/>
              </a:rPr>
              <a:t>段超越前缀的格式为：</a:t>
            </a:r>
          </a:p>
          <a:p>
            <a:pPr lvl="1">
              <a:buNone/>
            </a:pPr>
            <a:r>
              <a:rPr lang="zh-CN" altLang="en-US" dirty="0">
                <a:cs typeface="+mn-ea"/>
                <a:sym typeface="+mn-lt"/>
              </a:rPr>
              <a:t>                 </a:t>
            </a:r>
            <a:r>
              <a:rPr lang="zh-CN" altLang="en-US" dirty="0">
                <a:highlight>
                  <a:srgbClr val="FFFF00"/>
                </a:highlight>
                <a:cs typeface="+mn-ea"/>
                <a:sym typeface="+mn-lt"/>
              </a:rPr>
              <a:t>段寄存器：指令操作数</a:t>
            </a:r>
          </a:p>
          <a:p>
            <a:pPr lvl="1"/>
            <a:r>
              <a:rPr lang="zh-CN" altLang="en-US" dirty="0">
                <a:cs typeface="+mn-ea"/>
                <a:sym typeface="+mn-lt"/>
              </a:rPr>
              <a:t>例</a:t>
            </a:r>
            <a:r>
              <a:rPr lang="en-US" altLang="zh-CN" dirty="0">
                <a:cs typeface="+mn-ea"/>
                <a:sym typeface="+mn-lt"/>
              </a:rPr>
              <a:t> MOV EAX</a:t>
            </a:r>
            <a:r>
              <a:rPr lang="zh-CN" altLang="en-US" dirty="0">
                <a:cs typeface="+mn-ea"/>
                <a:sym typeface="+mn-lt"/>
              </a:rPr>
              <a:t>，</a:t>
            </a:r>
            <a:r>
              <a:rPr lang="en-US" altLang="zh-CN" dirty="0">
                <a:highlight>
                  <a:srgbClr val="FFFF00"/>
                </a:highlight>
                <a:cs typeface="+mn-ea"/>
                <a:sym typeface="+mn-lt"/>
              </a:rPr>
              <a:t>ES</a:t>
            </a:r>
            <a:r>
              <a:rPr lang="zh-CN" altLang="en-US" dirty="0">
                <a:highlight>
                  <a:srgbClr val="FFFF00"/>
                </a:highlight>
                <a:cs typeface="+mn-ea"/>
                <a:sym typeface="+mn-lt"/>
              </a:rPr>
              <a:t>：</a:t>
            </a:r>
            <a:r>
              <a:rPr lang="en-US" altLang="zh-CN" dirty="0">
                <a:highlight>
                  <a:srgbClr val="FFFF00"/>
                </a:highlight>
                <a:cs typeface="+mn-ea"/>
                <a:sym typeface="+mn-lt"/>
              </a:rPr>
              <a:t>[EBP]</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31167A8A-CFD8-4042-9DF7-B13EF4F9AE65}"/>
              </a:ext>
            </a:extLst>
          </p:cNvPr>
          <p:cNvSpPr>
            <a:spLocks noGrp="1"/>
          </p:cNvSpPr>
          <p:nvPr>
            <p:ph type="sldNum" sz="quarter" idx="12"/>
          </p:nvPr>
        </p:nvSpPr>
        <p:spPr/>
        <p:txBody>
          <a:bodyPr/>
          <a:lstStyle/>
          <a:p>
            <a:pPr algn="r"/>
            <a:fld id="{16F781C4-B8D4-4498-9C49-C9A9BB9F3E73}" type="slidenum">
              <a:rPr lang="zh-CN" altLang="en-US" smtClean="0"/>
              <a:pPr algn="r"/>
              <a:t>118</a:t>
            </a:fld>
            <a:endParaRPr lang="zh-CN" altLang="en-US" dirty="0"/>
          </a:p>
        </p:txBody>
      </p:sp>
    </p:spTree>
    <p:extLst>
      <p:ext uri="{BB962C8B-B14F-4D97-AF65-F5344CB8AC3E}">
        <p14:creationId xmlns:p14="http://schemas.microsoft.com/office/powerpoint/2010/main" val="6664844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checkerboard(across)">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blinds(horizontal)">
                                      <p:cBhvr>
                                        <p:cTn id="15" dur="500"/>
                                        <p:tgtEl>
                                          <p:spTgt spid="4">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animEffect transition="in" filter="fade">
                                      <p:cBhvr>
                                        <p:cTn id="20" dur="1000"/>
                                        <p:tgtEl>
                                          <p:spTgt spid="4">
                                            <p:txEl>
                                              <p:pRg st="7" end="7"/>
                                            </p:txEl>
                                          </p:spTgt>
                                        </p:tgtEl>
                                      </p:cBhvr>
                                    </p:animEffect>
                                    <p:anim calcmode="lin" valueType="num">
                                      <p:cBhvr>
                                        <p:cTn id="21"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1"/>
            <a:r>
              <a:rPr lang="zh-CN" altLang="en-US" dirty="0">
                <a:cs typeface="+mn-ea"/>
                <a:sym typeface="+mn-lt"/>
              </a:rPr>
              <a:t>虽然段超越前缀，允许改变系统所指定的默认段，但是有些情况下不允许修改：</a:t>
            </a:r>
            <a:endParaRPr lang="en-US" altLang="zh-CN" dirty="0">
              <a:cs typeface="+mn-ea"/>
              <a:sym typeface="+mn-lt"/>
            </a:endParaRPr>
          </a:p>
          <a:p>
            <a:pPr lvl="1"/>
            <a:endParaRPr lang="zh-CN" altLang="en-US" dirty="0">
              <a:cs typeface="+mn-ea"/>
              <a:sym typeface="+mn-lt"/>
            </a:endParaRPr>
          </a:p>
          <a:p>
            <a:pPr lvl="2"/>
            <a:r>
              <a:rPr lang="zh-CN" altLang="en-US" dirty="0">
                <a:cs typeface="+mn-ea"/>
                <a:sym typeface="+mn-lt"/>
              </a:rPr>
              <a:t>串处理操作中目的串必须使用</a:t>
            </a:r>
            <a:r>
              <a:rPr lang="en-US" altLang="zh-CN" dirty="0">
                <a:cs typeface="+mn-ea"/>
                <a:sym typeface="+mn-lt"/>
              </a:rPr>
              <a:t>ES</a:t>
            </a:r>
            <a:r>
              <a:rPr lang="zh-CN" altLang="en-US" dirty="0">
                <a:cs typeface="+mn-ea"/>
                <a:sym typeface="+mn-lt"/>
              </a:rPr>
              <a:t>段，即默认为</a:t>
            </a:r>
            <a:r>
              <a:rPr lang="en-US" altLang="zh-CN" dirty="0">
                <a:cs typeface="+mn-ea"/>
                <a:sym typeface="+mn-lt"/>
              </a:rPr>
              <a:t>ES:EDI</a:t>
            </a:r>
            <a:r>
              <a:rPr lang="zh-CN" altLang="en-US" dirty="0">
                <a:cs typeface="+mn-ea"/>
                <a:sym typeface="+mn-lt"/>
              </a:rPr>
              <a:t>不可修改</a:t>
            </a:r>
          </a:p>
          <a:p>
            <a:pPr lvl="2"/>
            <a:r>
              <a:rPr lang="zh-CN" altLang="en-US" dirty="0">
                <a:cs typeface="+mn-ea"/>
                <a:sym typeface="+mn-lt"/>
              </a:rPr>
              <a:t>压栈</a:t>
            </a:r>
            <a:r>
              <a:rPr lang="en-US" altLang="zh-CN" dirty="0">
                <a:cs typeface="+mn-ea"/>
                <a:sym typeface="+mn-lt"/>
              </a:rPr>
              <a:t>(push)</a:t>
            </a:r>
            <a:r>
              <a:rPr lang="zh-CN" altLang="en-US" dirty="0">
                <a:cs typeface="+mn-ea"/>
                <a:sym typeface="+mn-lt"/>
              </a:rPr>
              <a:t>、弹栈</a:t>
            </a:r>
            <a:r>
              <a:rPr lang="en-US" altLang="zh-CN" dirty="0">
                <a:cs typeface="+mn-ea"/>
                <a:sym typeface="+mn-lt"/>
              </a:rPr>
              <a:t>(pop)</a:t>
            </a:r>
            <a:r>
              <a:rPr lang="zh-CN" altLang="en-US" dirty="0">
                <a:cs typeface="+mn-ea"/>
                <a:sym typeface="+mn-lt"/>
              </a:rPr>
              <a:t>必须使用</a:t>
            </a:r>
            <a:r>
              <a:rPr lang="en-US" altLang="zh-CN" dirty="0">
                <a:cs typeface="+mn-ea"/>
                <a:sym typeface="+mn-lt"/>
              </a:rPr>
              <a:t>SS</a:t>
            </a:r>
            <a:r>
              <a:rPr lang="zh-CN" altLang="en-US" dirty="0">
                <a:cs typeface="+mn-ea"/>
                <a:sym typeface="+mn-lt"/>
              </a:rPr>
              <a:t>段，即默认为</a:t>
            </a:r>
            <a:r>
              <a:rPr lang="en-US" altLang="zh-CN" dirty="0">
                <a:cs typeface="+mn-ea"/>
                <a:sym typeface="+mn-lt"/>
              </a:rPr>
              <a:t>SS:ESP</a:t>
            </a:r>
            <a:r>
              <a:rPr lang="zh-CN" altLang="en-US" dirty="0">
                <a:cs typeface="+mn-ea"/>
                <a:sym typeface="+mn-lt"/>
              </a:rPr>
              <a:t>不可修改</a:t>
            </a:r>
          </a:p>
          <a:p>
            <a:pPr lvl="2"/>
            <a:r>
              <a:rPr lang="zh-CN" altLang="en-US" dirty="0">
                <a:cs typeface="+mn-ea"/>
                <a:sym typeface="+mn-lt"/>
              </a:rPr>
              <a:t>指令必须存放在</a:t>
            </a:r>
            <a:r>
              <a:rPr lang="en-US" altLang="zh-CN" dirty="0">
                <a:cs typeface="+mn-ea"/>
                <a:sym typeface="+mn-lt"/>
              </a:rPr>
              <a:t>CS</a:t>
            </a:r>
            <a:r>
              <a:rPr lang="zh-CN" altLang="en-US" dirty="0">
                <a:cs typeface="+mn-ea"/>
                <a:sym typeface="+mn-lt"/>
              </a:rPr>
              <a:t>段中</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1C22471D-EFD0-44CA-9FAC-A3BDE96AE507}"/>
              </a:ext>
            </a:extLst>
          </p:cNvPr>
          <p:cNvSpPr>
            <a:spLocks noGrp="1"/>
          </p:cNvSpPr>
          <p:nvPr>
            <p:ph type="sldNum" sz="quarter" idx="12"/>
          </p:nvPr>
        </p:nvSpPr>
        <p:spPr/>
        <p:txBody>
          <a:bodyPr/>
          <a:lstStyle/>
          <a:p>
            <a:pPr algn="r"/>
            <a:fld id="{16F781C4-B8D4-4498-9C49-C9A9BB9F3E73}" type="slidenum">
              <a:rPr lang="zh-CN" altLang="en-US" smtClean="0"/>
              <a:pPr algn="r"/>
              <a:t>119</a:t>
            </a:fld>
            <a:endParaRPr lang="zh-CN" altLang="en-US" dirty="0"/>
          </a:p>
        </p:txBody>
      </p:sp>
    </p:spTree>
    <p:extLst>
      <p:ext uri="{BB962C8B-B14F-4D97-AF65-F5344CB8AC3E}">
        <p14:creationId xmlns:p14="http://schemas.microsoft.com/office/powerpoint/2010/main" val="14482755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a:bodyPr>
          <a:lstStyle/>
          <a:p>
            <a:pPr>
              <a:defRPr/>
            </a:pPr>
            <a:r>
              <a:rPr lang="zh-CN" altLang="en-US" dirty="0">
                <a:cs typeface="+mn-ea"/>
                <a:sym typeface="+mn-lt"/>
              </a:rPr>
              <a:t>存储单元</a:t>
            </a:r>
            <a:endParaRPr lang="en-US" altLang="zh-CN" dirty="0">
              <a:cs typeface="+mn-ea"/>
              <a:sym typeface="+mn-lt"/>
            </a:endParaRPr>
          </a:p>
          <a:p>
            <a:pPr lvl="1">
              <a:defRPr/>
            </a:pPr>
            <a:r>
              <a:rPr lang="zh-CN" altLang="en-US" dirty="0">
                <a:cs typeface="+mn-ea"/>
                <a:sym typeface="+mn-lt"/>
              </a:rPr>
              <a:t>存储单元是</a:t>
            </a:r>
            <a:r>
              <a:rPr lang="en-US" altLang="zh-CN" dirty="0">
                <a:cs typeface="+mn-ea"/>
                <a:sym typeface="+mn-lt"/>
              </a:rPr>
              <a:t>CPU</a:t>
            </a:r>
            <a:r>
              <a:rPr lang="zh-CN" altLang="en-US" dirty="0">
                <a:cs typeface="+mn-ea"/>
                <a:sym typeface="+mn-lt"/>
              </a:rPr>
              <a:t>中暂时存放数据的地方，包括等待处理数据或数据处理结果等</a:t>
            </a:r>
            <a:endParaRPr lang="en-US" altLang="zh-CN" dirty="0">
              <a:cs typeface="+mn-ea"/>
              <a:sym typeface="+mn-lt"/>
            </a:endParaRPr>
          </a:p>
          <a:p>
            <a:pPr lvl="2">
              <a:defRPr/>
            </a:pPr>
            <a:r>
              <a:rPr lang="zh-CN" altLang="en-US" dirty="0">
                <a:cs typeface="+mn-ea"/>
                <a:sym typeface="+mn-lt"/>
              </a:rPr>
              <a:t>片上缓存或片内缓存，即</a:t>
            </a:r>
            <a:r>
              <a:rPr lang="en-US" altLang="zh-CN" dirty="0">
                <a:solidFill>
                  <a:srgbClr val="0000FF"/>
                </a:solidFill>
                <a:cs typeface="+mn-ea"/>
                <a:sym typeface="+mn-lt"/>
              </a:rPr>
              <a:t>Cache On-Chip</a:t>
            </a:r>
            <a:r>
              <a:rPr lang="zh-CN" altLang="en-US" dirty="0">
                <a:cs typeface="+mn-ea"/>
                <a:sym typeface="+mn-lt"/>
              </a:rPr>
              <a:t>，</a:t>
            </a:r>
            <a:r>
              <a:rPr lang="zh-CN" altLang="en-US" dirty="0">
                <a:highlight>
                  <a:srgbClr val="FFFF00"/>
                </a:highlight>
                <a:cs typeface="+mn-ea"/>
                <a:sym typeface="+mn-lt"/>
              </a:rPr>
              <a:t>访问速度和存储容量均介于内存和寄存器之间的高速存储器件</a:t>
            </a:r>
            <a:endParaRPr lang="en-US" altLang="zh-CN" dirty="0">
              <a:highlight>
                <a:srgbClr val="FFFF00"/>
              </a:highlight>
              <a:cs typeface="+mn-ea"/>
              <a:sym typeface="+mn-lt"/>
            </a:endParaRPr>
          </a:p>
          <a:p>
            <a:pPr lvl="2">
              <a:defRPr/>
            </a:pPr>
            <a:endParaRPr lang="en-US" altLang="zh-CN" dirty="0">
              <a:highlight>
                <a:srgbClr val="FFFF00"/>
              </a:highlight>
              <a:cs typeface="+mn-ea"/>
              <a:sym typeface="+mn-lt"/>
            </a:endParaRPr>
          </a:p>
          <a:p>
            <a:pPr lvl="2">
              <a:defRPr/>
            </a:pPr>
            <a:r>
              <a:rPr lang="zh-CN" altLang="en-US" dirty="0">
                <a:solidFill>
                  <a:srgbClr val="FF0000"/>
                </a:solidFill>
                <a:cs typeface="+mn-ea"/>
                <a:sym typeface="+mn-lt"/>
              </a:rPr>
              <a:t>寄存器组</a:t>
            </a:r>
            <a:r>
              <a:rPr lang="zh-CN" altLang="en-US" dirty="0">
                <a:cs typeface="+mn-ea"/>
                <a:sym typeface="+mn-lt"/>
              </a:rPr>
              <a:t>，即</a:t>
            </a:r>
            <a:r>
              <a:rPr lang="en-US" altLang="zh-CN" dirty="0">
                <a:cs typeface="+mn-ea"/>
                <a:sym typeface="+mn-lt"/>
              </a:rPr>
              <a:t>Registers</a:t>
            </a:r>
            <a:r>
              <a:rPr lang="zh-CN" altLang="en-US" dirty="0">
                <a:cs typeface="+mn-ea"/>
                <a:sym typeface="+mn-lt"/>
              </a:rPr>
              <a:t>，最接近</a:t>
            </a:r>
            <a:r>
              <a:rPr lang="en-US" altLang="zh-CN" dirty="0">
                <a:cs typeface="+mn-ea"/>
                <a:sym typeface="+mn-lt"/>
              </a:rPr>
              <a:t>ALU</a:t>
            </a:r>
            <a:r>
              <a:rPr lang="zh-CN" altLang="en-US" dirty="0">
                <a:cs typeface="+mn-ea"/>
                <a:sym typeface="+mn-lt"/>
              </a:rPr>
              <a:t>的存储器件，</a:t>
            </a:r>
            <a:r>
              <a:rPr lang="zh-CN" altLang="en-US" dirty="0">
                <a:solidFill>
                  <a:srgbClr val="FF0000"/>
                </a:solidFill>
                <a:cs typeface="+mn-ea"/>
                <a:sym typeface="+mn-lt"/>
              </a:rPr>
              <a:t>访问速度最快</a:t>
            </a:r>
            <a:r>
              <a:rPr lang="zh-CN" altLang="en-US" dirty="0">
                <a:cs typeface="+mn-ea"/>
                <a:sym typeface="+mn-lt"/>
              </a:rPr>
              <a:t>，由于芯片面积和集成度限制，存储容量最小</a:t>
            </a:r>
            <a:endParaRPr lang="en-US" altLang="zh-CN" dirty="0">
              <a:cs typeface="+mn-ea"/>
              <a:sym typeface="+mn-lt"/>
            </a:endParaRPr>
          </a:p>
          <a:p>
            <a:pPr lvl="3">
              <a:defRPr/>
            </a:pPr>
            <a:r>
              <a:rPr lang="zh-CN" altLang="en-US" dirty="0">
                <a:cs typeface="+mn-ea"/>
                <a:sym typeface="+mn-lt"/>
              </a:rPr>
              <a:t>由于寄存器在芯片中的特殊地位，几乎所有汇编指令的执行均需要寄存器的协助，</a:t>
            </a:r>
            <a:r>
              <a:rPr lang="zh-CN" altLang="en-US" dirty="0">
                <a:solidFill>
                  <a:srgbClr val="FF0000"/>
                </a:solidFill>
                <a:cs typeface="+mn-ea"/>
                <a:sym typeface="+mn-lt"/>
              </a:rPr>
              <a:t>可以说寄存器是汇编语言的一部分</a:t>
            </a:r>
          </a:p>
          <a:p>
            <a:pPr lvl="1">
              <a:defRPr/>
            </a:pP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sp>
        <p:nvSpPr>
          <p:cNvPr id="7" name="灯片编号占位符 6">
            <a:extLst>
              <a:ext uri="{FF2B5EF4-FFF2-40B4-BE49-F238E27FC236}">
                <a16:creationId xmlns:a16="http://schemas.microsoft.com/office/drawing/2014/main" id="{C286D79B-6EA9-4536-A798-E076287D99B3}"/>
              </a:ext>
            </a:extLst>
          </p:cNvPr>
          <p:cNvSpPr>
            <a:spLocks noGrp="1"/>
          </p:cNvSpPr>
          <p:nvPr>
            <p:ph type="sldNum" sz="quarter" idx="12"/>
          </p:nvPr>
        </p:nvSpPr>
        <p:spPr/>
        <p:txBody>
          <a:bodyPr/>
          <a:lstStyle/>
          <a:p>
            <a:pPr algn="r"/>
            <a:fld id="{16F781C4-B8D4-4498-9C49-C9A9BB9F3E73}" type="slidenum">
              <a:rPr lang="zh-CN" altLang="en-US" smtClean="0"/>
              <a:pPr algn="r"/>
              <a:t>12</a:t>
            </a:fld>
            <a:endParaRPr lang="zh-CN" altLang="en-US" dirty="0"/>
          </a:p>
        </p:txBody>
      </p:sp>
    </p:spTree>
    <p:extLst>
      <p:ext uri="{BB962C8B-B14F-4D97-AF65-F5344CB8AC3E}">
        <p14:creationId xmlns:p14="http://schemas.microsoft.com/office/powerpoint/2010/main" val="3552927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1000"/>
                                        <p:tgtEl>
                                          <p:spTgt spid="4">
                                            <p:txEl>
                                              <p:pRg st="5" end="5"/>
                                            </p:txEl>
                                          </p:spTgt>
                                        </p:tgtEl>
                                      </p:cBhvr>
                                    </p:animEffect>
                                    <p:anim calcmode="lin" valueType="num">
                                      <p:cBhvr>
                                        <p:cTn id="1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各种访存类型下所对应的段的默认选择</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graphicFrame>
        <p:nvGraphicFramePr>
          <p:cNvPr id="6" name="表格 5"/>
          <p:cNvGraphicFramePr>
            <a:graphicFrameLocks noGrp="1"/>
          </p:cNvGraphicFramePr>
          <p:nvPr>
            <p:extLst>
              <p:ext uri="{D42A27DB-BD31-4B8C-83A1-F6EECF244321}">
                <p14:modId xmlns:p14="http://schemas.microsoft.com/office/powerpoint/2010/main" val="777369394"/>
              </p:ext>
            </p:extLst>
          </p:nvPr>
        </p:nvGraphicFramePr>
        <p:xfrm>
          <a:off x="560512" y="2708920"/>
          <a:ext cx="8784975" cy="3171835"/>
        </p:xfrm>
        <a:graphic>
          <a:graphicData uri="http://schemas.openxmlformats.org/drawingml/2006/table">
            <a:tbl>
              <a:tblPr>
                <a:tableStyleId>{BDBED569-4797-4DF1-A0F4-6AAB3CD982D8}</a:tableStyleId>
              </a:tblPr>
              <a:tblGrid>
                <a:gridCol w="1715815">
                  <a:extLst>
                    <a:ext uri="{9D8B030D-6E8A-4147-A177-3AD203B41FA5}">
                      <a16:colId xmlns:a16="http://schemas.microsoft.com/office/drawing/2014/main" val="20000"/>
                    </a:ext>
                  </a:extLst>
                </a:gridCol>
                <a:gridCol w="1578550">
                  <a:extLst>
                    <a:ext uri="{9D8B030D-6E8A-4147-A177-3AD203B41FA5}">
                      <a16:colId xmlns:a16="http://schemas.microsoft.com/office/drawing/2014/main" val="20001"/>
                    </a:ext>
                  </a:extLst>
                </a:gridCol>
                <a:gridCol w="5490610">
                  <a:extLst>
                    <a:ext uri="{9D8B030D-6E8A-4147-A177-3AD203B41FA5}">
                      <a16:colId xmlns:a16="http://schemas.microsoft.com/office/drawing/2014/main" val="20002"/>
                    </a:ext>
                  </a:extLst>
                </a:gridCol>
              </a:tblGrid>
              <a:tr h="634367">
                <a:tc>
                  <a:txBody>
                    <a:bodyPr/>
                    <a:lstStyle/>
                    <a:p>
                      <a:pPr indent="266700" algn="l">
                        <a:lnSpc>
                          <a:spcPts val="2300"/>
                        </a:lnSpc>
                        <a:spcAft>
                          <a:spcPts val="0"/>
                        </a:spcAft>
                      </a:pPr>
                      <a:r>
                        <a:rPr lang="zh-CN" sz="2000" b="1" kern="100" dirty="0">
                          <a:latin typeface="+mn-lt"/>
                          <a:ea typeface="+mn-ea"/>
                          <a:cs typeface="+mn-ea"/>
                          <a:sym typeface="+mn-lt"/>
                        </a:rPr>
                        <a:t>访存类型</a:t>
                      </a:r>
                    </a:p>
                  </a:txBody>
                  <a:tcPr marL="68580" marR="68580" marT="0" marB="0" anchor="ctr">
                    <a:solidFill>
                      <a:schemeClr val="accent1">
                        <a:lumMod val="20000"/>
                        <a:lumOff val="80000"/>
                      </a:schemeClr>
                    </a:solidFill>
                  </a:tcPr>
                </a:tc>
                <a:tc>
                  <a:txBody>
                    <a:bodyPr/>
                    <a:lstStyle/>
                    <a:p>
                      <a:pPr indent="266700" algn="l">
                        <a:lnSpc>
                          <a:spcPts val="2300"/>
                        </a:lnSpc>
                        <a:spcAft>
                          <a:spcPts val="0"/>
                        </a:spcAft>
                      </a:pPr>
                      <a:r>
                        <a:rPr lang="zh-CN" sz="2000" b="1" kern="100" dirty="0">
                          <a:latin typeface="+mn-lt"/>
                          <a:ea typeface="+mn-ea"/>
                          <a:cs typeface="+mn-ea"/>
                          <a:sym typeface="+mn-lt"/>
                        </a:rPr>
                        <a:t>段寄存器</a:t>
                      </a:r>
                    </a:p>
                  </a:txBody>
                  <a:tcPr marL="68580" marR="68580" marT="0" marB="0" anchor="ctr">
                    <a:solidFill>
                      <a:schemeClr val="accent1">
                        <a:lumMod val="20000"/>
                        <a:lumOff val="80000"/>
                      </a:schemeClr>
                    </a:solidFill>
                  </a:tcPr>
                </a:tc>
                <a:tc>
                  <a:txBody>
                    <a:bodyPr/>
                    <a:lstStyle/>
                    <a:p>
                      <a:pPr indent="266700" algn="l">
                        <a:lnSpc>
                          <a:spcPts val="2300"/>
                        </a:lnSpc>
                        <a:spcAft>
                          <a:spcPts val="0"/>
                        </a:spcAft>
                      </a:pPr>
                      <a:r>
                        <a:rPr lang="zh-CN" sz="2000" b="1" kern="100">
                          <a:latin typeface="+mn-lt"/>
                          <a:ea typeface="+mn-ea"/>
                          <a:cs typeface="+mn-ea"/>
                          <a:sym typeface="+mn-lt"/>
                        </a:rPr>
                        <a:t>缺省选择规则</a:t>
                      </a:r>
                    </a:p>
                  </a:txBody>
                  <a:tcPr marL="68580" marR="68580" marT="0" marB="0" anchor="ctr">
                    <a:solidFill>
                      <a:schemeClr val="accent1">
                        <a:lumMod val="20000"/>
                        <a:lumOff val="80000"/>
                      </a:schemeClr>
                    </a:solidFill>
                  </a:tcPr>
                </a:tc>
                <a:extLst>
                  <a:ext uri="{0D108BD9-81ED-4DB2-BD59-A6C34878D82A}">
                    <a16:rowId xmlns:a16="http://schemas.microsoft.com/office/drawing/2014/main" val="10000"/>
                  </a:ext>
                </a:extLst>
              </a:tr>
              <a:tr h="634367">
                <a:tc>
                  <a:txBody>
                    <a:bodyPr/>
                    <a:lstStyle/>
                    <a:p>
                      <a:pPr indent="266700" algn="l">
                        <a:lnSpc>
                          <a:spcPts val="2300"/>
                        </a:lnSpc>
                        <a:spcAft>
                          <a:spcPts val="0"/>
                        </a:spcAft>
                      </a:pPr>
                      <a:r>
                        <a:rPr lang="zh-CN" sz="2000" b="1" kern="100" dirty="0">
                          <a:latin typeface="+mn-lt"/>
                          <a:ea typeface="+mn-ea"/>
                          <a:cs typeface="+mn-ea"/>
                          <a:sym typeface="+mn-lt"/>
                        </a:rPr>
                        <a:t>指令</a:t>
                      </a:r>
                    </a:p>
                  </a:txBody>
                  <a:tcPr marL="68580" marR="68580" marT="0" marB="0" anchor="ctr">
                    <a:solidFill>
                      <a:schemeClr val="accent1">
                        <a:lumMod val="20000"/>
                        <a:lumOff val="80000"/>
                      </a:schemeClr>
                    </a:solidFill>
                  </a:tcPr>
                </a:tc>
                <a:tc>
                  <a:txBody>
                    <a:bodyPr/>
                    <a:lstStyle/>
                    <a:p>
                      <a:pPr indent="266700" algn="l">
                        <a:lnSpc>
                          <a:spcPts val="2300"/>
                        </a:lnSpc>
                        <a:spcAft>
                          <a:spcPts val="0"/>
                        </a:spcAft>
                      </a:pPr>
                      <a:r>
                        <a:rPr lang="en-US" sz="2000" b="1" kern="100" dirty="0">
                          <a:solidFill>
                            <a:srgbClr val="FF0000"/>
                          </a:solidFill>
                          <a:latin typeface="+mn-lt"/>
                          <a:ea typeface="+mn-ea"/>
                          <a:cs typeface="+mn-ea"/>
                          <a:sym typeface="+mn-lt"/>
                        </a:rPr>
                        <a:t>CS</a:t>
                      </a:r>
                      <a:endParaRPr lang="zh-CN" sz="2000" b="1" kern="100" dirty="0">
                        <a:solidFill>
                          <a:srgbClr val="FF0000"/>
                        </a:solidFill>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266700" algn="l">
                        <a:lnSpc>
                          <a:spcPts val="2300"/>
                        </a:lnSpc>
                        <a:spcAft>
                          <a:spcPts val="0"/>
                        </a:spcAft>
                      </a:pPr>
                      <a:r>
                        <a:rPr lang="zh-CN" sz="2000" b="1" kern="100" dirty="0">
                          <a:highlight>
                            <a:srgbClr val="FFFF00"/>
                          </a:highlight>
                          <a:latin typeface="+mn-lt"/>
                          <a:ea typeface="+mn-ea"/>
                          <a:cs typeface="+mn-ea"/>
                          <a:sym typeface="+mn-lt"/>
                        </a:rPr>
                        <a:t>用于取指令</a:t>
                      </a:r>
                    </a:p>
                  </a:txBody>
                  <a:tcPr marL="68580" marR="68580" marT="0" marB="0" anchor="ctr">
                    <a:solidFill>
                      <a:schemeClr val="accent1">
                        <a:lumMod val="20000"/>
                        <a:lumOff val="80000"/>
                      </a:schemeClr>
                    </a:solidFill>
                  </a:tcPr>
                </a:tc>
                <a:extLst>
                  <a:ext uri="{0D108BD9-81ED-4DB2-BD59-A6C34878D82A}">
                    <a16:rowId xmlns:a16="http://schemas.microsoft.com/office/drawing/2014/main" val="10001"/>
                  </a:ext>
                </a:extLst>
              </a:tr>
              <a:tr h="634367">
                <a:tc>
                  <a:txBody>
                    <a:bodyPr/>
                    <a:lstStyle/>
                    <a:p>
                      <a:pPr indent="266700" algn="l">
                        <a:lnSpc>
                          <a:spcPts val="2300"/>
                        </a:lnSpc>
                        <a:spcAft>
                          <a:spcPts val="0"/>
                        </a:spcAft>
                      </a:pPr>
                      <a:r>
                        <a:rPr lang="zh-CN" sz="2000" b="1" kern="100" dirty="0">
                          <a:latin typeface="+mn-lt"/>
                          <a:ea typeface="+mn-ea"/>
                          <a:cs typeface="+mn-ea"/>
                          <a:sym typeface="+mn-lt"/>
                        </a:rPr>
                        <a:t>堆栈</a:t>
                      </a:r>
                    </a:p>
                  </a:txBody>
                  <a:tcPr marL="68580" marR="68580" marT="0" marB="0" anchor="ctr">
                    <a:solidFill>
                      <a:schemeClr val="accent1">
                        <a:lumMod val="20000"/>
                        <a:lumOff val="80000"/>
                      </a:schemeClr>
                    </a:solidFill>
                  </a:tcPr>
                </a:tc>
                <a:tc>
                  <a:txBody>
                    <a:bodyPr/>
                    <a:lstStyle/>
                    <a:p>
                      <a:pPr indent="266700" algn="l">
                        <a:lnSpc>
                          <a:spcPts val="2300"/>
                        </a:lnSpc>
                        <a:spcAft>
                          <a:spcPts val="0"/>
                        </a:spcAft>
                      </a:pPr>
                      <a:r>
                        <a:rPr lang="en-US" sz="2000" b="1" kern="100" dirty="0">
                          <a:solidFill>
                            <a:srgbClr val="FF0000"/>
                          </a:solidFill>
                          <a:latin typeface="+mn-lt"/>
                          <a:ea typeface="+mn-ea"/>
                          <a:cs typeface="+mn-ea"/>
                          <a:sym typeface="+mn-lt"/>
                        </a:rPr>
                        <a:t>SS</a:t>
                      </a:r>
                      <a:endParaRPr lang="zh-CN" sz="2000" b="1" kern="100" dirty="0">
                        <a:solidFill>
                          <a:srgbClr val="FF0000"/>
                        </a:solidFill>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266700" algn="l">
                        <a:lnSpc>
                          <a:spcPts val="2300"/>
                        </a:lnSpc>
                        <a:spcAft>
                          <a:spcPts val="0"/>
                        </a:spcAft>
                      </a:pPr>
                      <a:r>
                        <a:rPr lang="zh-CN" sz="2000" b="1" kern="100" dirty="0">
                          <a:latin typeface="+mn-lt"/>
                          <a:ea typeface="+mn-ea"/>
                          <a:cs typeface="+mn-ea"/>
                          <a:sym typeface="+mn-lt"/>
                        </a:rPr>
                        <a:t>堆栈操作</a:t>
                      </a:r>
                    </a:p>
                    <a:p>
                      <a:pPr indent="266700" algn="l">
                        <a:lnSpc>
                          <a:spcPts val="2300"/>
                        </a:lnSpc>
                        <a:spcAft>
                          <a:spcPts val="0"/>
                        </a:spcAft>
                      </a:pPr>
                      <a:r>
                        <a:rPr lang="zh-CN" sz="2000" b="1" kern="100" dirty="0">
                          <a:latin typeface="+mn-lt"/>
                          <a:ea typeface="+mn-ea"/>
                          <a:cs typeface="+mn-ea"/>
                          <a:sym typeface="+mn-lt"/>
                        </a:rPr>
                        <a:t>任何使用</a:t>
                      </a:r>
                      <a:r>
                        <a:rPr lang="en-US" sz="2000" b="1" kern="100" dirty="0">
                          <a:latin typeface="+mn-lt"/>
                          <a:ea typeface="+mn-ea"/>
                          <a:cs typeface="+mn-ea"/>
                          <a:sym typeface="+mn-lt"/>
                        </a:rPr>
                        <a:t>ESP</a:t>
                      </a:r>
                      <a:r>
                        <a:rPr lang="zh-CN" sz="2000" b="1" kern="100" dirty="0">
                          <a:latin typeface="+mn-lt"/>
                          <a:ea typeface="+mn-ea"/>
                          <a:cs typeface="+mn-ea"/>
                          <a:sym typeface="+mn-lt"/>
                        </a:rPr>
                        <a:t>或</a:t>
                      </a:r>
                      <a:r>
                        <a:rPr lang="en-US" sz="2000" b="1" kern="100" dirty="0">
                          <a:latin typeface="+mn-lt"/>
                          <a:ea typeface="+mn-ea"/>
                          <a:cs typeface="+mn-ea"/>
                          <a:sym typeface="+mn-lt"/>
                        </a:rPr>
                        <a:t>EBP</a:t>
                      </a:r>
                      <a:r>
                        <a:rPr lang="zh-CN" sz="2000" b="1" kern="100" dirty="0">
                          <a:latin typeface="+mn-lt"/>
                          <a:ea typeface="+mn-ea"/>
                          <a:cs typeface="+mn-ea"/>
                          <a:sym typeface="+mn-lt"/>
                        </a:rPr>
                        <a:t>作为基址寄存器的访存</a:t>
                      </a:r>
                    </a:p>
                  </a:txBody>
                  <a:tcPr marL="68580" marR="68580" marT="0" marB="0" anchor="ctr">
                    <a:solidFill>
                      <a:schemeClr val="accent1">
                        <a:lumMod val="20000"/>
                        <a:lumOff val="80000"/>
                      </a:schemeClr>
                    </a:solidFill>
                  </a:tcPr>
                </a:tc>
                <a:extLst>
                  <a:ext uri="{0D108BD9-81ED-4DB2-BD59-A6C34878D82A}">
                    <a16:rowId xmlns:a16="http://schemas.microsoft.com/office/drawing/2014/main" val="10002"/>
                  </a:ext>
                </a:extLst>
              </a:tr>
              <a:tr h="634367">
                <a:tc>
                  <a:txBody>
                    <a:bodyPr/>
                    <a:lstStyle/>
                    <a:p>
                      <a:pPr indent="266700" algn="l">
                        <a:lnSpc>
                          <a:spcPts val="2300"/>
                        </a:lnSpc>
                        <a:spcAft>
                          <a:spcPts val="0"/>
                        </a:spcAft>
                      </a:pPr>
                      <a:r>
                        <a:rPr lang="zh-CN" sz="2000" b="1" kern="100" dirty="0">
                          <a:latin typeface="+mn-lt"/>
                          <a:ea typeface="+mn-ea"/>
                          <a:cs typeface="+mn-ea"/>
                          <a:sym typeface="+mn-lt"/>
                        </a:rPr>
                        <a:t>局部数据</a:t>
                      </a:r>
                    </a:p>
                  </a:txBody>
                  <a:tcPr marL="68580" marR="68580" marT="0" marB="0" anchor="ctr">
                    <a:solidFill>
                      <a:schemeClr val="accent1">
                        <a:lumMod val="20000"/>
                        <a:lumOff val="80000"/>
                      </a:schemeClr>
                    </a:solidFill>
                  </a:tcPr>
                </a:tc>
                <a:tc>
                  <a:txBody>
                    <a:bodyPr/>
                    <a:lstStyle/>
                    <a:p>
                      <a:pPr indent="266700" algn="l">
                        <a:lnSpc>
                          <a:spcPts val="2300"/>
                        </a:lnSpc>
                        <a:spcAft>
                          <a:spcPts val="0"/>
                        </a:spcAft>
                      </a:pPr>
                      <a:r>
                        <a:rPr lang="en-US" sz="2000" b="1" kern="100" dirty="0">
                          <a:solidFill>
                            <a:srgbClr val="FF0000"/>
                          </a:solidFill>
                          <a:latin typeface="+mn-lt"/>
                          <a:ea typeface="+mn-ea"/>
                          <a:cs typeface="+mn-ea"/>
                          <a:sym typeface="+mn-lt"/>
                        </a:rPr>
                        <a:t>DS</a:t>
                      </a:r>
                      <a:endParaRPr lang="zh-CN" sz="2000" b="1" kern="100" dirty="0">
                        <a:solidFill>
                          <a:srgbClr val="FF0000"/>
                        </a:solidFill>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266700" algn="l">
                        <a:lnSpc>
                          <a:spcPts val="2300"/>
                        </a:lnSpc>
                        <a:spcAft>
                          <a:spcPts val="0"/>
                        </a:spcAft>
                      </a:pPr>
                      <a:r>
                        <a:rPr lang="zh-CN" sz="2000" b="1" kern="100" dirty="0">
                          <a:latin typeface="+mn-lt"/>
                          <a:ea typeface="+mn-ea"/>
                          <a:cs typeface="+mn-ea"/>
                          <a:sym typeface="+mn-lt"/>
                        </a:rPr>
                        <a:t>除堆栈和目的串操作之外的其他数据的访问</a:t>
                      </a:r>
                    </a:p>
                  </a:txBody>
                  <a:tcPr marL="68580" marR="68580" marT="0" marB="0" anchor="ctr">
                    <a:solidFill>
                      <a:schemeClr val="accent1">
                        <a:lumMod val="20000"/>
                        <a:lumOff val="80000"/>
                      </a:schemeClr>
                    </a:solidFill>
                  </a:tcPr>
                </a:tc>
                <a:extLst>
                  <a:ext uri="{0D108BD9-81ED-4DB2-BD59-A6C34878D82A}">
                    <a16:rowId xmlns:a16="http://schemas.microsoft.com/office/drawing/2014/main" val="10003"/>
                  </a:ext>
                </a:extLst>
              </a:tr>
              <a:tr h="634367">
                <a:tc>
                  <a:txBody>
                    <a:bodyPr/>
                    <a:lstStyle/>
                    <a:p>
                      <a:pPr indent="266700" algn="l">
                        <a:lnSpc>
                          <a:spcPts val="2300"/>
                        </a:lnSpc>
                        <a:spcAft>
                          <a:spcPts val="0"/>
                        </a:spcAft>
                      </a:pPr>
                      <a:r>
                        <a:rPr lang="zh-CN" sz="2000" b="1" kern="100" dirty="0">
                          <a:latin typeface="+mn-lt"/>
                          <a:ea typeface="+mn-ea"/>
                          <a:cs typeface="+mn-ea"/>
                          <a:sym typeface="+mn-lt"/>
                        </a:rPr>
                        <a:t>目的串</a:t>
                      </a:r>
                    </a:p>
                  </a:txBody>
                  <a:tcPr marL="68580" marR="68580" marT="0" marB="0" anchor="ctr">
                    <a:solidFill>
                      <a:schemeClr val="accent1">
                        <a:lumMod val="20000"/>
                        <a:lumOff val="80000"/>
                      </a:schemeClr>
                    </a:solidFill>
                  </a:tcPr>
                </a:tc>
                <a:tc>
                  <a:txBody>
                    <a:bodyPr/>
                    <a:lstStyle/>
                    <a:p>
                      <a:pPr indent="266700" algn="l">
                        <a:lnSpc>
                          <a:spcPts val="2300"/>
                        </a:lnSpc>
                        <a:spcAft>
                          <a:spcPts val="0"/>
                        </a:spcAft>
                      </a:pPr>
                      <a:r>
                        <a:rPr lang="en-US" sz="2000" b="1" kern="100" dirty="0">
                          <a:solidFill>
                            <a:srgbClr val="FF0000"/>
                          </a:solidFill>
                          <a:latin typeface="+mn-lt"/>
                          <a:ea typeface="+mn-ea"/>
                          <a:cs typeface="+mn-ea"/>
                          <a:sym typeface="+mn-lt"/>
                        </a:rPr>
                        <a:t>ES</a:t>
                      </a:r>
                      <a:endParaRPr lang="zh-CN" sz="2000" b="1" kern="100" dirty="0">
                        <a:solidFill>
                          <a:srgbClr val="FF0000"/>
                        </a:solidFill>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266700" algn="l">
                        <a:lnSpc>
                          <a:spcPts val="2300"/>
                        </a:lnSpc>
                        <a:spcAft>
                          <a:spcPts val="0"/>
                        </a:spcAft>
                      </a:pPr>
                      <a:r>
                        <a:rPr lang="zh-CN" sz="2000" b="1" kern="100" dirty="0">
                          <a:latin typeface="+mn-lt"/>
                          <a:ea typeface="+mn-ea"/>
                          <a:cs typeface="+mn-ea"/>
                          <a:sym typeface="+mn-lt"/>
                        </a:rPr>
                        <a:t>串处理指令的目的串</a:t>
                      </a:r>
                    </a:p>
                  </a:txBody>
                  <a:tcPr marL="68580" marR="68580" marT="0" marB="0" anchor="c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
        <p:nvSpPr>
          <p:cNvPr id="8" name="灯片编号占位符 7">
            <a:extLst>
              <a:ext uri="{FF2B5EF4-FFF2-40B4-BE49-F238E27FC236}">
                <a16:creationId xmlns:a16="http://schemas.microsoft.com/office/drawing/2014/main" id="{81243242-4404-46A5-A613-1BBA35A715D2}"/>
              </a:ext>
            </a:extLst>
          </p:cNvPr>
          <p:cNvSpPr>
            <a:spLocks noGrp="1"/>
          </p:cNvSpPr>
          <p:nvPr>
            <p:ph type="sldNum" sz="quarter" idx="12"/>
          </p:nvPr>
        </p:nvSpPr>
        <p:spPr/>
        <p:txBody>
          <a:bodyPr/>
          <a:lstStyle/>
          <a:p>
            <a:pPr algn="r"/>
            <a:fld id="{16F781C4-B8D4-4498-9C49-C9A9BB9F3E73}" type="slidenum">
              <a:rPr lang="zh-CN" altLang="en-US" smtClean="0"/>
              <a:pPr algn="r"/>
              <a:t>120</a:t>
            </a:fld>
            <a:endParaRPr lang="zh-CN" altLang="en-US" dirty="0"/>
          </a:p>
        </p:txBody>
      </p:sp>
    </p:spTree>
    <p:extLst>
      <p:ext uri="{BB962C8B-B14F-4D97-AF65-F5344CB8AC3E}">
        <p14:creationId xmlns:p14="http://schemas.microsoft.com/office/powerpoint/2010/main" val="326858795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5112568"/>
          </a:xfrm>
        </p:spPr>
        <p:txBody>
          <a:bodyPr>
            <a:normAutofit/>
          </a:bodyPr>
          <a:lstStyle/>
          <a:p>
            <a:r>
              <a:rPr lang="zh-CN" altLang="en-US" dirty="0">
                <a:cs typeface="+mn-ea"/>
                <a:sym typeface="+mn-lt"/>
              </a:rPr>
              <a:t>直接寻址</a:t>
            </a:r>
          </a:p>
          <a:p>
            <a:pPr lvl="1"/>
            <a:r>
              <a:rPr lang="zh-CN" altLang="en-US" dirty="0">
                <a:cs typeface="+mn-ea"/>
                <a:sym typeface="+mn-lt"/>
              </a:rPr>
              <a:t>指令中直接包含有操作数的有效地址</a:t>
            </a:r>
            <a:r>
              <a:rPr lang="en-US" altLang="zh-CN" dirty="0">
                <a:cs typeface="+mn-ea"/>
                <a:sym typeface="+mn-lt"/>
              </a:rPr>
              <a:t>(</a:t>
            </a:r>
            <a:r>
              <a:rPr lang="zh-CN" altLang="en-US" dirty="0">
                <a:cs typeface="+mn-ea"/>
                <a:sym typeface="+mn-lt"/>
              </a:rPr>
              <a:t>偏移地址</a:t>
            </a:r>
            <a:r>
              <a:rPr lang="en-US" altLang="zh-CN" dirty="0">
                <a:cs typeface="+mn-ea"/>
                <a:sym typeface="+mn-lt"/>
              </a:rPr>
              <a:t>)</a:t>
            </a:r>
          </a:p>
          <a:p>
            <a:pPr lvl="2"/>
            <a:r>
              <a:rPr lang="zh-CN" altLang="en-US" dirty="0">
                <a:cs typeface="+mn-ea"/>
                <a:sym typeface="+mn-lt"/>
              </a:rPr>
              <a:t>操作数一般存放在数据段</a:t>
            </a:r>
            <a:r>
              <a:rPr lang="en-US" altLang="zh-CN" dirty="0">
                <a:cs typeface="+mn-ea"/>
                <a:sym typeface="+mn-lt"/>
              </a:rPr>
              <a:t>DS</a:t>
            </a:r>
          </a:p>
          <a:p>
            <a:pPr lvl="2"/>
            <a:r>
              <a:rPr lang="zh-CN" altLang="en-CN" dirty="0">
                <a:solidFill>
                  <a:schemeClr val="bg1">
                    <a:lumMod val="50000"/>
                  </a:schemeClr>
                </a:solidFill>
                <a:cs typeface="+mn-ea"/>
                <a:sym typeface="+mn-lt"/>
              </a:rPr>
              <a:t>对于</a:t>
            </a:r>
            <a:r>
              <a:rPr lang="en-US" altLang="zh-CN" dirty="0">
                <a:solidFill>
                  <a:schemeClr val="bg1">
                    <a:lumMod val="50000"/>
                  </a:schemeClr>
                </a:solidFill>
                <a:cs typeface="+mn-ea"/>
                <a:sym typeface="+mn-lt"/>
              </a:rPr>
              <a:t>16</a:t>
            </a:r>
            <a:r>
              <a:rPr lang="zh-CN" altLang="en-US" dirty="0">
                <a:solidFill>
                  <a:schemeClr val="bg1">
                    <a:lumMod val="50000"/>
                  </a:schemeClr>
                </a:solidFill>
                <a:cs typeface="+mn-ea"/>
                <a:sym typeface="+mn-lt"/>
              </a:rPr>
              <a:t>位的</a:t>
            </a:r>
            <a:r>
              <a:rPr lang="en-US" altLang="zh-CN" dirty="0">
                <a:solidFill>
                  <a:schemeClr val="bg1">
                    <a:lumMod val="50000"/>
                  </a:schemeClr>
                </a:solidFill>
                <a:cs typeface="+mn-ea"/>
                <a:sym typeface="+mn-lt"/>
              </a:rPr>
              <a:t>8086</a:t>
            </a:r>
            <a:r>
              <a:rPr lang="zh-CN" altLang="en-US" dirty="0">
                <a:solidFill>
                  <a:schemeClr val="bg1">
                    <a:lumMod val="50000"/>
                  </a:schemeClr>
                </a:solidFill>
                <a:cs typeface="+mn-ea"/>
                <a:sym typeface="+mn-lt"/>
              </a:rPr>
              <a:t>指令集而言，其操作数的有效地址由</a:t>
            </a:r>
            <a:r>
              <a:rPr lang="en-US" altLang="zh-CN" dirty="0">
                <a:solidFill>
                  <a:schemeClr val="bg1">
                    <a:lumMod val="50000"/>
                  </a:schemeClr>
                </a:solidFill>
                <a:cs typeface="+mn-ea"/>
                <a:sym typeface="+mn-lt"/>
              </a:rPr>
              <a:t>DS</a:t>
            </a:r>
            <a:r>
              <a:rPr lang="zh-CN" altLang="en-US" dirty="0">
                <a:solidFill>
                  <a:schemeClr val="bg1">
                    <a:lumMod val="50000"/>
                  </a:schemeClr>
                </a:solidFill>
                <a:cs typeface="+mn-ea"/>
                <a:sym typeface="+mn-lt"/>
              </a:rPr>
              <a:t>与指令中直接给出的</a:t>
            </a:r>
            <a:r>
              <a:rPr lang="en-US" altLang="zh-CN" dirty="0">
                <a:solidFill>
                  <a:schemeClr val="bg1">
                    <a:lumMod val="50000"/>
                  </a:schemeClr>
                </a:solidFill>
                <a:highlight>
                  <a:srgbClr val="FFFF00"/>
                </a:highlight>
                <a:cs typeface="+mn-ea"/>
                <a:sym typeface="+mn-lt"/>
              </a:rPr>
              <a:t>16</a:t>
            </a:r>
            <a:r>
              <a:rPr lang="zh-CN" altLang="en-US" dirty="0">
                <a:solidFill>
                  <a:schemeClr val="bg1">
                    <a:lumMod val="50000"/>
                  </a:schemeClr>
                </a:solidFill>
                <a:highlight>
                  <a:srgbClr val="FFFF00"/>
                </a:highlight>
                <a:cs typeface="+mn-ea"/>
                <a:sym typeface="+mn-lt"/>
              </a:rPr>
              <a:t>位偏移地址</a:t>
            </a:r>
            <a:r>
              <a:rPr lang="zh-CN" altLang="en-US" dirty="0">
                <a:solidFill>
                  <a:schemeClr val="bg1">
                    <a:lumMod val="50000"/>
                  </a:schemeClr>
                </a:solidFill>
                <a:cs typeface="+mn-ea"/>
                <a:sym typeface="+mn-lt"/>
              </a:rPr>
              <a:t>相加得到</a:t>
            </a:r>
            <a:endParaRPr lang="en-US" altLang="zh-CN" dirty="0">
              <a:solidFill>
                <a:schemeClr val="bg1">
                  <a:lumMod val="50000"/>
                </a:schemeClr>
              </a:solidFill>
              <a:cs typeface="+mn-ea"/>
              <a:sym typeface="+mn-lt"/>
            </a:endParaRPr>
          </a:p>
          <a:p>
            <a:pPr lvl="2"/>
            <a:endParaRPr lang="zh-CN" altLang="en-US" dirty="0">
              <a:cs typeface="+mn-ea"/>
              <a:sym typeface="+mn-lt"/>
            </a:endParaRPr>
          </a:p>
          <a:p>
            <a:pPr lvl="1"/>
            <a:r>
              <a:rPr lang="zh-CN" altLang="en-US" dirty="0">
                <a:cs typeface="+mn-ea"/>
                <a:sym typeface="+mn-lt"/>
              </a:rPr>
              <a:t>例 </a:t>
            </a:r>
            <a:r>
              <a:rPr lang="en-US" altLang="zh-CN" dirty="0">
                <a:cs typeface="+mn-ea"/>
                <a:sym typeface="+mn-lt"/>
              </a:rPr>
              <a:t>MOV AX,</a:t>
            </a:r>
            <a:r>
              <a:rPr lang="zh-CN" altLang="en-US" dirty="0">
                <a:cs typeface="+mn-ea"/>
                <a:sym typeface="+mn-lt"/>
              </a:rPr>
              <a:t> </a:t>
            </a:r>
            <a:r>
              <a:rPr lang="en-US" altLang="zh-CN" dirty="0">
                <a:solidFill>
                  <a:srgbClr val="0000FF"/>
                </a:solidFill>
                <a:cs typeface="+mn-ea"/>
                <a:sym typeface="+mn-lt"/>
              </a:rPr>
              <a:t>[0x40126C]</a:t>
            </a:r>
            <a:r>
              <a:rPr lang="zh-CN" altLang="en-US" dirty="0">
                <a:solidFill>
                  <a:schemeClr val="bg1">
                    <a:lumMod val="50000"/>
                  </a:schemeClr>
                </a:solidFill>
                <a:cs typeface="+mn-ea"/>
                <a:sym typeface="+mn-lt"/>
              </a:rPr>
              <a:t>；使用</a:t>
            </a:r>
            <a:r>
              <a:rPr lang="en-US" altLang="zh-CN" dirty="0">
                <a:solidFill>
                  <a:schemeClr val="bg1">
                    <a:lumMod val="50000"/>
                  </a:schemeClr>
                </a:solidFill>
                <a:cs typeface="+mn-ea"/>
                <a:sym typeface="+mn-lt"/>
              </a:rPr>
              <a:t>16</a:t>
            </a:r>
            <a:r>
              <a:rPr lang="zh-CN" altLang="en-US" dirty="0">
                <a:solidFill>
                  <a:schemeClr val="bg1">
                    <a:lumMod val="50000"/>
                  </a:schemeClr>
                </a:solidFill>
                <a:cs typeface="+mn-ea"/>
                <a:sym typeface="+mn-lt"/>
              </a:rPr>
              <a:t>位的</a:t>
            </a:r>
            <a:r>
              <a:rPr lang="en-US" altLang="zh-CN" dirty="0">
                <a:solidFill>
                  <a:schemeClr val="bg1">
                    <a:lumMod val="50000"/>
                  </a:schemeClr>
                </a:solidFill>
                <a:cs typeface="+mn-ea"/>
                <a:sym typeface="+mn-lt"/>
              </a:rPr>
              <a:t>8086</a:t>
            </a:r>
            <a:r>
              <a:rPr lang="zh-CN" altLang="en-US" dirty="0">
                <a:solidFill>
                  <a:schemeClr val="bg1">
                    <a:lumMod val="50000"/>
                  </a:schemeClr>
                </a:solidFill>
                <a:cs typeface="+mn-ea"/>
                <a:sym typeface="+mn-lt"/>
              </a:rPr>
              <a:t>指令集</a:t>
            </a:r>
            <a:endParaRPr lang="en-US" altLang="zh-CN" dirty="0">
              <a:solidFill>
                <a:schemeClr val="bg1">
                  <a:lumMod val="50000"/>
                </a:schemeClr>
              </a:solidFill>
              <a:cs typeface="+mn-ea"/>
              <a:sym typeface="+mn-lt"/>
            </a:endParaRPr>
          </a:p>
          <a:p>
            <a:pPr lvl="2"/>
            <a:r>
              <a:rPr lang="zh-CN" altLang="en-US" dirty="0">
                <a:cs typeface="+mn-ea"/>
                <a:sym typeface="+mn-lt"/>
              </a:rPr>
              <a:t>假设</a:t>
            </a:r>
            <a:r>
              <a:rPr lang="en-US" altLang="zh-CN" dirty="0">
                <a:cs typeface="+mn-ea"/>
                <a:sym typeface="+mn-lt"/>
              </a:rPr>
              <a:t>DS = 4567H，</a:t>
            </a:r>
            <a:r>
              <a:rPr lang="zh-CN" altLang="en-US" dirty="0">
                <a:cs typeface="+mn-ea"/>
                <a:sym typeface="+mn-lt"/>
              </a:rPr>
              <a:t>内存中</a:t>
            </a:r>
            <a:r>
              <a:rPr lang="en-US" altLang="zh-CN" dirty="0">
                <a:cs typeface="+mn-ea"/>
                <a:sym typeface="+mn-lt"/>
              </a:rPr>
              <a:t>[468A4H] = 0001H，</a:t>
            </a:r>
            <a:r>
              <a:rPr lang="zh-CN" altLang="en-US" dirty="0">
                <a:cs typeface="+mn-ea"/>
                <a:sym typeface="+mn-lt"/>
              </a:rPr>
              <a:t>那么有效地址 </a:t>
            </a:r>
            <a:r>
              <a:rPr lang="en-US" altLang="zh-CN" dirty="0">
                <a:cs typeface="+mn-ea"/>
                <a:sym typeface="+mn-lt"/>
              </a:rPr>
              <a:t>= [ 4567H ] *</a:t>
            </a:r>
            <a:r>
              <a:rPr lang="en-US" altLang="zh-CN" dirty="0">
                <a:highlight>
                  <a:srgbClr val="FFFF00"/>
                </a:highlight>
                <a:cs typeface="+mn-ea"/>
                <a:sym typeface="+mn-lt"/>
              </a:rPr>
              <a:t>16</a:t>
            </a:r>
            <a:r>
              <a:rPr lang="en-US" altLang="zh-CN" dirty="0">
                <a:cs typeface="+mn-ea"/>
                <a:sym typeface="+mn-lt"/>
              </a:rPr>
              <a:t>+ [1234H]=[ 468A4H ] </a:t>
            </a:r>
          </a:p>
          <a:p>
            <a:pPr lvl="2"/>
            <a:r>
              <a:rPr lang="zh-CN" altLang="en-US" dirty="0">
                <a:cs typeface="+mn-ea"/>
                <a:sym typeface="+mn-lt"/>
              </a:rPr>
              <a:t>那么寄存器</a:t>
            </a:r>
            <a:r>
              <a:rPr lang="en-US" altLang="zh-CN" dirty="0">
                <a:cs typeface="+mn-ea"/>
                <a:sym typeface="+mn-lt"/>
              </a:rPr>
              <a:t>AX = </a:t>
            </a:r>
            <a:r>
              <a:rPr lang="en-US" altLang="zh-CN" dirty="0">
                <a:solidFill>
                  <a:srgbClr val="FF0000"/>
                </a:solidFill>
                <a:cs typeface="+mn-ea"/>
                <a:sym typeface="+mn-lt"/>
              </a:rPr>
              <a:t>?</a:t>
            </a:r>
            <a:r>
              <a:rPr lang="en-US" altLang="zh-CN" dirty="0">
                <a:cs typeface="+mn-ea"/>
                <a:sym typeface="+mn-lt"/>
              </a:rPr>
              <a:t>H</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3CA463E1-2B5D-4D59-B0CA-C5659CD5540D}"/>
              </a:ext>
            </a:extLst>
          </p:cNvPr>
          <p:cNvSpPr>
            <a:spLocks noGrp="1"/>
          </p:cNvSpPr>
          <p:nvPr>
            <p:ph type="sldNum" sz="quarter" idx="12"/>
          </p:nvPr>
        </p:nvSpPr>
        <p:spPr/>
        <p:txBody>
          <a:bodyPr/>
          <a:lstStyle/>
          <a:p>
            <a:pPr algn="r"/>
            <a:fld id="{16F781C4-B8D4-4498-9C49-C9A9BB9F3E73}" type="slidenum">
              <a:rPr lang="zh-CN" altLang="en-US" smtClean="0"/>
              <a:pPr algn="r"/>
              <a:t>121</a:t>
            </a:fld>
            <a:endParaRPr lang="zh-CN" altLang="en-US" dirty="0"/>
          </a:p>
        </p:txBody>
      </p:sp>
      <p:sp>
        <p:nvSpPr>
          <p:cNvPr id="9" name="TextBox 8">
            <a:extLst>
              <a:ext uri="{FF2B5EF4-FFF2-40B4-BE49-F238E27FC236}">
                <a16:creationId xmlns:a16="http://schemas.microsoft.com/office/drawing/2014/main" id="{530B9427-1B20-C8BA-F81A-F0E8B6C72A01}"/>
              </a:ext>
            </a:extLst>
          </p:cNvPr>
          <p:cNvSpPr txBox="1"/>
          <p:nvPr/>
        </p:nvSpPr>
        <p:spPr>
          <a:xfrm>
            <a:off x="4016896" y="5733256"/>
            <a:ext cx="1152128" cy="461665"/>
          </a:xfrm>
          <a:prstGeom prst="rect">
            <a:avLst/>
          </a:prstGeom>
          <a:solidFill>
            <a:schemeClr val="accent6">
              <a:lumMod val="40000"/>
              <a:lumOff val="60000"/>
            </a:schemeClr>
          </a:solidFill>
        </p:spPr>
        <p:txBody>
          <a:bodyPr wrap="square">
            <a:spAutoFit/>
          </a:bodyPr>
          <a:lstStyle/>
          <a:p>
            <a:r>
              <a:rPr lang="en-US" altLang="zh-CN" sz="2400" b="1" dirty="0">
                <a:solidFill>
                  <a:srgbClr val="FF0000"/>
                </a:solidFill>
                <a:cs typeface="+mn-ea"/>
                <a:sym typeface="+mn-lt"/>
              </a:rPr>
              <a:t>0001</a:t>
            </a:r>
            <a:r>
              <a:rPr lang="en-US" altLang="zh-CN" sz="2400" b="1" dirty="0">
                <a:cs typeface="+mn-ea"/>
                <a:sym typeface="+mn-lt"/>
              </a:rPr>
              <a:t>H</a:t>
            </a:r>
            <a:endParaRPr lang="en-CN" sz="2400" b="1" dirty="0">
              <a:cs typeface="+mn-ea"/>
            </a:endParaRPr>
          </a:p>
        </p:txBody>
      </p:sp>
    </p:spTree>
    <p:extLst>
      <p:ext uri="{BB962C8B-B14F-4D97-AF65-F5344CB8AC3E}">
        <p14:creationId xmlns:p14="http://schemas.microsoft.com/office/powerpoint/2010/main" val="25161792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例题 （使用</a:t>
            </a:r>
            <a:r>
              <a:rPr lang="en-US" altLang="zh-CN" dirty="0">
                <a:cs typeface="+mn-ea"/>
                <a:sym typeface="+mn-lt"/>
              </a:rPr>
              <a:t>32</a:t>
            </a:r>
            <a:r>
              <a:rPr lang="zh-CN" altLang="en-US" dirty="0">
                <a:cs typeface="+mn-ea"/>
                <a:sym typeface="+mn-lt"/>
              </a:rPr>
              <a:t>位</a:t>
            </a:r>
            <a:r>
              <a:rPr lang="en-US" altLang="zh-CN" dirty="0">
                <a:cs typeface="+mn-ea"/>
                <a:sym typeface="+mn-lt"/>
              </a:rPr>
              <a:t>80386</a:t>
            </a:r>
            <a:r>
              <a:rPr lang="zh-CN" altLang="en-US" dirty="0">
                <a:cs typeface="+mn-ea"/>
                <a:sym typeface="+mn-lt"/>
              </a:rPr>
              <a:t>指令集）</a:t>
            </a:r>
            <a:endParaRPr lang="en-US" altLang="zh-CN" dirty="0">
              <a:cs typeface="+mn-ea"/>
              <a:sym typeface="+mn-lt"/>
            </a:endParaRPr>
          </a:p>
          <a:p>
            <a:pPr lvl="1"/>
            <a:r>
              <a:rPr lang="en-US" altLang="zh-CN" dirty="0">
                <a:cs typeface="+mn-ea"/>
                <a:sym typeface="+mn-lt"/>
              </a:rPr>
              <a:t>MOV AX, </a:t>
            </a:r>
            <a:r>
              <a:rPr lang="en-US" altLang="zh-CN" dirty="0">
                <a:solidFill>
                  <a:srgbClr val="0000FF"/>
                </a:solidFill>
                <a:cs typeface="+mn-ea"/>
                <a:sym typeface="+mn-lt"/>
              </a:rPr>
              <a:t>[0x40126C]</a:t>
            </a:r>
          </a:p>
          <a:p>
            <a:pPr lvl="2"/>
            <a:r>
              <a:rPr lang="zh-CN" altLang="en-US" b="0" dirty="0">
                <a:cs typeface="+mn-ea"/>
                <a:sym typeface="+mn-lt"/>
              </a:rPr>
              <a:t>寻址机制有别于</a:t>
            </a:r>
            <a:r>
              <a:rPr lang="en-US" altLang="zh-CN" b="0" dirty="0">
                <a:cs typeface="+mn-ea"/>
                <a:sym typeface="+mn-lt"/>
              </a:rPr>
              <a:t>16</a:t>
            </a:r>
            <a:r>
              <a:rPr lang="zh-CN" altLang="en-US" b="0" dirty="0">
                <a:cs typeface="+mn-ea"/>
                <a:sym typeface="+mn-lt"/>
              </a:rPr>
              <a:t>位的</a:t>
            </a:r>
            <a:r>
              <a:rPr lang="en-US" altLang="zh-CN" b="0" dirty="0">
                <a:cs typeface="+mn-ea"/>
                <a:sym typeface="+mn-lt"/>
              </a:rPr>
              <a:t>8086</a:t>
            </a:r>
            <a:r>
              <a:rPr lang="zh-CN" altLang="en-US" b="0" dirty="0">
                <a:cs typeface="+mn-ea"/>
                <a:sym typeface="+mn-lt"/>
              </a:rPr>
              <a:t>，需要使用到 </a:t>
            </a:r>
            <a:r>
              <a:rPr lang="en-US" altLang="zh-CN" b="0" dirty="0">
                <a:cs typeface="+mn-ea"/>
                <a:sym typeface="+mn-lt"/>
              </a:rPr>
              <a:t>GDT </a:t>
            </a:r>
            <a:r>
              <a:rPr lang="zh-CN" altLang="en-US" b="0" dirty="0">
                <a:cs typeface="+mn-ea"/>
                <a:sym typeface="+mn-lt"/>
              </a:rPr>
              <a:t>等概念</a:t>
            </a:r>
            <a:endParaRPr lang="en-US" altLang="zh-CN" b="0" dirty="0">
              <a:cs typeface="+mn-ea"/>
              <a:sym typeface="+mn-lt"/>
            </a:endParaRPr>
          </a:p>
          <a:p>
            <a:pPr lvl="2"/>
            <a:r>
              <a:rPr lang="en-US" b="0" dirty="0"/>
              <a:t>GDT</a:t>
            </a:r>
            <a:r>
              <a:rPr lang="en-US" altLang="zh-CN" b="0" dirty="0"/>
              <a:t>,</a:t>
            </a:r>
            <a:r>
              <a:rPr lang="zh-CN" altLang="en-US" b="0" dirty="0"/>
              <a:t> </a:t>
            </a:r>
            <a:r>
              <a:rPr lang="en-US" altLang="zh-CN" b="0" dirty="0"/>
              <a:t>G</a:t>
            </a:r>
            <a:r>
              <a:rPr lang="en-US" b="0" dirty="0"/>
              <a:t>lobal </a:t>
            </a:r>
            <a:r>
              <a:rPr lang="en-US" altLang="zh-CN" b="0" dirty="0"/>
              <a:t>D</a:t>
            </a:r>
            <a:r>
              <a:rPr lang="en-US" b="0" dirty="0"/>
              <a:t>escriptor </a:t>
            </a:r>
            <a:r>
              <a:rPr lang="en-US" altLang="zh-CN" b="0" dirty="0"/>
              <a:t>T</a:t>
            </a:r>
            <a:r>
              <a:rPr lang="en-US" b="0" dirty="0"/>
              <a:t>able</a:t>
            </a:r>
          </a:p>
          <a:p>
            <a:pPr lvl="2"/>
            <a:r>
              <a:rPr lang="zh-CN" altLang="en-US" b="0" dirty="0">
                <a:cs typeface="+mn-ea"/>
                <a:sym typeface="+mn-lt"/>
              </a:rPr>
              <a:t>进一步了解可参考 </a:t>
            </a:r>
            <a:r>
              <a:rPr lang="en-US" altLang="zh-CN" b="0" dirty="0">
                <a:cs typeface="+mn-ea"/>
                <a:sym typeface="+mn-lt"/>
                <a:hlinkClick r:id="rId3"/>
              </a:rPr>
              <a:t>https://github.com/chyyuu/simple_os_book/blob/master/zh/chapter-1/protect_mode.md</a:t>
            </a:r>
            <a:r>
              <a:rPr lang="zh-CN" altLang="en-US" b="0" dirty="0">
                <a:cs typeface="+mn-ea"/>
                <a:sym typeface="+mn-lt"/>
              </a:rPr>
              <a:t> </a:t>
            </a:r>
            <a:endParaRPr lang="en-US" altLang="zh-CN" dirty="0">
              <a:cs typeface="+mn-ea"/>
              <a:sym typeface="+mn-lt"/>
            </a:endParaRPr>
          </a:p>
          <a:p>
            <a:pPr lvl="1"/>
            <a:r>
              <a:rPr lang="zh-CN" altLang="en-US" dirty="0">
                <a:cs typeface="+mn-ea"/>
                <a:sym typeface="+mn-lt"/>
              </a:rPr>
              <a:t>假设内存地址 </a:t>
            </a:r>
            <a:r>
              <a:rPr lang="en-US" altLang="zh-CN" dirty="0">
                <a:solidFill>
                  <a:srgbClr val="0000FF"/>
                </a:solidFill>
                <a:cs typeface="+mn-ea"/>
                <a:sym typeface="+mn-lt"/>
              </a:rPr>
              <a:t>0x40126C</a:t>
            </a:r>
            <a:r>
              <a:rPr lang="en-US" altLang="zh-CN" dirty="0">
                <a:cs typeface="+mn-ea"/>
                <a:sym typeface="+mn-lt"/>
              </a:rPr>
              <a:t> </a:t>
            </a:r>
            <a:r>
              <a:rPr lang="zh-CN" altLang="en-US" dirty="0">
                <a:cs typeface="+mn-ea"/>
                <a:sym typeface="+mn-lt"/>
              </a:rPr>
              <a:t>处所存内容为</a:t>
            </a:r>
            <a:r>
              <a:rPr lang="en-US" altLang="zh-CN" dirty="0">
                <a:cs typeface="+mn-ea"/>
                <a:sym typeface="+mn-lt"/>
              </a:rPr>
              <a:t> 8955H</a:t>
            </a:r>
          </a:p>
          <a:p>
            <a:pPr lvl="1"/>
            <a:r>
              <a:rPr lang="zh-CN" altLang="en-US" dirty="0">
                <a:cs typeface="+mn-ea"/>
                <a:sym typeface="+mn-lt"/>
              </a:rPr>
              <a:t>则执行结果为</a:t>
            </a:r>
            <a:r>
              <a:rPr lang="en-US" altLang="zh-CN" dirty="0">
                <a:cs typeface="+mn-ea"/>
                <a:sym typeface="+mn-lt"/>
              </a:rPr>
              <a:t>(AX) = </a:t>
            </a:r>
            <a:r>
              <a:rPr lang="en-US" altLang="zh-CN" dirty="0">
                <a:solidFill>
                  <a:srgbClr val="FF0000"/>
                </a:solidFill>
                <a:cs typeface="+mn-ea"/>
                <a:sym typeface="+mn-lt"/>
              </a:rPr>
              <a:t>8955</a:t>
            </a:r>
            <a:r>
              <a:rPr lang="en-US" altLang="zh-CN" dirty="0">
                <a:cs typeface="+mn-ea"/>
                <a:sym typeface="+mn-lt"/>
              </a:rPr>
              <a:t>H</a:t>
            </a:r>
          </a:p>
          <a:p>
            <a:pPr lvl="1"/>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FF0000"/>
                </a:solidFill>
                <a:cs typeface="+mn-ea"/>
                <a:sym typeface="+mn-lt"/>
              </a:rPr>
              <a:t>（</a:t>
            </a:r>
            <a:r>
              <a:rPr lang="en-US" altLang="zh-CN" sz="2800" b="1" dirty="0">
                <a:solidFill>
                  <a:srgbClr val="FF0000"/>
                </a:solidFill>
                <a:cs typeface="+mn-ea"/>
                <a:sym typeface="+mn-lt"/>
              </a:rPr>
              <a:t>4</a:t>
            </a:r>
            <a:r>
              <a:rPr lang="zh-CN" altLang="en-US" sz="2800" b="1" dirty="0">
                <a:solidFill>
                  <a:srgbClr val="FF0000"/>
                </a:solidFill>
                <a:cs typeface="+mn-ea"/>
                <a:sym typeface="+mn-lt"/>
              </a:rPr>
              <a:t>）寻址方式</a:t>
            </a:r>
          </a:p>
        </p:txBody>
      </p:sp>
      <p:sp>
        <p:nvSpPr>
          <p:cNvPr id="7" name="灯片编号占位符 6">
            <a:extLst>
              <a:ext uri="{FF2B5EF4-FFF2-40B4-BE49-F238E27FC236}">
                <a16:creationId xmlns:a16="http://schemas.microsoft.com/office/drawing/2014/main" id="{5044071A-066C-4592-A397-2A18B525B9D2}"/>
              </a:ext>
            </a:extLst>
          </p:cNvPr>
          <p:cNvSpPr>
            <a:spLocks noGrp="1"/>
          </p:cNvSpPr>
          <p:nvPr>
            <p:ph type="sldNum" sz="quarter" idx="12"/>
          </p:nvPr>
        </p:nvSpPr>
        <p:spPr/>
        <p:txBody>
          <a:bodyPr/>
          <a:lstStyle/>
          <a:p>
            <a:pPr algn="r"/>
            <a:fld id="{16F781C4-B8D4-4498-9C49-C9A9BB9F3E73}" type="slidenum">
              <a:rPr lang="zh-CN" altLang="en-US" smtClean="0"/>
              <a:pPr algn="r"/>
              <a:t>122</a:t>
            </a:fld>
            <a:endParaRPr lang="zh-CN" altLang="en-US" dirty="0"/>
          </a:p>
        </p:txBody>
      </p:sp>
      <p:sp>
        <p:nvSpPr>
          <p:cNvPr id="6" name="矩形 5">
            <a:extLst>
              <a:ext uri="{FF2B5EF4-FFF2-40B4-BE49-F238E27FC236}">
                <a16:creationId xmlns:a16="http://schemas.microsoft.com/office/drawing/2014/main" id="{3FB0746B-6CBE-4E08-903C-94AFC7147101}"/>
              </a:ext>
            </a:extLst>
          </p:cNvPr>
          <p:cNvSpPr/>
          <p:nvPr/>
        </p:nvSpPr>
        <p:spPr>
          <a:xfrm>
            <a:off x="4520952" y="5373216"/>
            <a:ext cx="86409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a:t>
            </a:r>
          </a:p>
        </p:txBody>
      </p:sp>
    </p:spTree>
    <p:extLst>
      <p:ext uri="{BB962C8B-B14F-4D97-AF65-F5344CB8AC3E}">
        <p14:creationId xmlns:p14="http://schemas.microsoft.com/office/powerpoint/2010/main" val="676163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randombar(horizontal)">
                                      <p:cBhvr>
                                        <p:cTn id="7" dur="500"/>
                                        <p:tgtEl>
                                          <p:spTgt spid="4">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randombar(horizontal)">
                                      <p:cBhvr>
                                        <p:cTn id="10" dur="500"/>
                                        <p:tgtEl>
                                          <p:spTgt spid="4">
                                            <p:txEl>
                                              <p:pRg st="6" end="6"/>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直接寻址（段超越前缀）</a:t>
            </a:r>
          </a:p>
          <a:p>
            <a:pPr lvl="1"/>
            <a:r>
              <a:rPr lang="zh-CN" altLang="en-US" dirty="0">
                <a:cs typeface="+mn-ea"/>
                <a:sym typeface="+mn-lt"/>
              </a:rPr>
              <a:t>因为默认的是</a:t>
            </a:r>
            <a:r>
              <a:rPr lang="en-US" altLang="zh-CN" dirty="0">
                <a:cs typeface="+mn-ea"/>
                <a:sym typeface="+mn-lt"/>
              </a:rPr>
              <a:t>DS</a:t>
            </a:r>
            <a:r>
              <a:rPr lang="zh-CN" altLang="en-US" dirty="0">
                <a:cs typeface="+mn-ea"/>
                <a:sym typeface="+mn-lt"/>
              </a:rPr>
              <a:t>寄存器，其实也可以指定前缀寄存器，即段超越前缀</a:t>
            </a:r>
          </a:p>
          <a:p>
            <a:pPr lvl="1"/>
            <a:r>
              <a:rPr lang="en-US" altLang="zh-CN" dirty="0">
                <a:cs typeface="+mn-ea"/>
                <a:sym typeface="+mn-lt"/>
              </a:rPr>
              <a:t>MOV AX, SS:[0x1234]</a:t>
            </a:r>
          </a:p>
          <a:p>
            <a:pPr lvl="1"/>
            <a:r>
              <a:rPr lang="zh-CN" altLang="en-US" dirty="0">
                <a:cs typeface="+mn-ea"/>
                <a:sym typeface="+mn-lt"/>
              </a:rPr>
              <a:t>把</a:t>
            </a:r>
            <a:r>
              <a:rPr lang="en-US" altLang="zh-CN" dirty="0">
                <a:cs typeface="+mn-ea"/>
                <a:sym typeface="+mn-lt"/>
              </a:rPr>
              <a:t>SS</a:t>
            </a:r>
            <a:r>
              <a:rPr lang="zh-CN" altLang="en-US" dirty="0">
                <a:cs typeface="+mn-ea"/>
                <a:sym typeface="+mn-lt"/>
              </a:rPr>
              <a:t>数据段中偏移地址为</a:t>
            </a:r>
            <a:r>
              <a:rPr lang="en-US" altLang="zh-CN" dirty="0">
                <a:cs typeface="+mn-ea"/>
                <a:sym typeface="+mn-lt"/>
              </a:rPr>
              <a:t>1234H </a:t>
            </a:r>
            <a:r>
              <a:rPr lang="zh-CN" altLang="en-US" dirty="0">
                <a:cs typeface="+mn-ea"/>
                <a:sym typeface="+mn-lt"/>
              </a:rPr>
              <a:t>的字复制到寄存器</a:t>
            </a:r>
            <a:r>
              <a:rPr lang="en-US" altLang="zh-CN" dirty="0">
                <a:cs typeface="+mn-ea"/>
                <a:sym typeface="+mn-lt"/>
              </a:rPr>
              <a:t>AX </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86A0B8BE-10CB-42CB-A6C5-3AA2C9FA2C78}"/>
              </a:ext>
            </a:extLst>
          </p:cNvPr>
          <p:cNvSpPr>
            <a:spLocks noGrp="1"/>
          </p:cNvSpPr>
          <p:nvPr>
            <p:ph type="sldNum" sz="quarter" idx="12"/>
          </p:nvPr>
        </p:nvSpPr>
        <p:spPr/>
        <p:txBody>
          <a:bodyPr/>
          <a:lstStyle/>
          <a:p>
            <a:pPr algn="r"/>
            <a:fld id="{16F781C4-B8D4-4498-9C49-C9A9BB9F3E73}" type="slidenum">
              <a:rPr lang="zh-CN" altLang="en-US" smtClean="0"/>
              <a:pPr algn="r"/>
              <a:t>123</a:t>
            </a:fld>
            <a:endParaRPr lang="zh-CN" altLang="en-US" dirty="0"/>
          </a:p>
        </p:txBody>
      </p:sp>
    </p:spTree>
    <p:extLst>
      <p:ext uri="{BB962C8B-B14F-4D97-AF65-F5344CB8AC3E}">
        <p14:creationId xmlns:p14="http://schemas.microsoft.com/office/powerpoint/2010/main" val="14103768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寄存器间接寻址</a:t>
            </a:r>
            <a:endParaRPr lang="en-US" altLang="zh-CN" dirty="0">
              <a:cs typeface="+mn-ea"/>
              <a:sym typeface="+mn-lt"/>
            </a:endParaRPr>
          </a:p>
          <a:p>
            <a:pPr lvl="1"/>
            <a:r>
              <a:rPr lang="zh-CN" altLang="en-US" dirty="0">
                <a:cs typeface="+mn-ea"/>
                <a:sym typeface="+mn-lt"/>
              </a:rPr>
              <a:t>操作数的有效地址在寄存器中，这种寻址方式为寄存器间接寻址</a:t>
            </a:r>
            <a:endParaRPr lang="en-US" altLang="zh-CN" dirty="0">
              <a:cs typeface="+mn-ea"/>
              <a:sym typeface="+mn-lt"/>
            </a:endParaRPr>
          </a:p>
          <a:p>
            <a:pPr lvl="1"/>
            <a:r>
              <a:rPr lang="zh-CN" altLang="en-US" dirty="0">
                <a:cs typeface="+mn-ea"/>
                <a:sym typeface="+mn-lt"/>
              </a:rPr>
              <a:t>如果操作数的有效地址在</a:t>
            </a:r>
            <a:r>
              <a:rPr lang="en-US" altLang="zh-CN" dirty="0">
                <a:cs typeface="+mn-ea"/>
                <a:sym typeface="+mn-lt"/>
              </a:rPr>
              <a:t>EAX</a:t>
            </a:r>
            <a:r>
              <a:rPr lang="zh-CN" altLang="en-US" dirty="0">
                <a:cs typeface="+mn-ea"/>
                <a:sym typeface="+mn-lt"/>
              </a:rPr>
              <a:t>，</a:t>
            </a:r>
            <a:r>
              <a:rPr lang="en-US" altLang="zh-CN" dirty="0">
                <a:cs typeface="+mn-ea"/>
                <a:sym typeface="+mn-lt"/>
              </a:rPr>
              <a:t>EBX</a:t>
            </a:r>
            <a:r>
              <a:rPr lang="zh-CN" altLang="en-US" dirty="0">
                <a:cs typeface="+mn-ea"/>
                <a:sym typeface="+mn-lt"/>
              </a:rPr>
              <a:t>，</a:t>
            </a:r>
            <a:r>
              <a:rPr lang="en-US" altLang="zh-CN" dirty="0">
                <a:cs typeface="+mn-ea"/>
                <a:sym typeface="+mn-lt"/>
              </a:rPr>
              <a:t>ECX</a:t>
            </a:r>
            <a:r>
              <a:rPr lang="zh-CN" altLang="en-US" dirty="0">
                <a:cs typeface="+mn-ea"/>
                <a:sym typeface="+mn-lt"/>
              </a:rPr>
              <a:t>，</a:t>
            </a:r>
            <a:r>
              <a:rPr lang="en-US" altLang="zh-CN" dirty="0">
                <a:cs typeface="+mn-ea"/>
                <a:sym typeface="+mn-lt"/>
              </a:rPr>
              <a:t>EDX</a:t>
            </a:r>
            <a:r>
              <a:rPr lang="zh-CN" altLang="en-US" dirty="0">
                <a:cs typeface="+mn-ea"/>
                <a:sym typeface="+mn-lt"/>
              </a:rPr>
              <a:t>，</a:t>
            </a:r>
            <a:r>
              <a:rPr lang="en-US" altLang="zh-CN" dirty="0">
                <a:cs typeface="+mn-ea"/>
                <a:sym typeface="+mn-lt"/>
              </a:rPr>
              <a:t>ESI</a:t>
            </a:r>
            <a:r>
              <a:rPr lang="zh-CN" altLang="en-US" dirty="0">
                <a:cs typeface="+mn-ea"/>
                <a:sym typeface="+mn-lt"/>
              </a:rPr>
              <a:t>和</a:t>
            </a:r>
            <a:r>
              <a:rPr lang="en-US" altLang="zh-CN" dirty="0">
                <a:cs typeface="+mn-ea"/>
                <a:sym typeface="+mn-lt"/>
              </a:rPr>
              <a:t>EDI</a:t>
            </a:r>
            <a:r>
              <a:rPr lang="zh-CN" altLang="en-US" dirty="0">
                <a:cs typeface="+mn-ea"/>
                <a:sym typeface="+mn-lt"/>
              </a:rPr>
              <a:t>中，以上寄存器默认使用</a:t>
            </a:r>
            <a:r>
              <a:rPr lang="en-US" altLang="zh-CN" dirty="0">
                <a:cs typeface="+mn-ea"/>
                <a:sym typeface="+mn-lt"/>
              </a:rPr>
              <a:t>DS</a:t>
            </a:r>
            <a:r>
              <a:rPr lang="zh-CN" altLang="en-US" dirty="0">
                <a:cs typeface="+mn-ea"/>
                <a:sym typeface="+mn-lt"/>
              </a:rPr>
              <a:t>作为段寄存器，</a:t>
            </a:r>
            <a:r>
              <a:rPr lang="en-US" altLang="zh-CN" dirty="0">
                <a:cs typeface="+mn-ea"/>
                <a:sym typeface="+mn-lt"/>
              </a:rPr>
              <a:t> </a:t>
            </a:r>
            <a:r>
              <a:rPr lang="zh-CN" altLang="en-US" dirty="0">
                <a:cs typeface="+mn-ea"/>
                <a:sym typeface="+mn-lt"/>
              </a:rPr>
              <a:t>即</a:t>
            </a:r>
            <a:r>
              <a:rPr lang="en-US" altLang="zh-CN" dirty="0">
                <a:cs typeface="+mn-ea"/>
                <a:sym typeface="+mn-lt"/>
              </a:rPr>
              <a:t>DS</a:t>
            </a:r>
            <a:r>
              <a:rPr lang="zh-CN" altLang="en-US" dirty="0">
                <a:cs typeface="+mn-ea"/>
                <a:sym typeface="+mn-lt"/>
              </a:rPr>
              <a:t>段寄存器为段基值。</a:t>
            </a:r>
          </a:p>
          <a:p>
            <a:pPr lvl="1"/>
            <a:r>
              <a:rPr lang="zh-CN" altLang="en-US" dirty="0">
                <a:cs typeface="+mn-ea"/>
                <a:sym typeface="+mn-lt"/>
              </a:rPr>
              <a:t>如果操作数的有效地址在</a:t>
            </a:r>
            <a:r>
              <a:rPr lang="en-US" altLang="zh-CN" dirty="0">
                <a:cs typeface="+mn-ea"/>
                <a:sym typeface="+mn-lt"/>
              </a:rPr>
              <a:t>ESP</a:t>
            </a:r>
            <a:r>
              <a:rPr lang="zh-CN" altLang="en-US" dirty="0">
                <a:cs typeface="+mn-ea"/>
                <a:sym typeface="+mn-lt"/>
              </a:rPr>
              <a:t>，</a:t>
            </a:r>
            <a:r>
              <a:rPr lang="en-US" altLang="zh-CN" dirty="0">
                <a:cs typeface="+mn-ea"/>
                <a:sym typeface="+mn-lt"/>
              </a:rPr>
              <a:t>EBP</a:t>
            </a:r>
            <a:r>
              <a:rPr lang="zh-CN" altLang="en-US" dirty="0">
                <a:cs typeface="+mn-ea"/>
                <a:sym typeface="+mn-lt"/>
              </a:rPr>
              <a:t>，这两个寄存器默认使用</a:t>
            </a:r>
            <a:r>
              <a:rPr lang="en-US" altLang="zh-CN" dirty="0">
                <a:cs typeface="+mn-ea"/>
                <a:sym typeface="+mn-lt"/>
              </a:rPr>
              <a:t>SS</a:t>
            </a:r>
            <a:r>
              <a:rPr lang="zh-CN" altLang="en-US" dirty="0">
                <a:cs typeface="+mn-ea"/>
                <a:sym typeface="+mn-lt"/>
              </a:rPr>
              <a:t>作为段寄存器，即</a:t>
            </a:r>
            <a:r>
              <a:rPr lang="en-US" altLang="zh-CN" dirty="0">
                <a:cs typeface="+mn-ea"/>
                <a:sym typeface="+mn-lt"/>
              </a:rPr>
              <a:t>SS</a:t>
            </a:r>
            <a:r>
              <a:rPr lang="zh-CN" altLang="en-US" dirty="0">
                <a:cs typeface="+mn-ea"/>
                <a:sym typeface="+mn-lt"/>
              </a:rPr>
              <a:t>段寄存器为段基值。</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336C6169-28A0-441F-B9FD-8B75170D5B5F}"/>
              </a:ext>
            </a:extLst>
          </p:cNvPr>
          <p:cNvSpPr>
            <a:spLocks noGrp="1"/>
          </p:cNvSpPr>
          <p:nvPr>
            <p:ph type="sldNum" sz="quarter" idx="12"/>
          </p:nvPr>
        </p:nvSpPr>
        <p:spPr/>
        <p:txBody>
          <a:bodyPr/>
          <a:lstStyle/>
          <a:p>
            <a:pPr algn="r"/>
            <a:fld id="{16F781C4-B8D4-4498-9C49-C9A9BB9F3E73}" type="slidenum">
              <a:rPr lang="zh-CN" altLang="en-US" smtClean="0"/>
              <a:pPr algn="r"/>
              <a:t>124</a:t>
            </a:fld>
            <a:endParaRPr lang="zh-CN" altLang="en-US" dirty="0"/>
          </a:p>
        </p:txBody>
      </p:sp>
    </p:spTree>
    <p:extLst>
      <p:ext uri="{BB962C8B-B14F-4D97-AF65-F5344CB8AC3E}">
        <p14:creationId xmlns:p14="http://schemas.microsoft.com/office/powerpoint/2010/main" val="1202116493"/>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1"/>
            <a:r>
              <a:rPr lang="zh-CN" altLang="en-US" dirty="0">
                <a:cs typeface="+mn-ea"/>
                <a:sym typeface="+mn-lt"/>
              </a:rPr>
              <a:t>例：</a:t>
            </a:r>
            <a:r>
              <a:rPr lang="en-US" altLang="zh-CN" dirty="0">
                <a:cs typeface="+mn-ea"/>
                <a:sym typeface="+mn-lt"/>
              </a:rPr>
              <a:t>MOV EAX</a:t>
            </a:r>
            <a:r>
              <a:rPr lang="zh-CN" altLang="en-US" dirty="0">
                <a:cs typeface="+mn-ea"/>
                <a:sym typeface="+mn-lt"/>
              </a:rPr>
              <a:t>，</a:t>
            </a:r>
            <a:r>
              <a:rPr lang="en-US" altLang="zh-CN" dirty="0">
                <a:cs typeface="+mn-ea"/>
                <a:sym typeface="+mn-lt"/>
              </a:rPr>
              <a:t>[EBP]</a:t>
            </a:r>
            <a:endParaRPr lang="zh-CN" altLang="en-US" dirty="0">
              <a:cs typeface="+mn-ea"/>
              <a:sym typeface="+mn-lt"/>
            </a:endParaRPr>
          </a:p>
          <a:p>
            <a:pPr lvl="1"/>
            <a:r>
              <a:rPr lang="zh-CN" altLang="en-US" dirty="0">
                <a:cs typeface="+mn-ea"/>
                <a:sym typeface="+mn-lt"/>
              </a:rPr>
              <a:t>把</a:t>
            </a:r>
            <a:r>
              <a:rPr lang="en-US" altLang="zh-CN" dirty="0">
                <a:cs typeface="+mn-ea"/>
                <a:sym typeface="+mn-lt"/>
              </a:rPr>
              <a:t>SS</a:t>
            </a:r>
            <a:r>
              <a:rPr lang="zh-CN" altLang="en-US" dirty="0">
                <a:cs typeface="+mn-ea"/>
                <a:sym typeface="+mn-lt"/>
              </a:rPr>
              <a:t>段中</a:t>
            </a:r>
            <a:r>
              <a:rPr lang="en-US" altLang="zh-CN" dirty="0">
                <a:cs typeface="+mn-ea"/>
                <a:sym typeface="+mn-lt"/>
              </a:rPr>
              <a:t>EBP</a:t>
            </a:r>
            <a:r>
              <a:rPr lang="zh-CN" altLang="en-US" dirty="0">
                <a:cs typeface="+mn-ea"/>
                <a:sym typeface="+mn-lt"/>
              </a:rPr>
              <a:t>指向的单元复制到</a:t>
            </a:r>
            <a:r>
              <a:rPr lang="en-US" altLang="zh-CN" dirty="0">
                <a:cs typeface="+mn-ea"/>
                <a:sym typeface="+mn-lt"/>
              </a:rPr>
              <a:t>EAX</a:t>
            </a:r>
            <a:r>
              <a:rPr lang="zh-CN" altLang="en-US" dirty="0">
                <a:cs typeface="+mn-ea"/>
                <a:sym typeface="+mn-lt"/>
              </a:rPr>
              <a:t>。</a:t>
            </a:r>
            <a:endParaRPr lang="en-US" altLang="zh-CN" dirty="0">
              <a:cs typeface="+mn-ea"/>
              <a:sym typeface="+mn-lt"/>
            </a:endParaRPr>
          </a:p>
          <a:p>
            <a:pPr marL="457200" lvl="1" indent="0">
              <a:buNone/>
            </a:pP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F9A1660E-7234-4969-9C0E-56608515485A}"/>
              </a:ext>
            </a:extLst>
          </p:cNvPr>
          <p:cNvSpPr>
            <a:spLocks noGrp="1"/>
          </p:cNvSpPr>
          <p:nvPr>
            <p:ph type="sldNum" sz="quarter" idx="12"/>
          </p:nvPr>
        </p:nvSpPr>
        <p:spPr/>
        <p:txBody>
          <a:bodyPr/>
          <a:lstStyle/>
          <a:p>
            <a:pPr algn="r"/>
            <a:fld id="{16F781C4-B8D4-4498-9C49-C9A9BB9F3E73}" type="slidenum">
              <a:rPr lang="zh-CN" altLang="en-US" smtClean="0"/>
              <a:pPr algn="r"/>
              <a:t>125</a:t>
            </a:fld>
            <a:endParaRPr lang="zh-CN" altLang="en-US" dirty="0"/>
          </a:p>
        </p:txBody>
      </p:sp>
      <p:grpSp>
        <p:nvGrpSpPr>
          <p:cNvPr id="38" name="组合 37">
            <a:extLst>
              <a:ext uri="{FF2B5EF4-FFF2-40B4-BE49-F238E27FC236}">
                <a16:creationId xmlns:a16="http://schemas.microsoft.com/office/drawing/2014/main" id="{0C0D4E0F-AD72-4152-B7E4-B6685ABA6340}"/>
              </a:ext>
            </a:extLst>
          </p:cNvPr>
          <p:cNvGrpSpPr/>
          <p:nvPr/>
        </p:nvGrpSpPr>
        <p:grpSpPr>
          <a:xfrm>
            <a:off x="1324980" y="3189125"/>
            <a:ext cx="6364324" cy="1824051"/>
            <a:chOff x="2563789" y="2516974"/>
            <a:chExt cx="6364324" cy="1824051"/>
          </a:xfrm>
        </p:grpSpPr>
        <p:pic>
          <p:nvPicPr>
            <p:cNvPr id="27" name="图片 26">
              <a:extLst>
                <a:ext uri="{FF2B5EF4-FFF2-40B4-BE49-F238E27FC236}">
                  <a16:creationId xmlns:a16="http://schemas.microsoft.com/office/drawing/2014/main" id="{B1210505-901C-4B42-A891-C1E3C7FDB89C}"/>
                </a:ext>
              </a:extLst>
            </p:cNvPr>
            <p:cNvPicPr>
              <a:picLocks noChangeAspect="1"/>
            </p:cNvPicPr>
            <p:nvPr/>
          </p:nvPicPr>
          <p:blipFill>
            <a:blip r:embed="rId3"/>
            <a:stretch>
              <a:fillRect/>
            </a:stretch>
          </p:blipFill>
          <p:spPr>
            <a:xfrm>
              <a:off x="5270486" y="2710225"/>
              <a:ext cx="3657627" cy="1366847"/>
            </a:xfrm>
            <a:prstGeom prst="rect">
              <a:avLst/>
            </a:prstGeom>
          </p:spPr>
        </p:pic>
        <p:pic>
          <p:nvPicPr>
            <p:cNvPr id="31" name="图片 30">
              <a:extLst>
                <a:ext uri="{FF2B5EF4-FFF2-40B4-BE49-F238E27FC236}">
                  <a16:creationId xmlns:a16="http://schemas.microsoft.com/office/drawing/2014/main" id="{A38CF59E-1D4F-44A1-B3A1-262B97F1E210}"/>
                </a:ext>
              </a:extLst>
            </p:cNvPr>
            <p:cNvPicPr>
              <a:picLocks noChangeAspect="1"/>
            </p:cNvPicPr>
            <p:nvPr/>
          </p:nvPicPr>
          <p:blipFill>
            <a:blip r:embed="rId4"/>
            <a:stretch>
              <a:fillRect/>
            </a:stretch>
          </p:blipFill>
          <p:spPr>
            <a:xfrm>
              <a:off x="2563789" y="2516974"/>
              <a:ext cx="2690832" cy="1824051"/>
            </a:xfrm>
            <a:prstGeom prst="rect">
              <a:avLst/>
            </a:prstGeom>
          </p:spPr>
        </p:pic>
      </p:grpSp>
      <p:cxnSp>
        <p:nvCxnSpPr>
          <p:cNvPr id="13" name="直接箭头连接符 12">
            <a:extLst>
              <a:ext uri="{FF2B5EF4-FFF2-40B4-BE49-F238E27FC236}">
                <a16:creationId xmlns:a16="http://schemas.microsoft.com/office/drawing/2014/main" id="{8552072A-CACF-47F9-8460-354CA541A1B3}"/>
              </a:ext>
            </a:extLst>
          </p:cNvPr>
          <p:cNvCxnSpPr>
            <a:cxnSpLocks/>
          </p:cNvCxnSpPr>
          <p:nvPr/>
        </p:nvCxnSpPr>
        <p:spPr>
          <a:xfrm>
            <a:off x="2546198" y="4477710"/>
            <a:ext cx="1469614" cy="898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C4F37AD-C1C2-41F6-BDE1-DE66A757CF59}"/>
              </a:ext>
            </a:extLst>
          </p:cNvPr>
          <p:cNvCxnSpPr>
            <a:cxnSpLocks/>
          </p:cNvCxnSpPr>
          <p:nvPr/>
        </p:nvCxnSpPr>
        <p:spPr>
          <a:xfrm flipH="1" flipV="1">
            <a:off x="2504728" y="3719291"/>
            <a:ext cx="2304256" cy="69301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73B4E4E2-4CB3-43C9-AE63-2FEBDABD019B}"/>
              </a:ext>
            </a:extLst>
          </p:cNvPr>
          <p:cNvCxnSpPr>
            <a:cxnSpLocks/>
          </p:cNvCxnSpPr>
          <p:nvPr/>
        </p:nvCxnSpPr>
        <p:spPr>
          <a:xfrm>
            <a:off x="4535679" y="2060848"/>
            <a:ext cx="561339" cy="23514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96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randombar(horizont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arn(inVertic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1"/>
            <a:r>
              <a:rPr lang="zh-CN" altLang="en-US" dirty="0">
                <a:cs typeface="+mn-ea"/>
                <a:sym typeface="+mn-lt"/>
              </a:rPr>
              <a:t>例：</a:t>
            </a:r>
            <a:r>
              <a:rPr lang="en-US" altLang="zh-CN" dirty="0">
                <a:cs typeface="+mn-ea"/>
                <a:sym typeface="+mn-lt"/>
              </a:rPr>
              <a:t>MOV [EBX]</a:t>
            </a:r>
            <a:r>
              <a:rPr lang="zh-CN" altLang="en-US" dirty="0">
                <a:cs typeface="+mn-ea"/>
                <a:sym typeface="+mn-lt"/>
              </a:rPr>
              <a:t>，</a:t>
            </a:r>
            <a:r>
              <a:rPr lang="en-US" altLang="zh-CN" dirty="0">
                <a:cs typeface="+mn-ea"/>
                <a:sym typeface="+mn-lt"/>
              </a:rPr>
              <a:t>ESP</a:t>
            </a:r>
            <a:endParaRPr lang="zh-CN" altLang="en-US" dirty="0">
              <a:cs typeface="+mn-ea"/>
              <a:sym typeface="+mn-lt"/>
            </a:endParaRPr>
          </a:p>
          <a:p>
            <a:pPr lvl="1"/>
            <a:r>
              <a:rPr lang="zh-CN" altLang="en-US" dirty="0">
                <a:cs typeface="+mn-ea"/>
                <a:sym typeface="+mn-lt"/>
              </a:rPr>
              <a:t>把</a:t>
            </a:r>
            <a:r>
              <a:rPr lang="en-US" altLang="zh-CN" dirty="0">
                <a:cs typeface="+mn-ea"/>
                <a:sym typeface="+mn-lt"/>
              </a:rPr>
              <a:t>ESP</a:t>
            </a:r>
            <a:r>
              <a:rPr lang="zh-CN" altLang="en-US" dirty="0">
                <a:cs typeface="+mn-ea"/>
                <a:sym typeface="+mn-lt"/>
              </a:rPr>
              <a:t>的值复制到</a:t>
            </a:r>
            <a:r>
              <a:rPr lang="en-US" altLang="zh-CN" dirty="0">
                <a:cs typeface="+mn-ea"/>
                <a:sym typeface="+mn-lt"/>
              </a:rPr>
              <a:t>DS</a:t>
            </a:r>
            <a:r>
              <a:rPr lang="zh-CN" altLang="en-US" dirty="0">
                <a:cs typeface="+mn-ea"/>
                <a:sym typeface="+mn-lt"/>
              </a:rPr>
              <a:t>段中</a:t>
            </a:r>
            <a:r>
              <a:rPr lang="en-US" altLang="zh-CN" dirty="0">
                <a:cs typeface="+mn-ea"/>
                <a:sym typeface="+mn-lt"/>
              </a:rPr>
              <a:t>EBX</a:t>
            </a:r>
            <a:r>
              <a:rPr lang="zh-CN" altLang="en-US" dirty="0">
                <a:cs typeface="+mn-ea"/>
                <a:sym typeface="+mn-lt"/>
              </a:rPr>
              <a:t>指向的单元。</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F9A1660E-7234-4969-9C0E-56608515485A}"/>
              </a:ext>
            </a:extLst>
          </p:cNvPr>
          <p:cNvSpPr>
            <a:spLocks noGrp="1"/>
          </p:cNvSpPr>
          <p:nvPr>
            <p:ph type="sldNum" sz="quarter" idx="12"/>
          </p:nvPr>
        </p:nvSpPr>
        <p:spPr/>
        <p:txBody>
          <a:bodyPr/>
          <a:lstStyle/>
          <a:p>
            <a:pPr algn="r"/>
            <a:fld id="{16F781C4-B8D4-4498-9C49-C9A9BB9F3E73}" type="slidenum">
              <a:rPr lang="zh-CN" altLang="en-US" smtClean="0"/>
              <a:pPr algn="r"/>
              <a:t>126</a:t>
            </a:fld>
            <a:endParaRPr lang="zh-CN" altLang="en-US" dirty="0"/>
          </a:p>
        </p:txBody>
      </p:sp>
      <p:grpSp>
        <p:nvGrpSpPr>
          <p:cNvPr id="12" name="组合 11">
            <a:extLst>
              <a:ext uri="{FF2B5EF4-FFF2-40B4-BE49-F238E27FC236}">
                <a16:creationId xmlns:a16="http://schemas.microsoft.com/office/drawing/2014/main" id="{D2ED7096-1CB1-468C-978A-1BFBBCBCD6C8}"/>
              </a:ext>
            </a:extLst>
          </p:cNvPr>
          <p:cNvGrpSpPr/>
          <p:nvPr/>
        </p:nvGrpSpPr>
        <p:grpSpPr>
          <a:xfrm>
            <a:off x="1159312" y="2697664"/>
            <a:ext cx="6546760" cy="2622739"/>
            <a:chOff x="2442509" y="1709541"/>
            <a:chExt cx="6546760" cy="2622739"/>
          </a:xfrm>
        </p:grpSpPr>
        <p:pic>
          <p:nvPicPr>
            <p:cNvPr id="14" name="图片 13">
              <a:extLst>
                <a:ext uri="{FF2B5EF4-FFF2-40B4-BE49-F238E27FC236}">
                  <a16:creationId xmlns:a16="http://schemas.microsoft.com/office/drawing/2014/main" id="{E78E2103-0A70-441A-87D5-2EC9B8EB13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05516" y="1709541"/>
              <a:ext cx="3183753" cy="1366847"/>
            </a:xfrm>
            <a:prstGeom prst="rect">
              <a:avLst/>
            </a:prstGeom>
          </p:spPr>
        </p:pic>
        <p:pic>
          <p:nvPicPr>
            <p:cNvPr id="16" name="图片 15">
              <a:extLst>
                <a:ext uri="{FF2B5EF4-FFF2-40B4-BE49-F238E27FC236}">
                  <a16:creationId xmlns:a16="http://schemas.microsoft.com/office/drawing/2014/main" id="{44F3B85E-D13A-4AAE-8904-787E0E4FEF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42509" y="2516088"/>
              <a:ext cx="2690832" cy="1816192"/>
            </a:xfrm>
            <a:prstGeom prst="rect">
              <a:avLst/>
            </a:prstGeom>
          </p:spPr>
        </p:pic>
      </p:grpSp>
      <p:cxnSp>
        <p:nvCxnSpPr>
          <p:cNvPr id="17" name="直接箭头连接符 16">
            <a:extLst>
              <a:ext uri="{FF2B5EF4-FFF2-40B4-BE49-F238E27FC236}">
                <a16:creationId xmlns:a16="http://schemas.microsoft.com/office/drawing/2014/main" id="{1DA05302-5B23-4633-9C24-7870002BFBAC}"/>
              </a:ext>
            </a:extLst>
          </p:cNvPr>
          <p:cNvCxnSpPr>
            <a:cxnSpLocks/>
          </p:cNvCxnSpPr>
          <p:nvPr/>
        </p:nvCxnSpPr>
        <p:spPr>
          <a:xfrm flipV="1">
            <a:off x="2360712" y="4064511"/>
            <a:ext cx="2880320" cy="5961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0AF1D49-3B75-43BE-9050-872CC8698AA6}"/>
              </a:ext>
            </a:extLst>
          </p:cNvPr>
          <p:cNvCxnSpPr>
            <a:cxnSpLocks/>
          </p:cNvCxnSpPr>
          <p:nvPr/>
        </p:nvCxnSpPr>
        <p:spPr>
          <a:xfrm flipV="1">
            <a:off x="2288704" y="3959505"/>
            <a:ext cx="2258784" cy="45280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5D54587-D801-49A0-AF45-DDCCDBC5BDE7}"/>
              </a:ext>
            </a:extLst>
          </p:cNvPr>
          <p:cNvCxnSpPr>
            <a:cxnSpLocks/>
          </p:cNvCxnSpPr>
          <p:nvPr/>
        </p:nvCxnSpPr>
        <p:spPr>
          <a:xfrm flipH="1">
            <a:off x="1928664" y="2092721"/>
            <a:ext cx="1584177" cy="22698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003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371966"/>
          </a:xfrm>
        </p:spPr>
        <p:txBody>
          <a:bodyPr>
            <a:normAutofit/>
          </a:bodyPr>
          <a:lstStyle/>
          <a:p>
            <a:r>
              <a:rPr lang="zh-CN" altLang="en-US" dirty="0">
                <a:cs typeface="+mn-ea"/>
                <a:sym typeface="+mn-lt"/>
              </a:rPr>
              <a:t>寄存器相对寻址</a:t>
            </a:r>
          </a:p>
          <a:p>
            <a:pPr lvl="1"/>
            <a:r>
              <a:rPr lang="zh-CN" altLang="en-US" dirty="0">
                <a:cs typeface="+mn-ea"/>
                <a:sym typeface="+mn-lt"/>
              </a:rPr>
              <a:t>操作数的有效地址</a:t>
            </a:r>
            <a:r>
              <a:rPr lang="en-US" altLang="zh-CN" dirty="0">
                <a:cs typeface="+mn-ea"/>
                <a:sym typeface="+mn-lt"/>
              </a:rPr>
              <a:t>EA</a:t>
            </a:r>
            <a:r>
              <a:rPr lang="zh-CN" altLang="en-US" dirty="0">
                <a:cs typeface="+mn-ea"/>
                <a:sym typeface="+mn-lt"/>
              </a:rPr>
              <a:t>为基址寄存器或变址寄存器的内容和指令中的位移量之和</a:t>
            </a:r>
          </a:p>
          <a:p>
            <a:pPr lvl="2"/>
            <a:r>
              <a:rPr lang="en-US" altLang="zh-CN" dirty="0">
                <a:solidFill>
                  <a:srgbClr val="0000FF"/>
                </a:solidFill>
                <a:cs typeface="+mn-ea"/>
                <a:sym typeface="+mn-lt"/>
              </a:rPr>
              <a:t>EAX</a:t>
            </a:r>
            <a:r>
              <a:rPr lang="zh-CN" altLang="en-US" dirty="0">
                <a:solidFill>
                  <a:srgbClr val="0000FF"/>
                </a:solidFill>
                <a:cs typeface="+mn-ea"/>
                <a:sym typeface="+mn-lt"/>
              </a:rPr>
              <a:t>，</a:t>
            </a:r>
            <a:r>
              <a:rPr lang="en-US" altLang="zh-CN" dirty="0">
                <a:solidFill>
                  <a:srgbClr val="0000FF"/>
                </a:solidFill>
                <a:cs typeface="+mn-ea"/>
                <a:sym typeface="+mn-lt"/>
              </a:rPr>
              <a:t>EBX</a:t>
            </a:r>
            <a:r>
              <a:rPr lang="zh-CN" altLang="en-US" dirty="0">
                <a:solidFill>
                  <a:srgbClr val="0000FF"/>
                </a:solidFill>
                <a:cs typeface="+mn-ea"/>
                <a:sym typeface="+mn-lt"/>
              </a:rPr>
              <a:t>，</a:t>
            </a:r>
            <a:r>
              <a:rPr lang="en-US" altLang="zh-CN" dirty="0">
                <a:solidFill>
                  <a:srgbClr val="0000FF"/>
                </a:solidFill>
                <a:cs typeface="+mn-ea"/>
                <a:sym typeface="+mn-lt"/>
              </a:rPr>
              <a:t>ECX</a:t>
            </a:r>
            <a:r>
              <a:rPr lang="zh-CN" altLang="en-US" dirty="0">
                <a:solidFill>
                  <a:srgbClr val="0000FF"/>
                </a:solidFill>
                <a:cs typeface="+mn-ea"/>
                <a:sym typeface="+mn-lt"/>
              </a:rPr>
              <a:t>，</a:t>
            </a:r>
            <a:r>
              <a:rPr lang="en-US" altLang="zh-CN" dirty="0">
                <a:solidFill>
                  <a:srgbClr val="0000FF"/>
                </a:solidFill>
                <a:cs typeface="+mn-ea"/>
                <a:sym typeface="+mn-lt"/>
              </a:rPr>
              <a:t>EDX</a:t>
            </a:r>
            <a:r>
              <a:rPr lang="zh-CN" altLang="en-US" dirty="0">
                <a:solidFill>
                  <a:srgbClr val="0000FF"/>
                </a:solidFill>
                <a:cs typeface="+mn-ea"/>
                <a:sym typeface="+mn-lt"/>
              </a:rPr>
              <a:t>，</a:t>
            </a:r>
            <a:r>
              <a:rPr lang="en-US" altLang="zh-CN" dirty="0">
                <a:solidFill>
                  <a:srgbClr val="0000FF"/>
                </a:solidFill>
                <a:cs typeface="+mn-ea"/>
                <a:sym typeface="+mn-lt"/>
              </a:rPr>
              <a:t>ESI</a:t>
            </a:r>
            <a:r>
              <a:rPr lang="zh-CN" altLang="en-US" dirty="0">
                <a:solidFill>
                  <a:srgbClr val="0000FF"/>
                </a:solidFill>
                <a:cs typeface="+mn-ea"/>
                <a:sym typeface="+mn-lt"/>
              </a:rPr>
              <a:t>和</a:t>
            </a:r>
            <a:r>
              <a:rPr lang="en-US" altLang="zh-CN" dirty="0">
                <a:solidFill>
                  <a:srgbClr val="0000FF"/>
                </a:solidFill>
                <a:cs typeface="+mn-ea"/>
                <a:sym typeface="+mn-lt"/>
              </a:rPr>
              <a:t>EDI</a:t>
            </a:r>
            <a:r>
              <a:rPr lang="zh-CN" altLang="en-US" dirty="0">
                <a:solidFill>
                  <a:srgbClr val="0000FF"/>
                </a:solidFill>
                <a:cs typeface="+mn-ea"/>
                <a:sym typeface="+mn-lt"/>
              </a:rPr>
              <a:t>，以上寄存器默认使用</a:t>
            </a:r>
            <a:r>
              <a:rPr lang="en-US" altLang="zh-CN" dirty="0">
                <a:solidFill>
                  <a:srgbClr val="0000FF"/>
                </a:solidFill>
                <a:highlight>
                  <a:srgbClr val="FFFF00"/>
                </a:highlight>
                <a:cs typeface="+mn-ea"/>
                <a:sym typeface="+mn-lt"/>
              </a:rPr>
              <a:t>DS</a:t>
            </a:r>
            <a:r>
              <a:rPr lang="zh-CN" altLang="en-US" dirty="0">
                <a:solidFill>
                  <a:srgbClr val="0000FF"/>
                </a:solidFill>
                <a:cs typeface="+mn-ea"/>
                <a:sym typeface="+mn-lt"/>
              </a:rPr>
              <a:t>作为段寄存器</a:t>
            </a:r>
            <a:r>
              <a:rPr lang="zh-CN" altLang="en-US" dirty="0">
                <a:cs typeface="+mn-ea"/>
                <a:sym typeface="+mn-lt"/>
              </a:rPr>
              <a:t>。</a:t>
            </a:r>
          </a:p>
          <a:p>
            <a:pPr lvl="2"/>
            <a:r>
              <a:rPr lang="en-US" altLang="zh-CN" dirty="0">
                <a:cs typeface="+mn-ea"/>
                <a:sym typeface="+mn-lt"/>
              </a:rPr>
              <a:t>E</a:t>
            </a:r>
            <a:r>
              <a:rPr lang="en-US" altLang="zh-CN" dirty="0">
                <a:solidFill>
                  <a:srgbClr val="FF0000"/>
                </a:solidFill>
                <a:cs typeface="+mn-ea"/>
                <a:sym typeface="+mn-lt"/>
              </a:rPr>
              <a:t>SP</a:t>
            </a:r>
            <a:r>
              <a:rPr lang="zh-CN" altLang="en-US" dirty="0">
                <a:solidFill>
                  <a:srgbClr val="FF0000"/>
                </a:solidFill>
                <a:cs typeface="+mn-ea"/>
                <a:sym typeface="+mn-lt"/>
              </a:rPr>
              <a:t>，</a:t>
            </a:r>
            <a:r>
              <a:rPr lang="en-US" altLang="zh-CN" dirty="0">
                <a:solidFill>
                  <a:srgbClr val="FF0000"/>
                </a:solidFill>
                <a:cs typeface="+mn-ea"/>
                <a:sym typeface="+mn-lt"/>
              </a:rPr>
              <a:t>EBP</a:t>
            </a:r>
            <a:r>
              <a:rPr lang="zh-CN" altLang="en-US" dirty="0">
                <a:solidFill>
                  <a:srgbClr val="FF0000"/>
                </a:solidFill>
                <a:cs typeface="+mn-ea"/>
                <a:sym typeface="+mn-lt"/>
              </a:rPr>
              <a:t>，这两个寄存器默认使用</a:t>
            </a:r>
            <a:r>
              <a:rPr lang="en-US" altLang="zh-CN" dirty="0">
                <a:solidFill>
                  <a:srgbClr val="FF0000"/>
                </a:solidFill>
                <a:highlight>
                  <a:srgbClr val="FFFF00"/>
                </a:highlight>
                <a:cs typeface="+mn-ea"/>
                <a:sym typeface="+mn-lt"/>
              </a:rPr>
              <a:t>SS</a:t>
            </a:r>
            <a:r>
              <a:rPr lang="zh-CN" altLang="en-US" dirty="0">
                <a:solidFill>
                  <a:srgbClr val="FF0000"/>
                </a:solidFill>
                <a:cs typeface="+mn-ea"/>
                <a:sym typeface="+mn-lt"/>
              </a:rPr>
              <a:t>作为段寄存器</a:t>
            </a:r>
            <a:r>
              <a:rPr lang="zh-CN" altLang="en-US" dirty="0">
                <a:cs typeface="+mn-ea"/>
                <a:sym typeface="+mn-lt"/>
              </a:rPr>
              <a:t>。</a:t>
            </a:r>
            <a:endParaRPr lang="en-US" altLang="zh-CN" dirty="0">
              <a:cs typeface="+mn-ea"/>
              <a:sym typeface="+mn-lt"/>
            </a:endParaRPr>
          </a:p>
          <a:p>
            <a:pPr lvl="2"/>
            <a:endParaRPr lang="zh-CN" altLang="en-US" dirty="0">
              <a:cs typeface="+mn-ea"/>
              <a:sym typeface="+mn-lt"/>
            </a:endParaRPr>
          </a:p>
          <a:p>
            <a:pPr lvl="1"/>
            <a:r>
              <a:rPr lang="zh-CN" altLang="en-US" dirty="0">
                <a:cs typeface="+mn-ea"/>
                <a:sym typeface="+mn-lt"/>
              </a:rPr>
              <a:t>例：</a:t>
            </a:r>
            <a:r>
              <a:rPr lang="en-US" altLang="zh-CN" dirty="0">
                <a:cs typeface="+mn-ea"/>
                <a:sym typeface="+mn-lt"/>
              </a:rPr>
              <a:t>MOV ECX</a:t>
            </a:r>
            <a:r>
              <a:rPr lang="zh-CN" altLang="en-US" dirty="0">
                <a:cs typeface="+mn-ea"/>
                <a:sym typeface="+mn-lt"/>
              </a:rPr>
              <a:t>，</a:t>
            </a:r>
            <a:r>
              <a:rPr lang="en-US" altLang="zh-CN" dirty="0">
                <a:solidFill>
                  <a:srgbClr val="00B050"/>
                </a:solidFill>
                <a:cs typeface="+mn-ea"/>
                <a:sym typeface="+mn-lt"/>
              </a:rPr>
              <a:t>[EAX+0x24]</a:t>
            </a:r>
          </a:p>
          <a:p>
            <a:pPr lvl="2"/>
            <a:r>
              <a:rPr lang="zh-CN" altLang="en-US" dirty="0">
                <a:cs typeface="+mn-ea"/>
                <a:sym typeface="+mn-lt"/>
              </a:rPr>
              <a:t>也可写成</a:t>
            </a:r>
            <a:r>
              <a:rPr lang="en-US" altLang="zh-CN" dirty="0">
                <a:cs typeface="+mn-ea"/>
                <a:sym typeface="+mn-lt"/>
              </a:rPr>
              <a:t> MOV ECX</a:t>
            </a:r>
            <a:r>
              <a:rPr lang="zh-CN" altLang="en-US" dirty="0">
                <a:cs typeface="+mn-ea"/>
                <a:sym typeface="+mn-lt"/>
              </a:rPr>
              <a:t>，</a:t>
            </a:r>
            <a:r>
              <a:rPr lang="en-US" altLang="zh-CN" dirty="0">
                <a:solidFill>
                  <a:srgbClr val="00B050"/>
                </a:solidFill>
                <a:cs typeface="+mn-ea"/>
                <a:sym typeface="+mn-lt"/>
              </a:rPr>
              <a:t>0x24 [EAX]</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23385285-084C-4F83-982C-44FA081FB411}"/>
              </a:ext>
            </a:extLst>
          </p:cNvPr>
          <p:cNvSpPr>
            <a:spLocks noGrp="1"/>
          </p:cNvSpPr>
          <p:nvPr>
            <p:ph type="sldNum" sz="quarter" idx="12"/>
          </p:nvPr>
        </p:nvSpPr>
        <p:spPr/>
        <p:txBody>
          <a:bodyPr/>
          <a:lstStyle/>
          <a:p>
            <a:pPr algn="r"/>
            <a:fld id="{16F781C4-B8D4-4498-9C49-C9A9BB9F3E73}" type="slidenum">
              <a:rPr lang="zh-CN" altLang="en-US" smtClean="0"/>
              <a:pPr algn="r"/>
              <a:t>127</a:t>
            </a:fld>
            <a:endParaRPr lang="zh-CN" altLang="en-US" dirty="0"/>
          </a:p>
        </p:txBody>
      </p:sp>
    </p:spTree>
    <p:extLst>
      <p:ext uri="{BB962C8B-B14F-4D97-AF65-F5344CB8AC3E}">
        <p14:creationId xmlns:p14="http://schemas.microsoft.com/office/powerpoint/2010/main" val="1194480552"/>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例题</a:t>
            </a:r>
            <a:endParaRPr lang="en-US" altLang="zh-CN" dirty="0">
              <a:cs typeface="+mn-ea"/>
              <a:sym typeface="+mn-lt"/>
            </a:endParaRPr>
          </a:p>
          <a:p>
            <a:pPr lvl="1"/>
            <a:r>
              <a:rPr lang="en-US" altLang="zh-CN" dirty="0">
                <a:cs typeface="+mn-ea"/>
                <a:sym typeface="+mn-lt"/>
              </a:rPr>
              <a:t>MOV AX, [DI+0x1223]</a:t>
            </a:r>
          </a:p>
          <a:p>
            <a:pPr lvl="1"/>
            <a:r>
              <a:rPr lang="zh-CN" altLang="en-US" dirty="0">
                <a:cs typeface="+mn-ea"/>
                <a:sym typeface="+mn-lt"/>
              </a:rPr>
              <a:t>假设，</a:t>
            </a:r>
            <a:r>
              <a:rPr lang="en-US" altLang="zh-CN" dirty="0">
                <a:cs typeface="+mn-ea"/>
                <a:sym typeface="+mn-lt"/>
              </a:rPr>
              <a:t>(DS) = 5000H，(DI) = 3678H</a:t>
            </a:r>
          </a:p>
          <a:p>
            <a:pPr lvl="1"/>
            <a:r>
              <a:rPr lang="zh-CN" altLang="en-US" dirty="0">
                <a:cs typeface="+mn-ea"/>
                <a:sym typeface="+mn-lt"/>
              </a:rPr>
              <a:t>则物理地址 </a:t>
            </a:r>
            <a:r>
              <a:rPr lang="en-US" altLang="zh-CN" dirty="0">
                <a:cs typeface="+mn-ea"/>
                <a:sym typeface="+mn-lt"/>
              </a:rPr>
              <a:t>= </a:t>
            </a:r>
            <a:r>
              <a:rPr lang="zh-CN" altLang="en-US" dirty="0">
                <a:cs typeface="+mn-ea"/>
                <a:sym typeface="+mn-lt"/>
              </a:rPr>
              <a:t>？</a:t>
            </a:r>
            <a:r>
              <a:rPr lang="en-US" altLang="zh-CN" dirty="0">
                <a:cs typeface="+mn-ea"/>
                <a:sym typeface="+mn-lt"/>
              </a:rPr>
              <a:t>H</a:t>
            </a:r>
          </a:p>
          <a:p>
            <a:pPr lvl="1"/>
            <a:r>
              <a:rPr lang="en-US" altLang="zh-CN" dirty="0">
                <a:cs typeface="+mn-ea"/>
                <a:sym typeface="+mn-lt"/>
              </a:rPr>
              <a:t>5589BH</a:t>
            </a:r>
            <a:r>
              <a:rPr lang="zh-CN" altLang="en-US" dirty="0">
                <a:cs typeface="+mn-ea"/>
                <a:sym typeface="+mn-lt"/>
              </a:rPr>
              <a:t>地址中的内容</a:t>
            </a:r>
            <a:r>
              <a:rPr lang="en-US" altLang="zh-CN" dirty="0">
                <a:cs typeface="+mn-ea"/>
                <a:sym typeface="+mn-lt"/>
              </a:rPr>
              <a:t>:568AH</a:t>
            </a:r>
          </a:p>
          <a:p>
            <a:pPr lvl="1"/>
            <a:r>
              <a:rPr lang="en-US" altLang="zh-CN" dirty="0">
                <a:cs typeface="+mn-ea"/>
                <a:sym typeface="+mn-lt"/>
              </a:rPr>
              <a:t>5489BH</a:t>
            </a:r>
            <a:r>
              <a:rPr lang="zh-CN" altLang="en-US" dirty="0">
                <a:cs typeface="+mn-ea"/>
                <a:sym typeface="+mn-lt"/>
              </a:rPr>
              <a:t>地址中的内容</a:t>
            </a:r>
            <a:r>
              <a:rPr lang="en-US" altLang="zh-CN" dirty="0">
                <a:cs typeface="+mn-ea"/>
                <a:sym typeface="+mn-lt"/>
              </a:rPr>
              <a:t>:55AAH</a:t>
            </a:r>
          </a:p>
          <a:p>
            <a:pPr lvl="1"/>
            <a:r>
              <a:rPr lang="en-US" altLang="zh-CN" dirty="0">
                <a:cs typeface="+mn-ea"/>
                <a:sym typeface="+mn-lt"/>
              </a:rPr>
              <a:t>5491BH</a:t>
            </a:r>
            <a:r>
              <a:rPr lang="zh-CN" altLang="en-US" dirty="0">
                <a:cs typeface="+mn-ea"/>
                <a:sym typeface="+mn-lt"/>
              </a:rPr>
              <a:t>地址中的内容</a:t>
            </a:r>
            <a:r>
              <a:rPr lang="en-US" altLang="zh-CN" dirty="0">
                <a:cs typeface="+mn-ea"/>
                <a:sym typeface="+mn-lt"/>
              </a:rPr>
              <a:t>:5B87H</a:t>
            </a:r>
          </a:p>
          <a:p>
            <a:pPr lvl="1"/>
            <a:endParaRPr lang="en-US" altLang="zh-CN" dirty="0">
              <a:cs typeface="+mn-ea"/>
              <a:sym typeface="+mn-lt"/>
            </a:endParaRPr>
          </a:p>
          <a:p>
            <a:pPr lvl="1"/>
            <a:r>
              <a:rPr lang="zh-CN" altLang="en-US" dirty="0">
                <a:cs typeface="+mn-ea"/>
                <a:sym typeface="+mn-lt"/>
              </a:rPr>
              <a:t>执行该指令后</a:t>
            </a:r>
            <a:r>
              <a:rPr lang="en-US" altLang="zh-CN" dirty="0">
                <a:cs typeface="+mn-ea"/>
                <a:sym typeface="+mn-lt"/>
              </a:rPr>
              <a:t>AX =  55AA H</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C25B7DA3-4FD1-4D09-8091-02D07D860B79}"/>
              </a:ext>
            </a:extLst>
          </p:cNvPr>
          <p:cNvSpPr>
            <a:spLocks noGrp="1"/>
          </p:cNvSpPr>
          <p:nvPr>
            <p:ph type="sldNum" sz="quarter" idx="12"/>
          </p:nvPr>
        </p:nvSpPr>
        <p:spPr/>
        <p:txBody>
          <a:bodyPr/>
          <a:lstStyle/>
          <a:p>
            <a:pPr algn="r"/>
            <a:fld id="{16F781C4-B8D4-4498-9C49-C9A9BB9F3E73}" type="slidenum">
              <a:rPr lang="zh-CN" altLang="en-US" smtClean="0"/>
              <a:pPr algn="r"/>
              <a:t>128</a:t>
            </a:fld>
            <a:endParaRPr lang="zh-CN" altLang="en-US" dirty="0"/>
          </a:p>
        </p:txBody>
      </p:sp>
      <p:sp>
        <p:nvSpPr>
          <p:cNvPr id="2" name="矩形 1">
            <a:extLst>
              <a:ext uri="{FF2B5EF4-FFF2-40B4-BE49-F238E27FC236}">
                <a16:creationId xmlns:a16="http://schemas.microsoft.com/office/drawing/2014/main" id="{4609118C-0190-45D0-85D1-FE191860D8A4}"/>
              </a:ext>
            </a:extLst>
          </p:cNvPr>
          <p:cNvSpPr/>
          <p:nvPr/>
        </p:nvSpPr>
        <p:spPr>
          <a:xfrm>
            <a:off x="4304928" y="5877272"/>
            <a:ext cx="115212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a:t>
            </a:r>
            <a:endParaRPr lang="zh-CN" altLang="en-US" b="1" dirty="0">
              <a:solidFill>
                <a:srgbClr val="FF0000"/>
              </a:solidFill>
            </a:endParaRPr>
          </a:p>
        </p:txBody>
      </p:sp>
      <p:grpSp>
        <p:nvGrpSpPr>
          <p:cNvPr id="12" name="组合 11">
            <a:extLst>
              <a:ext uri="{FF2B5EF4-FFF2-40B4-BE49-F238E27FC236}">
                <a16:creationId xmlns:a16="http://schemas.microsoft.com/office/drawing/2014/main" id="{FC86B665-CB79-409A-A81C-F83AB3858460}"/>
              </a:ext>
            </a:extLst>
          </p:cNvPr>
          <p:cNvGrpSpPr/>
          <p:nvPr/>
        </p:nvGrpSpPr>
        <p:grpSpPr>
          <a:xfrm>
            <a:off x="4953000" y="2276872"/>
            <a:ext cx="4680520" cy="369332"/>
            <a:chOff x="4953000" y="2276872"/>
            <a:chExt cx="4680520" cy="369332"/>
          </a:xfrm>
        </p:grpSpPr>
        <p:sp>
          <p:nvSpPr>
            <p:cNvPr id="8" name="文本框 7">
              <a:extLst>
                <a:ext uri="{FF2B5EF4-FFF2-40B4-BE49-F238E27FC236}">
                  <a16:creationId xmlns:a16="http://schemas.microsoft.com/office/drawing/2014/main" id="{95E98F39-3FB2-406E-BD59-BE8E20DF1819}"/>
                </a:ext>
              </a:extLst>
            </p:cNvPr>
            <p:cNvSpPr txBox="1"/>
            <p:nvPr/>
          </p:nvSpPr>
          <p:spPr>
            <a:xfrm>
              <a:off x="5601072" y="2276872"/>
              <a:ext cx="4032448" cy="369332"/>
            </a:xfrm>
            <a:prstGeom prst="rect">
              <a:avLst/>
            </a:prstGeom>
            <a:solidFill>
              <a:schemeClr val="bg2">
                <a:lumMod val="90000"/>
              </a:schemeClr>
            </a:solidFill>
          </p:spPr>
          <p:txBody>
            <a:bodyPr wrap="square">
              <a:spAutoFit/>
            </a:bodyPr>
            <a:lstStyle/>
            <a:p>
              <a:r>
                <a:rPr lang="en-US" altLang="zh-CN" dirty="0">
                  <a:cs typeface="+mn-ea"/>
                  <a:sym typeface="+mn-lt"/>
                </a:rPr>
                <a:t>50000H + 3678H + 1223H = 5489BH</a:t>
              </a:r>
              <a:endParaRPr lang="zh-CN" altLang="en-US" dirty="0"/>
            </a:p>
          </p:txBody>
        </p:sp>
        <p:cxnSp>
          <p:nvCxnSpPr>
            <p:cNvPr id="10" name="直接箭头连接符 9">
              <a:extLst>
                <a:ext uri="{FF2B5EF4-FFF2-40B4-BE49-F238E27FC236}">
                  <a16:creationId xmlns:a16="http://schemas.microsoft.com/office/drawing/2014/main" id="{DD52FE1D-25E9-4C16-8EEF-DABA276077C6}"/>
                </a:ext>
              </a:extLst>
            </p:cNvPr>
            <p:cNvCxnSpPr>
              <a:cxnSpLocks/>
            </p:cNvCxnSpPr>
            <p:nvPr/>
          </p:nvCxnSpPr>
          <p:spPr>
            <a:xfrm>
              <a:off x="4953000" y="2492896"/>
              <a:ext cx="648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9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基址变址寻址</a:t>
            </a:r>
            <a:endParaRPr lang="en-US" altLang="zh-CN" dirty="0">
              <a:cs typeface="+mn-ea"/>
              <a:sym typeface="+mn-lt"/>
            </a:endParaRPr>
          </a:p>
          <a:p>
            <a:pPr lvl="1"/>
            <a:r>
              <a:rPr lang="zh-CN" altLang="en-US" dirty="0">
                <a:cs typeface="+mn-ea"/>
                <a:sym typeface="+mn-lt"/>
              </a:rPr>
              <a:t>操作数的有效地址由</a:t>
            </a:r>
            <a:r>
              <a:rPr lang="zh-CN" altLang="en-US" dirty="0">
                <a:highlight>
                  <a:srgbClr val="FFFF00"/>
                </a:highlight>
                <a:cs typeface="+mn-ea"/>
                <a:sym typeface="+mn-lt"/>
              </a:rPr>
              <a:t>基址寄存器的内容与变址寄存器的之和</a:t>
            </a:r>
            <a:r>
              <a:rPr lang="zh-CN" altLang="en-US" dirty="0">
                <a:cs typeface="+mn-ea"/>
                <a:sym typeface="+mn-lt"/>
              </a:rPr>
              <a:t>获得</a:t>
            </a:r>
            <a:endParaRPr lang="en-US" altLang="zh-CN" dirty="0">
              <a:cs typeface="+mn-ea"/>
              <a:sym typeface="+mn-lt"/>
            </a:endParaRPr>
          </a:p>
          <a:p>
            <a:pPr lvl="1"/>
            <a:r>
              <a:rPr lang="zh-CN" altLang="en-US" dirty="0">
                <a:cs typeface="+mn-ea"/>
                <a:sym typeface="+mn-lt"/>
              </a:rPr>
              <a:t>通常将指令中的第二操作数的第一个寄存器作为基址寄存器，第二个寄存器作为变址寄存器</a:t>
            </a:r>
            <a:endParaRPr lang="en-US" altLang="zh-CN" dirty="0">
              <a:cs typeface="+mn-ea"/>
              <a:sym typeface="+mn-lt"/>
            </a:endParaRPr>
          </a:p>
          <a:p>
            <a:pPr lvl="2"/>
            <a:r>
              <a:rPr lang="zh-CN" altLang="en-US" dirty="0">
                <a:solidFill>
                  <a:srgbClr val="C0504D"/>
                </a:solidFill>
                <a:cs typeface="+mn-ea"/>
                <a:sym typeface="+mn-lt"/>
              </a:rPr>
              <a:t>其中，</a:t>
            </a:r>
            <a:r>
              <a:rPr lang="en-US" altLang="zh-CN" dirty="0">
                <a:solidFill>
                  <a:srgbClr val="C0504D"/>
                </a:solidFill>
                <a:cs typeface="+mn-ea"/>
                <a:sym typeface="+mn-lt"/>
              </a:rPr>
              <a:t>ESP</a:t>
            </a:r>
            <a:r>
              <a:rPr lang="zh-CN" altLang="en-US" dirty="0">
                <a:solidFill>
                  <a:srgbClr val="C0504D"/>
                </a:solidFill>
                <a:cs typeface="+mn-ea"/>
                <a:sym typeface="+mn-lt"/>
              </a:rPr>
              <a:t>不能作为变址寄存器</a:t>
            </a:r>
            <a:endParaRPr lang="en-US" altLang="zh-CN" dirty="0">
              <a:solidFill>
                <a:srgbClr val="C0504D"/>
              </a:solidFill>
              <a:cs typeface="+mn-ea"/>
              <a:sym typeface="+mn-lt"/>
            </a:endParaRPr>
          </a:p>
          <a:p>
            <a:pPr lvl="1"/>
            <a:endParaRPr lang="en-US" altLang="zh-CN" dirty="0">
              <a:cs typeface="+mn-ea"/>
              <a:sym typeface="+mn-lt"/>
            </a:endParaRPr>
          </a:p>
          <a:p>
            <a:pPr lvl="1"/>
            <a:r>
              <a:rPr lang="zh-CN" altLang="en-US" dirty="0">
                <a:cs typeface="+mn-ea"/>
                <a:sym typeface="+mn-lt"/>
              </a:rPr>
              <a:t>例，下面指令中</a:t>
            </a:r>
            <a:r>
              <a:rPr lang="zh-CN" altLang="en-US" dirty="0">
                <a:highlight>
                  <a:srgbClr val="C0C0C0"/>
                </a:highlight>
                <a:cs typeface="+mn-ea"/>
                <a:sym typeface="+mn-lt"/>
              </a:rPr>
              <a:t>目的操作数</a:t>
            </a:r>
            <a:r>
              <a:rPr lang="zh-CN" altLang="en-US" dirty="0">
                <a:cs typeface="+mn-ea"/>
                <a:sym typeface="+mn-lt"/>
              </a:rPr>
              <a:t>采用基址加变址寻址</a:t>
            </a:r>
          </a:p>
          <a:p>
            <a:pPr lvl="2"/>
            <a:r>
              <a:rPr lang="en-US" altLang="zh-CN" dirty="0">
                <a:cs typeface="+mn-ea"/>
                <a:sym typeface="+mn-lt"/>
              </a:rPr>
              <a:t>MOV </a:t>
            </a:r>
            <a:r>
              <a:rPr lang="en-US" altLang="zh-CN" dirty="0">
                <a:highlight>
                  <a:srgbClr val="C0C0C0"/>
                </a:highlight>
                <a:cs typeface="+mn-ea"/>
                <a:sym typeface="+mn-lt"/>
              </a:rPr>
              <a:t>DS:[BP+SI],</a:t>
            </a:r>
            <a:r>
              <a:rPr lang="zh-CN" altLang="en-US" dirty="0">
                <a:highlight>
                  <a:srgbClr val="C0C0C0"/>
                </a:highlight>
                <a:cs typeface="+mn-ea"/>
                <a:sym typeface="+mn-lt"/>
              </a:rPr>
              <a:t> </a:t>
            </a:r>
            <a:r>
              <a:rPr lang="en-US" altLang="zh-CN" dirty="0">
                <a:cs typeface="+mn-ea"/>
                <a:sym typeface="+mn-lt"/>
              </a:rPr>
              <a:t>AL</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3A8C8629-0A9C-4967-B81F-D82F33AD53C5}"/>
              </a:ext>
            </a:extLst>
          </p:cNvPr>
          <p:cNvSpPr>
            <a:spLocks noGrp="1"/>
          </p:cNvSpPr>
          <p:nvPr>
            <p:ph type="sldNum" sz="quarter" idx="12"/>
          </p:nvPr>
        </p:nvSpPr>
        <p:spPr/>
        <p:txBody>
          <a:bodyPr/>
          <a:lstStyle/>
          <a:p>
            <a:pPr algn="r"/>
            <a:fld id="{16F781C4-B8D4-4498-9C49-C9A9BB9F3E73}" type="slidenum">
              <a:rPr lang="zh-CN" altLang="en-US" smtClean="0"/>
              <a:pPr algn="r"/>
              <a:t>129</a:t>
            </a:fld>
            <a:endParaRPr lang="zh-CN" altLang="en-US" dirty="0"/>
          </a:p>
        </p:txBody>
      </p:sp>
    </p:spTree>
    <p:extLst>
      <p:ext uri="{BB962C8B-B14F-4D97-AF65-F5344CB8AC3E}">
        <p14:creationId xmlns:p14="http://schemas.microsoft.com/office/powerpoint/2010/main" val="5086470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pic>
        <p:nvPicPr>
          <p:cNvPr id="3078" name="Picture 6">
            <a:extLst>
              <a:ext uri="{FF2B5EF4-FFF2-40B4-BE49-F238E27FC236}">
                <a16:creationId xmlns:a16="http://schemas.microsoft.com/office/drawing/2014/main" id="{CEA97EFD-1863-416D-8F05-1F3120413C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018719" y="3064015"/>
            <a:ext cx="5030670" cy="216024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21F158D2-2C1E-4AFF-A8B7-32A9AE12B022}"/>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pic>
        <p:nvPicPr>
          <p:cNvPr id="2050" name="Picture 2" descr="The Effect of CPU Caches and Memory Access Patterns - Fighting Bad Data  Modeling">
            <a:extLst>
              <a:ext uri="{FF2B5EF4-FFF2-40B4-BE49-F238E27FC236}">
                <a16:creationId xmlns:a16="http://schemas.microsoft.com/office/drawing/2014/main" id="{7CBEB8B0-8C55-48E6-BF1B-3E42FE066E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0872" y="2060848"/>
            <a:ext cx="5896655" cy="410445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6A05D8B-0CE7-4A99-AB79-463E9C0D4102}"/>
              </a:ext>
            </a:extLst>
          </p:cNvPr>
          <p:cNvPicPr>
            <a:picLocks noChangeAspect="1"/>
          </p:cNvPicPr>
          <p:nvPr/>
        </p:nvPicPr>
        <p:blipFill>
          <a:blip r:embed="rId6"/>
          <a:stretch>
            <a:fillRect/>
          </a:stretch>
        </p:blipFill>
        <p:spPr>
          <a:xfrm>
            <a:off x="344488" y="1436972"/>
            <a:ext cx="9289032" cy="5222498"/>
          </a:xfrm>
          <a:prstGeom prst="rect">
            <a:avLst/>
          </a:prstGeom>
        </p:spPr>
      </p:pic>
      <p:sp>
        <p:nvSpPr>
          <p:cNvPr id="9" name="文本框 8">
            <a:extLst>
              <a:ext uri="{FF2B5EF4-FFF2-40B4-BE49-F238E27FC236}">
                <a16:creationId xmlns:a16="http://schemas.microsoft.com/office/drawing/2014/main" id="{C013E407-D6FB-4A71-A09B-7835F9CEEA05}"/>
              </a:ext>
            </a:extLst>
          </p:cNvPr>
          <p:cNvSpPr txBox="1"/>
          <p:nvPr/>
        </p:nvSpPr>
        <p:spPr>
          <a:xfrm>
            <a:off x="4808984" y="6604317"/>
            <a:ext cx="4877459" cy="307777"/>
          </a:xfrm>
          <a:prstGeom prst="rect">
            <a:avLst/>
          </a:prstGeom>
          <a:noFill/>
        </p:spPr>
        <p:txBody>
          <a:bodyPr wrap="square">
            <a:spAutoFit/>
          </a:bodyPr>
          <a:lstStyle/>
          <a:p>
            <a:r>
              <a:rPr lang="zh-CN" altLang="en-US" sz="1400" b="1" i="0" dirty="0">
                <a:solidFill>
                  <a:schemeClr val="bg1">
                    <a:lumMod val="75000"/>
                  </a:schemeClr>
                </a:solidFill>
                <a:effectLst/>
                <a:latin typeface="system-ui"/>
              </a:rPr>
              <a:t>服务器 </a:t>
            </a:r>
            <a:r>
              <a:rPr lang="en-US" altLang="zh-CN" sz="1400" b="1" i="0" dirty="0">
                <a:solidFill>
                  <a:schemeClr val="bg1">
                    <a:lumMod val="75000"/>
                  </a:schemeClr>
                </a:solidFill>
                <a:effectLst/>
                <a:latin typeface="system-ui"/>
              </a:rPr>
              <a:t>CPU </a:t>
            </a:r>
            <a:r>
              <a:rPr lang="zh-CN" altLang="en-US" sz="1400" b="1" dirty="0">
                <a:solidFill>
                  <a:schemeClr val="bg1">
                    <a:lumMod val="75000"/>
                  </a:schemeClr>
                </a:solidFill>
                <a:latin typeface="system-ui"/>
              </a:rPr>
              <a:t>性能 </a:t>
            </a:r>
            <a:r>
              <a:rPr lang="en-US" altLang="zh-CN" sz="1400" b="1" dirty="0">
                <a:solidFill>
                  <a:schemeClr val="bg1">
                    <a:lumMod val="75000"/>
                  </a:schemeClr>
                </a:solidFill>
                <a:latin typeface="system-ui"/>
              </a:rPr>
              <a:t>rank</a:t>
            </a:r>
            <a:r>
              <a:rPr lang="zh-CN" altLang="en-US" sz="1400" b="1" i="0" dirty="0">
                <a:solidFill>
                  <a:schemeClr val="bg1">
                    <a:lumMod val="75000"/>
                  </a:schemeClr>
                </a:solidFill>
                <a:effectLst/>
                <a:latin typeface="system-ui"/>
              </a:rPr>
              <a:t>：</a:t>
            </a:r>
            <a:r>
              <a:rPr lang="zh-CN" altLang="en-US" sz="1400" dirty="0">
                <a:solidFill>
                  <a:schemeClr val="bg1">
                    <a:lumMod val="75000"/>
                  </a:schemeClr>
                </a:solidFill>
              </a:rPr>
              <a:t>http://www.servercpu.cn/cputiantitu/</a:t>
            </a:r>
          </a:p>
        </p:txBody>
      </p:sp>
      <p:sp>
        <p:nvSpPr>
          <p:cNvPr id="6" name="灯片编号占位符 5">
            <a:extLst>
              <a:ext uri="{FF2B5EF4-FFF2-40B4-BE49-F238E27FC236}">
                <a16:creationId xmlns:a16="http://schemas.microsoft.com/office/drawing/2014/main" id="{1A55A756-B08D-4439-9F05-57CC6345E819}"/>
              </a:ext>
            </a:extLst>
          </p:cNvPr>
          <p:cNvSpPr>
            <a:spLocks noGrp="1"/>
          </p:cNvSpPr>
          <p:nvPr>
            <p:ph type="sldNum" sz="quarter" idx="12"/>
          </p:nvPr>
        </p:nvSpPr>
        <p:spPr/>
        <p:txBody>
          <a:bodyPr/>
          <a:lstStyle/>
          <a:p>
            <a:pPr algn="r"/>
            <a:fld id="{16F781C4-B8D4-4498-9C49-C9A9BB9F3E73}" type="slidenum">
              <a:rPr lang="zh-CN" altLang="en-US" smtClean="0"/>
              <a:pPr algn="r"/>
              <a:t>13</a:t>
            </a:fld>
            <a:endParaRPr lang="zh-CN" altLang="en-US" dirty="0"/>
          </a:p>
        </p:txBody>
      </p:sp>
    </p:spTree>
    <p:custDataLst>
      <p:tags r:id="rId1"/>
    </p:custDataLst>
    <p:extLst>
      <p:ext uri="{BB962C8B-B14F-4D97-AF65-F5344CB8AC3E}">
        <p14:creationId xmlns:p14="http://schemas.microsoft.com/office/powerpoint/2010/main" val="13119769"/>
      </p:ext>
    </p:extLst>
  </p:cSld>
  <p:clrMapOvr>
    <a:masterClrMapping/>
  </p:clrMapOvr>
  <p:transition advTm="1187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5092676"/>
          </a:xfrm>
        </p:spPr>
        <p:txBody>
          <a:bodyPr>
            <a:normAutofit/>
          </a:bodyPr>
          <a:lstStyle/>
          <a:p>
            <a:pPr lvl="1"/>
            <a:r>
              <a:rPr lang="zh-CN" altLang="en-US" dirty="0">
                <a:cs typeface="+mn-ea"/>
                <a:sym typeface="+mn-lt"/>
              </a:rPr>
              <a:t>例：</a:t>
            </a:r>
            <a:r>
              <a:rPr lang="en-US" altLang="zh-CN" dirty="0">
                <a:cs typeface="+mn-ea"/>
                <a:sym typeface="+mn-lt"/>
              </a:rPr>
              <a:t>MOV EAX</a:t>
            </a:r>
            <a:r>
              <a:rPr lang="zh-CN" altLang="en-US" dirty="0">
                <a:cs typeface="+mn-ea"/>
                <a:sym typeface="+mn-lt"/>
              </a:rPr>
              <a:t>，</a:t>
            </a:r>
            <a:r>
              <a:rPr lang="en-US" altLang="zh-CN" dirty="0">
                <a:cs typeface="+mn-ea"/>
                <a:sym typeface="+mn-lt"/>
              </a:rPr>
              <a:t>[EBX][ESI]</a:t>
            </a:r>
            <a:r>
              <a:rPr lang="zh-CN" altLang="en-US" dirty="0">
                <a:cs typeface="+mn-ea"/>
                <a:sym typeface="+mn-lt"/>
              </a:rPr>
              <a:t>，也可写成：</a:t>
            </a:r>
            <a:r>
              <a:rPr lang="en-US" altLang="zh-CN" dirty="0">
                <a:cs typeface="+mn-ea"/>
                <a:sym typeface="+mn-lt"/>
              </a:rPr>
              <a:t>MOV EAX</a:t>
            </a:r>
            <a:r>
              <a:rPr lang="zh-CN" altLang="en-US" dirty="0">
                <a:cs typeface="+mn-ea"/>
                <a:sym typeface="+mn-lt"/>
              </a:rPr>
              <a:t>，</a:t>
            </a:r>
            <a:r>
              <a:rPr lang="en-US" altLang="zh-CN" dirty="0">
                <a:cs typeface="+mn-ea"/>
                <a:sym typeface="+mn-lt"/>
              </a:rPr>
              <a:t>[EBX+ESI]</a:t>
            </a:r>
            <a:endParaRPr lang="zh-CN" altLang="en-US" dirty="0">
              <a:cs typeface="+mn-ea"/>
              <a:sym typeface="+mn-lt"/>
            </a:endParaRPr>
          </a:p>
          <a:p>
            <a:pPr lvl="2"/>
            <a:r>
              <a:rPr lang="en-US" altLang="zh-CN" dirty="0">
                <a:cs typeface="+mn-ea"/>
                <a:sym typeface="+mn-lt"/>
              </a:rPr>
              <a:t>EBX</a:t>
            </a:r>
            <a:r>
              <a:rPr lang="zh-CN" altLang="en-US" dirty="0">
                <a:cs typeface="+mn-ea"/>
                <a:sym typeface="+mn-lt"/>
              </a:rPr>
              <a:t>为基址寄存器，</a:t>
            </a:r>
            <a:r>
              <a:rPr lang="en-US" altLang="zh-CN" dirty="0">
                <a:cs typeface="+mn-ea"/>
                <a:sym typeface="+mn-lt"/>
              </a:rPr>
              <a:t>ESI</a:t>
            </a:r>
            <a:r>
              <a:rPr lang="zh-CN" altLang="en-US" dirty="0">
                <a:cs typeface="+mn-ea"/>
                <a:sym typeface="+mn-lt"/>
              </a:rPr>
              <a:t>为变址寄存器，该指令将</a:t>
            </a:r>
            <a:r>
              <a:rPr lang="en-US" altLang="zh-CN" dirty="0">
                <a:cs typeface="+mn-ea"/>
                <a:sym typeface="+mn-lt"/>
              </a:rPr>
              <a:t>DS</a:t>
            </a:r>
            <a:r>
              <a:rPr lang="zh-CN" altLang="en-US" dirty="0">
                <a:cs typeface="+mn-ea"/>
                <a:sym typeface="+mn-lt"/>
              </a:rPr>
              <a:t>段中地址为</a:t>
            </a:r>
            <a:r>
              <a:rPr lang="en-US" altLang="zh-CN" dirty="0">
                <a:cs typeface="+mn-ea"/>
                <a:sym typeface="+mn-lt"/>
              </a:rPr>
              <a:t>EBX+ESI</a:t>
            </a:r>
            <a:r>
              <a:rPr lang="zh-CN" altLang="en-US" dirty="0">
                <a:cs typeface="+mn-ea"/>
                <a:sym typeface="+mn-lt"/>
              </a:rPr>
              <a:t>的存储单元的</a:t>
            </a:r>
            <a:r>
              <a:rPr lang="en-US" altLang="zh-CN" dirty="0">
                <a:cs typeface="+mn-ea"/>
                <a:sym typeface="+mn-lt"/>
              </a:rPr>
              <a:t>4</a:t>
            </a:r>
            <a:r>
              <a:rPr lang="zh-CN" altLang="en-US" dirty="0">
                <a:cs typeface="+mn-ea"/>
                <a:sym typeface="+mn-lt"/>
              </a:rPr>
              <a:t>字节数据送到</a:t>
            </a:r>
            <a:r>
              <a:rPr lang="en-US" altLang="zh-CN" dirty="0">
                <a:cs typeface="+mn-ea"/>
                <a:sym typeface="+mn-lt"/>
              </a:rPr>
              <a:t>EAX</a:t>
            </a:r>
            <a:r>
              <a:rPr lang="zh-CN" altLang="en-US" dirty="0">
                <a:cs typeface="+mn-ea"/>
                <a:sym typeface="+mn-lt"/>
              </a:rPr>
              <a:t>。</a:t>
            </a:r>
          </a:p>
          <a:p>
            <a:pPr lvl="1"/>
            <a:r>
              <a:rPr lang="zh-CN" altLang="en-US" dirty="0">
                <a:cs typeface="+mn-ea"/>
                <a:sym typeface="+mn-lt"/>
              </a:rPr>
              <a:t>例：</a:t>
            </a:r>
            <a:r>
              <a:rPr lang="en-US" altLang="zh-CN" dirty="0">
                <a:cs typeface="+mn-ea"/>
                <a:sym typeface="+mn-lt"/>
              </a:rPr>
              <a:t>MOV EAX</a:t>
            </a:r>
            <a:r>
              <a:rPr lang="zh-CN" altLang="en-US" dirty="0">
                <a:cs typeface="+mn-ea"/>
                <a:sym typeface="+mn-lt"/>
              </a:rPr>
              <a:t>，</a:t>
            </a:r>
            <a:r>
              <a:rPr lang="en-US" altLang="zh-CN" dirty="0">
                <a:cs typeface="+mn-ea"/>
                <a:sym typeface="+mn-lt"/>
              </a:rPr>
              <a:t>[EBP+ESI]</a:t>
            </a:r>
            <a:endParaRPr lang="zh-CN" altLang="en-US" dirty="0">
              <a:cs typeface="+mn-ea"/>
              <a:sym typeface="+mn-lt"/>
            </a:endParaRPr>
          </a:p>
          <a:p>
            <a:pPr lvl="2"/>
            <a:r>
              <a:rPr lang="zh-CN" altLang="en-US" dirty="0">
                <a:cs typeface="+mn-ea"/>
                <a:sym typeface="+mn-lt"/>
              </a:rPr>
              <a:t>将</a:t>
            </a:r>
            <a:r>
              <a:rPr lang="en-US" altLang="zh-CN" dirty="0">
                <a:cs typeface="+mn-ea"/>
                <a:sym typeface="+mn-lt"/>
              </a:rPr>
              <a:t>SS</a:t>
            </a:r>
            <a:r>
              <a:rPr lang="zh-CN" altLang="en-US" dirty="0">
                <a:cs typeface="+mn-ea"/>
                <a:sym typeface="+mn-lt"/>
              </a:rPr>
              <a:t>段中地址为</a:t>
            </a:r>
            <a:r>
              <a:rPr lang="en-US" altLang="zh-CN" dirty="0">
                <a:cs typeface="+mn-ea"/>
                <a:sym typeface="+mn-lt"/>
              </a:rPr>
              <a:t>EBP+ESI</a:t>
            </a:r>
            <a:r>
              <a:rPr lang="zh-CN" altLang="en-US" dirty="0">
                <a:cs typeface="+mn-ea"/>
                <a:sym typeface="+mn-lt"/>
              </a:rPr>
              <a:t>的存储单元的</a:t>
            </a:r>
            <a:r>
              <a:rPr lang="en-US" altLang="zh-CN" dirty="0">
                <a:cs typeface="+mn-ea"/>
                <a:sym typeface="+mn-lt"/>
              </a:rPr>
              <a:t>4</a:t>
            </a:r>
            <a:r>
              <a:rPr lang="zh-CN" altLang="en-US" dirty="0">
                <a:cs typeface="+mn-ea"/>
                <a:sym typeface="+mn-lt"/>
              </a:rPr>
              <a:t>字节数据送到</a:t>
            </a:r>
            <a:r>
              <a:rPr lang="en-US" altLang="zh-CN" dirty="0">
                <a:cs typeface="+mn-ea"/>
                <a:sym typeface="+mn-lt"/>
              </a:rPr>
              <a:t>EAX</a:t>
            </a:r>
            <a:r>
              <a:rPr lang="zh-CN" altLang="en-US" dirty="0">
                <a:cs typeface="+mn-ea"/>
                <a:sym typeface="+mn-lt"/>
              </a:rPr>
              <a:t>。</a:t>
            </a:r>
          </a:p>
          <a:p>
            <a:pPr lvl="1"/>
            <a:r>
              <a:rPr lang="zh-CN" altLang="en-US" dirty="0">
                <a:cs typeface="+mn-ea"/>
                <a:sym typeface="+mn-lt"/>
              </a:rPr>
              <a:t>例：</a:t>
            </a:r>
            <a:r>
              <a:rPr lang="en-US" altLang="zh-CN" dirty="0">
                <a:cs typeface="+mn-ea"/>
                <a:sym typeface="+mn-lt"/>
              </a:rPr>
              <a:t>MOV EAX</a:t>
            </a:r>
            <a:r>
              <a:rPr lang="zh-CN" altLang="en-US" dirty="0">
                <a:cs typeface="+mn-ea"/>
                <a:sym typeface="+mn-lt"/>
              </a:rPr>
              <a:t>，</a:t>
            </a:r>
            <a:r>
              <a:rPr lang="en-US" altLang="zh-CN" dirty="0">
                <a:cs typeface="+mn-ea"/>
                <a:sym typeface="+mn-lt"/>
              </a:rPr>
              <a:t>ES</a:t>
            </a:r>
            <a:r>
              <a:rPr lang="zh-CN" altLang="en-US" dirty="0">
                <a:cs typeface="+mn-ea"/>
                <a:sym typeface="+mn-lt"/>
              </a:rPr>
              <a:t>：</a:t>
            </a:r>
            <a:r>
              <a:rPr lang="en-US" altLang="zh-CN" dirty="0">
                <a:cs typeface="+mn-ea"/>
                <a:sym typeface="+mn-lt"/>
              </a:rPr>
              <a:t>[EBX+ESI]</a:t>
            </a:r>
            <a:endParaRPr lang="zh-CN" altLang="en-US" dirty="0">
              <a:cs typeface="+mn-ea"/>
              <a:sym typeface="+mn-lt"/>
            </a:endParaRPr>
          </a:p>
          <a:p>
            <a:pPr lvl="2"/>
            <a:r>
              <a:rPr lang="zh-CN" altLang="en-US" dirty="0">
                <a:cs typeface="+mn-ea"/>
                <a:sym typeface="+mn-lt"/>
              </a:rPr>
              <a:t>将</a:t>
            </a:r>
            <a:r>
              <a:rPr lang="en-US" altLang="zh-CN" dirty="0">
                <a:cs typeface="+mn-ea"/>
                <a:sym typeface="+mn-lt"/>
              </a:rPr>
              <a:t>ES</a:t>
            </a:r>
            <a:r>
              <a:rPr lang="zh-CN" altLang="en-US" dirty="0">
                <a:cs typeface="+mn-ea"/>
                <a:sym typeface="+mn-lt"/>
              </a:rPr>
              <a:t>段中地址为</a:t>
            </a:r>
            <a:r>
              <a:rPr lang="en-US" altLang="zh-CN" dirty="0">
                <a:cs typeface="+mn-ea"/>
                <a:sym typeface="+mn-lt"/>
              </a:rPr>
              <a:t>EBX+ESI</a:t>
            </a:r>
            <a:r>
              <a:rPr lang="zh-CN" altLang="en-US" dirty="0">
                <a:cs typeface="+mn-ea"/>
                <a:sym typeface="+mn-lt"/>
              </a:rPr>
              <a:t>的存储单元的</a:t>
            </a:r>
            <a:r>
              <a:rPr lang="en-US" altLang="zh-CN" dirty="0">
                <a:cs typeface="+mn-ea"/>
                <a:sym typeface="+mn-lt"/>
              </a:rPr>
              <a:t>4</a:t>
            </a:r>
            <a:r>
              <a:rPr lang="zh-CN" altLang="en-US" dirty="0">
                <a:cs typeface="+mn-ea"/>
                <a:sym typeface="+mn-lt"/>
              </a:rPr>
              <a:t>字节数据送到</a:t>
            </a:r>
            <a:r>
              <a:rPr lang="en-US" altLang="zh-CN" dirty="0">
                <a:cs typeface="+mn-ea"/>
                <a:sym typeface="+mn-lt"/>
              </a:rPr>
              <a:t>EAX</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06137AFE-EFA2-4C9D-89C7-056DB3BEE924}"/>
              </a:ext>
            </a:extLst>
          </p:cNvPr>
          <p:cNvSpPr>
            <a:spLocks noGrp="1"/>
          </p:cNvSpPr>
          <p:nvPr>
            <p:ph type="sldNum" sz="quarter" idx="12"/>
          </p:nvPr>
        </p:nvSpPr>
        <p:spPr/>
        <p:txBody>
          <a:bodyPr/>
          <a:lstStyle/>
          <a:p>
            <a:pPr algn="r"/>
            <a:fld id="{16F781C4-B8D4-4498-9C49-C9A9BB9F3E73}" type="slidenum">
              <a:rPr lang="zh-CN" altLang="en-US" smtClean="0"/>
              <a:pPr algn="r"/>
              <a:t>130</a:t>
            </a:fld>
            <a:endParaRPr lang="zh-CN" altLang="en-US" dirty="0"/>
          </a:p>
        </p:txBody>
      </p:sp>
    </p:spTree>
    <p:extLst>
      <p:ext uri="{BB962C8B-B14F-4D97-AF65-F5344CB8AC3E}">
        <p14:creationId xmlns:p14="http://schemas.microsoft.com/office/powerpoint/2010/main" val="394946019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5112568"/>
          </a:xfrm>
        </p:spPr>
        <p:txBody>
          <a:bodyPr>
            <a:normAutofit lnSpcReduction="10000"/>
          </a:bodyPr>
          <a:lstStyle/>
          <a:p>
            <a:r>
              <a:rPr lang="zh-CN" altLang="en-US" dirty="0">
                <a:cs typeface="+mn-ea"/>
                <a:sym typeface="+mn-lt"/>
              </a:rPr>
              <a:t>相对基址变址寻址</a:t>
            </a:r>
            <a:endParaRPr lang="en-US" altLang="zh-CN" dirty="0">
              <a:cs typeface="+mn-ea"/>
              <a:sym typeface="+mn-lt"/>
            </a:endParaRPr>
          </a:p>
          <a:p>
            <a:pPr lvl="1"/>
            <a:r>
              <a:rPr lang="zh-CN" altLang="en-US" dirty="0">
                <a:cs typeface="+mn-ea"/>
                <a:sym typeface="+mn-lt"/>
              </a:rPr>
              <a:t>操作数的地址为</a:t>
            </a:r>
            <a:r>
              <a:rPr lang="zh-CN" altLang="en-US" dirty="0">
                <a:solidFill>
                  <a:srgbClr val="0000FF"/>
                </a:solidFill>
                <a:cs typeface="+mn-ea"/>
                <a:sym typeface="+mn-lt"/>
              </a:rPr>
              <a:t>基址寄存器的内容、变址寄存器的内容和指令中的位移量</a:t>
            </a:r>
            <a:r>
              <a:rPr lang="zh-CN" altLang="en-US" dirty="0">
                <a:solidFill>
                  <a:srgbClr val="0000FF"/>
                </a:solidFill>
                <a:highlight>
                  <a:srgbClr val="FFFF00"/>
                </a:highlight>
                <a:cs typeface="+mn-ea"/>
                <a:sym typeface="+mn-lt"/>
              </a:rPr>
              <a:t>之和</a:t>
            </a:r>
            <a:r>
              <a:rPr lang="zh-CN" altLang="en-US" dirty="0">
                <a:cs typeface="+mn-ea"/>
                <a:sym typeface="+mn-lt"/>
              </a:rPr>
              <a:t>。</a:t>
            </a:r>
            <a:endParaRPr lang="en-US" altLang="zh-CN" dirty="0">
              <a:cs typeface="+mn-ea"/>
              <a:sym typeface="+mn-lt"/>
            </a:endParaRPr>
          </a:p>
          <a:p>
            <a:pPr lvl="2"/>
            <a:r>
              <a:rPr lang="zh-CN" altLang="en-US" dirty="0">
                <a:cs typeface="+mn-ea"/>
                <a:sym typeface="+mn-lt"/>
              </a:rPr>
              <a:t>常用于对二维数组的寻址</a:t>
            </a:r>
            <a:endParaRPr lang="en-US" altLang="zh-CN" dirty="0">
              <a:cs typeface="+mn-ea"/>
              <a:sym typeface="+mn-lt"/>
            </a:endParaRPr>
          </a:p>
          <a:p>
            <a:pPr marL="914400" lvl="2" indent="0">
              <a:buNone/>
            </a:pPr>
            <a:endParaRPr lang="zh-CN" altLang="en-US" dirty="0">
              <a:cs typeface="+mn-ea"/>
              <a:sym typeface="+mn-lt"/>
            </a:endParaRPr>
          </a:p>
          <a:p>
            <a:pPr lvl="1"/>
            <a:r>
              <a:rPr lang="zh-CN" altLang="en-US" dirty="0">
                <a:cs typeface="+mn-ea"/>
                <a:sym typeface="+mn-lt"/>
              </a:rPr>
              <a:t>例：</a:t>
            </a:r>
            <a:r>
              <a:rPr lang="en-US" altLang="zh-CN" dirty="0">
                <a:cs typeface="+mn-ea"/>
                <a:sym typeface="+mn-lt"/>
              </a:rPr>
              <a:t> MOV EAX</a:t>
            </a:r>
            <a:r>
              <a:rPr lang="zh-CN" altLang="en-US" dirty="0">
                <a:cs typeface="+mn-ea"/>
                <a:sym typeface="+mn-lt"/>
              </a:rPr>
              <a:t>，</a:t>
            </a:r>
            <a:r>
              <a:rPr lang="en-US" altLang="zh-CN" dirty="0">
                <a:solidFill>
                  <a:srgbClr val="0000FF"/>
                </a:solidFill>
                <a:cs typeface="+mn-ea"/>
                <a:sym typeface="+mn-lt"/>
              </a:rPr>
              <a:t>0x10[EBP+EDX]</a:t>
            </a:r>
          </a:p>
          <a:p>
            <a:pPr lvl="2"/>
            <a:r>
              <a:rPr lang="zh-CN" altLang="en-US" dirty="0">
                <a:cs typeface="+mn-ea"/>
                <a:sym typeface="+mn-lt"/>
              </a:rPr>
              <a:t>等价于 </a:t>
            </a:r>
            <a:r>
              <a:rPr lang="en-US" altLang="zh-CN" dirty="0">
                <a:cs typeface="+mn-ea"/>
                <a:sym typeface="+mn-lt"/>
              </a:rPr>
              <a:t>MOV EAX</a:t>
            </a:r>
            <a:r>
              <a:rPr lang="zh-CN" altLang="en-US" dirty="0">
                <a:cs typeface="+mn-ea"/>
                <a:sym typeface="+mn-lt"/>
              </a:rPr>
              <a:t>，</a:t>
            </a:r>
            <a:r>
              <a:rPr lang="en-US" altLang="zh-CN" dirty="0">
                <a:solidFill>
                  <a:srgbClr val="0000FF"/>
                </a:solidFill>
                <a:cs typeface="+mn-ea"/>
                <a:sym typeface="+mn-lt"/>
              </a:rPr>
              <a:t>[EBP+EDX+0x10]</a:t>
            </a:r>
          </a:p>
          <a:p>
            <a:pPr lvl="2"/>
            <a:r>
              <a:rPr lang="zh-CN" altLang="en-US" dirty="0">
                <a:cs typeface="+mn-ea"/>
                <a:sym typeface="+mn-lt"/>
              </a:rPr>
              <a:t>将</a:t>
            </a:r>
            <a:r>
              <a:rPr lang="en-US" altLang="zh-CN" dirty="0">
                <a:cs typeface="+mn-ea"/>
                <a:sym typeface="+mn-lt"/>
              </a:rPr>
              <a:t>DS</a:t>
            </a:r>
            <a:r>
              <a:rPr lang="zh-CN" altLang="en-US" dirty="0">
                <a:cs typeface="+mn-ea"/>
                <a:sym typeface="+mn-lt"/>
              </a:rPr>
              <a:t>段中地址为 </a:t>
            </a:r>
            <a:r>
              <a:rPr lang="en-US" altLang="zh-CN" dirty="0">
                <a:cs typeface="+mn-ea"/>
                <a:sym typeface="+mn-lt"/>
              </a:rPr>
              <a:t>EBP + EDX + 10H </a:t>
            </a:r>
            <a:r>
              <a:rPr lang="zh-CN" altLang="en-US" dirty="0">
                <a:cs typeface="+mn-ea"/>
                <a:sym typeface="+mn-lt"/>
              </a:rPr>
              <a:t>存储单元中的</a:t>
            </a:r>
            <a:r>
              <a:rPr lang="en-US" altLang="zh-CN" dirty="0">
                <a:cs typeface="+mn-ea"/>
                <a:sym typeface="+mn-lt"/>
              </a:rPr>
              <a:t>4</a:t>
            </a:r>
            <a:r>
              <a:rPr lang="zh-CN" altLang="en-US" dirty="0">
                <a:cs typeface="+mn-ea"/>
                <a:sym typeface="+mn-lt"/>
              </a:rPr>
              <a:t>字节数据拷贝至寄存器 </a:t>
            </a:r>
            <a:r>
              <a:rPr lang="en-US" altLang="zh-CN" dirty="0">
                <a:cs typeface="+mn-ea"/>
                <a:sym typeface="+mn-lt"/>
              </a:rPr>
              <a:t>EAX </a:t>
            </a:r>
            <a:r>
              <a:rPr lang="zh-CN" altLang="en-US" dirty="0">
                <a:cs typeface="+mn-ea"/>
                <a:sym typeface="+mn-lt"/>
              </a:rPr>
              <a:t>中</a:t>
            </a:r>
            <a:endParaRPr lang="en-US" altLang="zh-CN" dirty="0">
              <a:cs typeface="+mn-ea"/>
              <a:sym typeface="+mn-lt"/>
            </a:endParaRPr>
          </a:p>
          <a:p>
            <a:pPr lvl="2"/>
            <a:r>
              <a:rPr lang="zh-CN" altLang="en-US" dirty="0">
                <a:cs typeface="+mn-ea"/>
                <a:sym typeface="+mn-lt"/>
              </a:rPr>
              <a:t>假设（</a:t>
            </a:r>
            <a:r>
              <a:rPr lang="en-US" altLang="zh-CN" dirty="0">
                <a:cs typeface="+mn-ea"/>
                <a:sym typeface="+mn-lt"/>
              </a:rPr>
              <a:t>EBP</a:t>
            </a:r>
            <a:r>
              <a:rPr lang="zh-CN" altLang="en-US" dirty="0">
                <a:cs typeface="+mn-ea"/>
                <a:sym typeface="+mn-lt"/>
              </a:rPr>
              <a:t>）</a:t>
            </a:r>
            <a:r>
              <a:rPr lang="en-US" altLang="zh-CN" dirty="0">
                <a:cs typeface="+mn-ea"/>
                <a:sym typeface="+mn-lt"/>
              </a:rPr>
              <a:t>=0x61ff10</a:t>
            </a:r>
            <a:r>
              <a:rPr lang="zh-CN" altLang="en-US" dirty="0">
                <a:cs typeface="+mn-ea"/>
                <a:sym typeface="+mn-lt"/>
              </a:rPr>
              <a:t>，（</a:t>
            </a:r>
            <a:r>
              <a:rPr lang="en-US" altLang="zh-CN" dirty="0">
                <a:cs typeface="+mn-ea"/>
                <a:sym typeface="+mn-lt"/>
              </a:rPr>
              <a:t>EDX</a:t>
            </a:r>
            <a:r>
              <a:rPr lang="zh-CN" altLang="en-US" dirty="0">
                <a:cs typeface="+mn-ea"/>
                <a:sym typeface="+mn-lt"/>
              </a:rPr>
              <a:t>）</a:t>
            </a:r>
            <a:r>
              <a:rPr lang="en-US" altLang="zh-CN" dirty="0">
                <a:cs typeface="+mn-ea"/>
                <a:sym typeface="+mn-lt"/>
              </a:rPr>
              <a:t>=0xffffffff</a:t>
            </a:r>
            <a:r>
              <a:rPr lang="zh-CN" altLang="en-US" dirty="0">
                <a:cs typeface="+mn-ea"/>
                <a:sym typeface="+mn-lt"/>
              </a:rPr>
              <a:t>，</a:t>
            </a:r>
            <a:endParaRPr lang="en-US" altLang="zh-CN" dirty="0">
              <a:cs typeface="+mn-ea"/>
              <a:sym typeface="+mn-lt"/>
            </a:endParaRPr>
          </a:p>
          <a:p>
            <a:pPr lvl="2"/>
            <a:r>
              <a:rPr lang="zh-CN" altLang="en-US" dirty="0">
                <a:cs typeface="+mn-ea"/>
                <a:sym typeface="+mn-lt"/>
              </a:rPr>
              <a:t>那么（</a:t>
            </a:r>
            <a:r>
              <a:rPr lang="en-US" altLang="zh-CN" dirty="0">
                <a:cs typeface="+mn-ea"/>
                <a:sym typeface="+mn-lt"/>
              </a:rPr>
              <a:t> EBP+EDX+0x10</a:t>
            </a:r>
            <a:r>
              <a:rPr lang="zh-CN" altLang="en-US" dirty="0">
                <a:cs typeface="+mn-ea"/>
                <a:sym typeface="+mn-lt"/>
              </a:rPr>
              <a:t>）</a:t>
            </a:r>
            <a:r>
              <a:rPr lang="en-US" altLang="zh-CN" dirty="0">
                <a:cs typeface="+mn-ea"/>
                <a:sym typeface="+mn-lt"/>
              </a:rPr>
              <a:t>= 0x61FF17</a:t>
            </a:r>
            <a:r>
              <a:rPr lang="zh-CN" altLang="en-US" dirty="0">
                <a:cs typeface="+mn-ea"/>
                <a:sym typeface="+mn-lt"/>
              </a:rPr>
              <a:t>，</a:t>
            </a:r>
            <a:endParaRPr lang="en-US" altLang="zh-CN" dirty="0">
              <a:cs typeface="+mn-ea"/>
              <a:sym typeface="+mn-lt"/>
            </a:endParaRPr>
          </a:p>
          <a:p>
            <a:pPr lvl="2"/>
            <a:r>
              <a:rPr lang="zh-CN" altLang="en-US" dirty="0">
                <a:cs typeface="+mn-ea"/>
                <a:sym typeface="+mn-lt"/>
              </a:rPr>
              <a:t>（</a:t>
            </a:r>
            <a:r>
              <a:rPr lang="en-US" altLang="zh-CN" dirty="0">
                <a:cs typeface="+mn-ea"/>
                <a:sym typeface="+mn-lt"/>
              </a:rPr>
              <a:t> 0x61FF17</a:t>
            </a:r>
            <a:r>
              <a:rPr lang="zh-CN" altLang="en-US" dirty="0">
                <a:cs typeface="+mn-ea"/>
                <a:sym typeface="+mn-lt"/>
              </a:rPr>
              <a:t>）</a:t>
            </a:r>
            <a:r>
              <a:rPr lang="en-US" altLang="zh-CN" dirty="0">
                <a:cs typeface="+mn-ea"/>
                <a:sym typeface="+mn-lt"/>
              </a:rPr>
              <a:t>= 0xC6216800</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7AC2C225-1993-4105-91CD-E1B1CE2E4AC4}"/>
              </a:ext>
            </a:extLst>
          </p:cNvPr>
          <p:cNvSpPr>
            <a:spLocks noGrp="1"/>
          </p:cNvSpPr>
          <p:nvPr>
            <p:ph type="sldNum" sz="quarter" idx="12"/>
          </p:nvPr>
        </p:nvSpPr>
        <p:spPr/>
        <p:txBody>
          <a:bodyPr/>
          <a:lstStyle/>
          <a:p>
            <a:pPr algn="r"/>
            <a:fld id="{16F781C4-B8D4-4498-9C49-C9A9BB9F3E73}" type="slidenum">
              <a:rPr lang="zh-CN" altLang="en-US" smtClean="0"/>
              <a:pPr algn="r"/>
              <a:t>131</a:t>
            </a:fld>
            <a:endParaRPr lang="zh-CN" altLang="en-US" dirty="0"/>
          </a:p>
        </p:txBody>
      </p:sp>
      <p:pic>
        <p:nvPicPr>
          <p:cNvPr id="9" name="图片 8">
            <a:extLst>
              <a:ext uri="{FF2B5EF4-FFF2-40B4-BE49-F238E27FC236}">
                <a16:creationId xmlns:a16="http://schemas.microsoft.com/office/drawing/2014/main" id="{D5F3BA18-7EE5-484B-BC5D-883BA5D8DB43}"/>
              </a:ext>
            </a:extLst>
          </p:cNvPr>
          <p:cNvPicPr>
            <a:picLocks noChangeAspect="1"/>
          </p:cNvPicPr>
          <p:nvPr/>
        </p:nvPicPr>
        <p:blipFill>
          <a:blip r:embed="rId3"/>
          <a:stretch>
            <a:fillRect/>
          </a:stretch>
        </p:blipFill>
        <p:spPr>
          <a:xfrm>
            <a:off x="6033120" y="6240929"/>
            <a:ext cx="2862017" cy="447071"/>
          </a:xfrm>
          <a:prstGeom prst="rect">
            <a:avLst/>
          </a:prstGeom>
        </p:spPr>
      </p:pic>
    </p:spTree>
    <p:extLst>
      <p:ext uri="{BB962C8B-B14F-4D97-AF65-F5344CB8AC3E}">
        <p14:creationId xmlns:p14="http://schemas.microsoft.com/office/powerpoint/2010/main" val="1290798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2" dur="500"/>
                                        <p:tgtEl>
                                          <p:spTgt spid="4">
                                            <p:txEl>
                                              <p:pRg st="5" end="5"/>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randombar(horizontal)">
                                      <p:cBhvr>
                                        <p:cTn id="15" dur="500"/>
                                        <p:tgtEl>
                                          <p:spTgt spid="4">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animEffect transition="in" filter="randombar(horizontal)">
                                      <p:cBhvr>
                                        <p:cTn id="20" dur="500"/>
                                        <p:tgtEl>
                                          <p:spTgt spid="4">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Effect transition="in" filter="randombar(horizontal)">
                                      <p:cBhvr>
                                        <p:cTn id="25" dur="500"/>
                                        <p:tgtEl>
                                          <p:spTgt spid="4">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5328592"/>
          </a:xfrm>
        </p:spPr>
        <p:txBody>
          <a:bodyPr>
            <a:normAutofit/>
          </a:bodyPr>
          <a:lstStyle/>
          <a:p>
            <a:r>
              <a:rPr lang="zh-CN" altLang="en-US" dirty="0">
                <a:cs typeface="+mn-ea"/>
                <a:sym typeface="+mn-lt"/>
              </a:rPr>
              <a:t>比例变址寻址</a:t>
            </a:r>
            <a:endParaRPr lang="en-US" altLang="zh-CN" dirty="0">
              <a:cs typeface="+mn-ea"/>
              <a:sym typeface="+mn-lt"/>
            </a:endParaRPr>
          </a:p>
          <a:p>
            <a:pPr lvl="1">
              <a:lnSpc>
                <a:spcPct val="90000"/>
              </a:lnSpc>
              <a:spcBef>
                <a:spcPct val="10000"/>
              </a:spcBef>
            </a:pPr>
            <a:r>
              <a:rPr kumimoji="1" lang="zh-CN" altLang="en-US" dirty="0">
                <a:cs typeface="+mn-ea"/>
                <a:sym typeface="+mn-lt"/>
              </a:rPr>
              <a:t>由指令中的</a:t>
            </a:r>
            <a:r>
              <a:rPr kumimoji="1" lang="zh-CN" altLang="en-US" dirty="0">
                <a:solidFill>
                  <a:srgbClr val="0000FF"/>
                </a:solidFill>
                <a:cs typeface="+mn-ea"/>
                <a:sym typeface="+mn-lt"/>
              </a:rPr>
              <a:t>变址寄存器的内容乘以比例因子再加上位移量</a:t>
            </a:r>
            <a:r>
              <a:rPr kumimoji="1" lang="zh-CN" altLang="en-US" dirty="0">
                <a:cs typeface="+mn-ea"/>
                <a:sym typeface="+mn-lt"/>
              </a:rPr>
              <a:t>得到操作的有效地址</a:t>
            </a:r>
          </a:p>
          <a:p>
            <a:pPr lvl="1">
              <a:lnSpc>
                <a:spcPct val="90000"/>
              </a:lnSpc>
              <a:spcBef>
                <a:spcPct val="10000"/>
              </a:spcBef>
            </a:pPr>
            <a:r>
              <a:rPr kumimoji="1" lang="en-US" altLang="zh-CN" dirty="0">
                <a:highlight>
                  <a:srgbClr val="FFFF00"/>
                </a:highlight>
                <a:cs typeface="+mn-ea"/>
                <a:sym typeface="+mn-lt"/>
              </a:rPr>
              <a:t>EA</a:t>
            </a:r>
            <a:r>
              <a:rPr kumimoji="1" lang="zh-CN" altLang="en-US" dirty="0">
                <a:highlight>
                  <a:srgbClr val="FFFF00"/>
                </a:highlight>
                <a:cs typeface="+mn-ea"/>
                <a:sym typeface="+mn-lt"/>
              </a:rPr>
              <a:t>＝变址寄存器</a:t>
            </a:r>
            <a:r>
              <a:rPr kumimoji="1" lang="en-US" altLang="zh-CN" dirty="0">
                <a:highlight>
                  <a:srgbClr val="FFFF00"/>
                </a:highlight>
                <a:cs typeface="+mn-ea"/>
                <a:sym typeface="+mn-lt"/>
              </a:rPr>
              <a:t>×</a:t>
            </a:r>
            <a:r>
              <a:rPr kumimoji="1" lang="zh-CN" altLang="en-US" dirty="0">
                <a:highlight>
                  <a:srgbClr val="FFFF00"/>
                </a:highlight>
                <a:cs typeface="+mn-ea"/>
                <a:sym typeface="+mn-lt"/>
              </a:rPr>
              <a:t>比例因子＋位移量</a:t>
            </a:r>
            <a:endParaRPr kumimoji="1" lang="en-US" altLang="zh-CN" dirty="0">
              <a:highlight>
                <a:srgbClr val="FFFF00"/>
              </a:highlight>
              <a:cs typeface="+mn-ea"/>
              <a:sym typeface="+mn-lt"/>
            </a:endParaRPr>
          </a:p>
          <a:p>
            <a:pPr lvl="1">
              <a:lnSpc>
                <a:spcPct val="90000"/>
              </a:lnSpc>
              <a:spcBef>
                <a:spcPct val="10000"/>
              </a:spcBef>
            </a:pPr>
            <a:endParaRPr kumimoji="1" lang="zh-CN" altLang="en-US" dirty="0">
              <a:highlight>
                <a:srgbClr val="FFFF00"/>
              </a:highlight>
              <a:cs typeface="+mn-ea"/>
              <a:sym typeface="+mn-lt"/>
            </a:endParaRPr>
          </a:p>
          <a:p>
            <a:pPr lvl="1">
              <a:lnSpc>
                <a:spcPct val="90000"/>
              </a:lnSpc>
              <a:spcBef>
                <a:spcPct val="10000"/>
              </a:spcBef>
            </a:pPr>
            <a:r>
              <a:rPr kumimoji="1" lang="zh-CN" altLang="en-US" dirty="0">
                <a:cs typeface="+mn-ea"/>
                <a:sym typeface="+mn-lt"/>
              </a:rPr>
              <a:t>此寻址只有</a:t>
            </a:r>
            <a:r>
              <a:rPr kumimoji="1" lang="en-US" altLang="zh-CN" dirty="0">
                <a:cs typeface="+mn-ea"/>
                <a:sym typeface="+mn-lt"/>
              </a:rPr>
              <a:t>32</a:t>
            </a:r>
            <a:r>
              <a:rPr kumimoji="1" lang="zh-CN" altLang="en-US" dirty="0">
                <a:cs typeface="+mn-ea"/>
                <a:sym typeface="+mn-lt"/>
              </a:rPr>
              <a:t>位寻址一种情况</a:t>
            </a:r>
          </a:p>
          <a:p>
            <a:pPr lvl="1">
              <a:lnSpc>
                <a:spcPct val="90000"/>
              </a:lnSpc>
              <a:spcBef>
                <a:spcPct val="10000"/>
              </a:spcBef>
            </a:pPr>
            <a:r>
              <a:rPr kumimoji="1" lang="zh-CN" altLang="en-US" dirty="0">
                <a:cs typeface="+mn-ea"/>
                <a:sym typeface="+mn-lt"/>
              </a:rPr>
              <a:t>例：</a:t>
            </a:r>
            <a:r>
              <a:rPr kumimoji="1" lang="en-US" altLang="zh-CN" dirty="0">
                <a:cs typeface="+mn-ea"/>
                <a:sym typeface="+mn-lt"/>
              </a:rPr>
              <a:t>MOV </a:t>
            </a:r>
            <a:r>
              <a:rPr kumimoji="1" lang="zh-CN" altLang="en-US" dirty="0">
                <a:cs typeface="+mn-ea"/>
                <a:sym typeface="+mn-lt"/>
              </a:rPr>
              <a:t> </a:t>
            </a:r>
            <a:r>
              <a:rPr kumimoji="1" lang="en-US" altLang="zh-CN" dirty="0">
                <a:cs typeface="+mn-ea"/>
                <a:sym typeface="+mn-lt"/>
              </a:rPr>
              <a:t>EAX</a:t>
            </a:r>
            <a:r>
              <a:rPr kumimoji="1" lang="zh-CN" altLang="en-US" dirty="0">
                <a:cs typeface="+mn-ea"/>
                <a:sym typeface="+mn-lt"/>
              </a:rPr>
              <a:t>，</a:t>
            </a:r>
            <a:r>
              <a:rPr kumimoji="1" lang="en-US" altLang="zh-CN" dirty="0">
                <a:cs typeface="+mn-ea"/>
                <a:sym typeface="+mn-lt"/>
              </a:rPr>
              <a:t>0x1000[ESI</a:t>
            </a:r>
            <a:r>
              <a:rPr kumimoji="1" lang="zh-CN" altLang="en-US" dirty="0">
                <a:cs typeface="+mn-ea"/>
                <a:sym typeface="+mn-lt"/>
              </a:rPr>
              <a:t>＊</a:t>
            </a:r>
            <a:r>
              <a:rPr kumimoji="1" lang="en-US" altLang="zh-CN" dirty="0">
                <a:cs typeface="+mn-ea"/>
                <a:sym typeface="+mn-lt"/>
              </a:rPr>
              <a:t>4]</a:t>
            </a:r>
          </a:p>
          <a:p>
            <a:pPr lvl="2"/>
            <a:r>
              <a:rPr lang="en-US" altLang="zh-CN" dirty="0">
                <a:cs typeface="+mn-ea"/>
                <a:sym typeface="+mn-lt"/>
              </a:rPr>
              <a:t>DS</a:t>
            </a:r>
            <a:r>
              <a:rPr lang="zh-CN" altLang="en-US" dirty="0">
                <a:cs typeface="+mn-ea"/>
                <a:sym typeface="+mn-lt"/>
              </a:rPr>
              <a:t>段中地址为</a:t>
            </a:r>
            <a:r>
              <a:rPr lang="en-US" altLang="zh-CN" dirty="0">
                <a:cs typeface="+mn-ea"/>
                <a:sym typeface="+mn-lt"/>
              </a:rPr>
              <a:t>ESI</a:t>
            </a:r>
            <a:r>
              <a:rPr lang="zh-CN" altLang="en-US" dirty="0">
                <a:cs typeface="+mn-ea"/>
                <a:sym typeface="+mn-lt"/>
              </a:rPr>
              <a:t>所指向的内容乘</a:t>
            </a:r>
            <a:r>
              <a:rPr lang="en-US" altLang="zh-CN" dirty="0">
                <a:cs typeface="+mn-ea"/>
                <a:sym typeface="+mn-lt"/>
              </a:rPr>
              <a:t>4</a:t>
            </a:r>
            <a:r>
              <a:rPr lang="zh-CN" altLang="en-US" dirty="0">
                <a:cs typeface="+mn-ea"/>
                <a:sym typeface="+mn-lt"/>
              </a:rPr>
              <a:t>再加上</a:t>
            </a:r>
            <a:r>
              <a:rPr lang="en-US" altLang="zh-CN" dirty="0">
                <a:cs typeface="+mn-ea"/>
                <a:sym typeface="+mn-lt"/>
              </a:rPr>
              <a:t>1000H</a:t>
            </a:r>
            <a:r>
              <a:rPr lang="zh-CN" altLang="en-US" dirty="0">
                <a:cs typeface="+mn-ea"/>
                <a:sym typeface="+mn-lt"/>
              </a:rPr>
              <a:t>的内容形成有效地址</a:t>
            </a:r>
          </a:p>
          <a:p>
            <a:pPr lvl="1"/>
            <a:r>
              <a:rPr lang="zh-CN" altLang="en-US" dirty="0">
                <a:cs typeface="+mn-ea"/>
                <a:sym typeface="+mn-lt"/>
              </a:rPr>
              <a:t>例：</a:t>
            </a:r>
            <a:r>
              <a:rPr lang="en-US" altLang="zh-CN" dirty="0">
                <a:cs typeface="+mn-ea"/>
                <a:sym typeface="+mn-lt"/>
              </a:rPr>
              <a:t> MOV [EDI*2+0x100]</a:t>
            </a:r>
            <a:r>
              <a:rPr lang="zh-CN" altLang="en-US" dirty="0">
                <a:cs typeface="+mn-ea"/>
                <a:sym typeface="+mn-lt"/>
              </a:rPr>
              <a:t>，</a:t>
            </a:r>
            <a:r>
              <a:rPr lang="en-US" altLang="zh-CN" dirty="0">
                <a:cs typeface="+mn-ea"/>
                <a:sym typeface="+mn-lt"/>
              </a:rPr>
              <a:t>ECX</a:t>
            </a:r>
            <a:r>
              <a:rPr lang="zh-CN" altLang="en-US" dirty="0">
                <a:cs typeface="+mn-ea"/>
                <a:sym typeface="+mn-lt"/>
              </a:rPr>
              <a:t>；</a:t>
            </a:r>
          </a:p>
          <a:p>
            <a:pPr lvl="2"/>
            <a:r>
              <a:rPr lang="zh-CN" altLang="en-US" dirty="0">
                <a:cs typeface="+mn-ea"/>
                <a:sym typeface="+mn-lt"/>
              </a:rPr>
              <a:t>把</a:t>
            </a:r>
            <a:r>
              <a:rPr lang="en-US" altLang="zh-CN" dirty="0">
                <a:cs typeface="+mn-ea"/>
                <a:sym typeface="+mn-lt"/>
              </a:rPr>
              <a:t>ECX</a:t>
            </a:r>
            <a:r>
              <a:rPr lang="zh-CN" altLang="en-US" dirty="0">
                <a:cs typeface="+mn-ea"/>
                <a:sym typeface="+mn-lt"/>
              </a:rPr>
              <a:t>的内容存储到由</a:t>
            </a:r>
            <a:r>
              <a:rPr lang="en-US" altLang="zh-CN" dirty="0">
                <a:cs typeface="+mn-ea"/>
                <a:sym typeface="+mn-lt"/>
              </a:rPr>
              <a:t>EDI*2+0x100</a:t>
            </a:r>
            <a:r>
              <a:rPr lang="zh-CN" altLang="en-US" dirty="0">
                <a:cs typeface="+mn-ea"/>
                <a:sym typeface="+mn-lt"/>
              </a:rPr>
              <a:t>寻址的</a:t>
            </a:r>
            <a:r>
              <a:rPr lang="en-US" altLang="zh-CN" dirty="0">
                <a:cs typeface="+mn-ea"/>
                <a:sym typeface="+mn-lt"/>
              </a:rPr>
              <a:t>DS</a:t>
            </a:r>
            <a:r>
              <a:rPr lang="zh-CN" altLang="en-US" dirty="0">
                <a:cs typeface="+mn-ea"/>
                <a:sym typeface="+mn-lt"/>
              </a:rPr>
              <a:t>段存储单元中</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C467F171-B2FE-44A9-B817-7CD22B7B98F0}"/>
              </a:ext>
            </a:extLst>
          </p:cNvPr>
          <p:cNvSpPr>
            <a:spLocks noGrp="1"/>
          </p:cNvSpPr>
          <p:nvPr>
            <p:ph type="sldNum" sz="quarter" idx="12"/>
          </p:nvPr>
        </p:nvSpPr>
        <p:spPr/>
        <p:txBody>
          <a:bodyPr/>
          <a:lstStyle/>
          <a:p>
            <a:pPr algn="r"/>
            <a:fld id="{16F781C4-B8D4-4498-9C49-C9A9BB9F3E73}" type="slidenum">
              <a:rPr lang="zh-CN" altLang="en-US" smtClean="0"/>
              <a:pPr algn="r"/>
              <a:t>132</a:t>
            </a:fld>
            <a:endParaRPr lang="zh-CN" altLang="en-US" dirty="0"/>
          </a:p>
        </p:txBody>
      </p:sp>
    </p:spTree>
    <p:extLst>
      <p:ext uri="{BB962C8B-B14F-4D97-AF65-F5344CB8AC3E}">
        <p14:creationId xmlns:p14="http://schemas.microsoft.com/office/powerpoint/2010/main" val="196499939"/>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基址比例变址寻址</a:t>
            </a:r>
            <a:endParaRPr lang="en-US" altLang="zh-CN" dirty="0">
              <a:cs typeface="+mn-ea"/>
              <a:sym typeface="+mn-lt"/>
            </a:endParaRPr>
          </a:p>
          <a:p>
            <a:pPr lvl="1">
              <a:spcBef>
                <a:spcPct val="10000"/>
              </a:spcBef>
            </a:pPr>
            <a:r>
              <a:rPr kumimoji="1" lang="zh-CN" altLang="en-US" dirty="0">
                <a:cs typeface="+mn-ea"/>
                <a:sym typeface="+mn-lt"/>
              </a:rPr>
              <a:t>由指令中的</a:t>
            </a:r>
            <a:r>
              <a:rPr kumimoji="1" lang="zh-CN" altLang="en-US" dirty="0">
                <a:solidFill>
                  <a:srgbClr val="0000FF"/>
                </a:solidFill>
                <a:cs typeface="+mn-ea"/>
                <a:sym typeface="+mn-lt"/>
              </a:rPr>
              <a:t>变址寄存器的内容乘以比例因子，再加上基址寄存器的内容</a:t>
            </a:r>
            <a:r>
              <a:rPr kumimoji="1" lang="zh-CN" altLang="en-US" dirty="0">
                <a:cs typeface="+mn-ea"/>
                <a:sym typeface="+mn-lt"/>
              </a:rPr>
              <a:t>，得到操作的有效地址</a:t>
            </a:r>
          </a:p>
          <a:p>
            <a:pPr lvl="1">
              <a:spcBef>
                <a:spcPct val="10000"/>
              </a:spcBef>
            </a:pPr>
            <a:r>
              <a:rPr kumimoji="1" lang="en-US" altLang="zh-CN" dirty="0">
                <a:highlight>
                  <a:srgbClr val="FFFF00"/>
                </a:highlight>
                <a:cs typeface="+mn-ea"/>
                <a:sym typeface="+mn-lt"/>
              </a:rPr>
              <a:t>EA</a:t>
            </a:r>
            <a:r>
              <a:rPr kumimoji="1" lang="zh-CN" altLang="en-US" dirty="0">
                <a:highlight>
                  <a:srgbClr val="FFFF00"/>
                </a:highlight>
                <a:cs typeface="+mn-ea"/>
                <a:sym typeface="+mn-lt"/>
              </a:rPr>
              <a:t>＝变址寄存器</a:t>
            </a:r>
            <a:r>
              <a:rPr kumimoji="1" lang="en-US" altLang="zh-CN" dirty="0">
                <a:highlight>
                  <a:srgbClr val="FFFF00"/>
                </a:highlight>
                <a:cs typeface="+mn-ea"/>
                <a:sym typeface="+mn-lt"/>
              </a:rPr>
              <a:t>×</a:t>
            </a:r>
            <a:r>
              <a:rPr kumimoji="1" lang="zh-CN" altLang="en-US" dirty="0">
                <a:highlight>
                  <a:srgbClr val="FFFF00"/>
                </a:highlight>
                <a:cs typeface="+mn-ea"/>
                <a:sym typeface="+mn-lt"/>
              </a:rPr>
              <a:t>比例因子＋</a:t>
            </a:r>
            <a:r>
              <a:rPr kumimoji="1" lang="en-US" altLang="zh-CN" dirty="0">
                <a:highlight>
                  <a:srgbClr val="FFFF00"/>
                </a:highlight>
                <a:cs typeface="+mn-ea"/>
                <a:sym typeface="+mn-lt"/>
              </a:rPr>
              <a:t>[</a:t>
            </a:r>
            <a:r>
              <a:rPr kumimoji="1" lang="zh-CN" altLang="en-US" dirty="0">
                <a:highlight>
                  <a:srgbClr val="FFFF00"/>
                </a:highlight>
                <a:cs typeface="+mn-ea"/>
                <a:sym typeface="+mn-lt"/>
              </a:rPr>
              <a:t>基址寄存器</a:t>
            </a:r>
            <a:r>
              <a:rPr kumimoji="1" lang="en-US" altLang="zh-CN" dirty="0">
                <a:highlight>
                  <a:srgbClr val="FFFF00"/>
                </a:highlight>
                <a:cs typeface="+mn-ea"/>
                <a:sym typeface="+mn-lt"/>
              </a:rPr>
              <a:t>]</a:t>
            </a:r>
          </a:p>
          <a:p>
            <a:pPr lvl="2">
              <a:spcBef>
                <a:spcPct val="10000"/>
              </a:spcBef>
            </a:pPr>
            <a:r>
              <a:rPr kumimoji="1" lang="zh-CN" altLang="en-US" dirty="0">
                <a:cs typeface="+mn-ea"/>
                <a:sym typeface="+mn-lt"/>
              </a:rPr>
              <a:t>注</a:t>
            </a:r>
            <a:r>
              <a:rPr kumimoji="1" lang="en-US" altLang="zh-CN" dirty="0">
                <a:cs typeface="+mn-ea"/>
                <a:sym typeface="+mn-lt"/>
              </a:rPr>
              <a:t>1.</a:t>
            </a:r>
            <a:r>
              <a:rPr kumimoji="1" lang="zh-CN" altLang="en-US" dirty="0">
                <a:cs typeface="+mn-ea"/>
                <a:sym typeface="+mn-lt"/>
              </a:rPr>
              <a:t> 此寻址方式只有</a:t>
            </a:r>
            <a:r>
              <a:rPr kumimoji="1" lang="en-US" altLang="zh-CN" dirty="0">
                <a:cs typeface="+mn-ea"/>
                <a:sym typeface="+mn-lt"/>
              </a:rPr>
              <a:t>32</a:t>
            </a:r>
            <a:r>
              <a:rPr kumimoji="1" lang="zh-CN" altLang="en-US" dirty="0">
                <a:cs typeface="+mn-ea"/>
                <a:sym typeface="+mn-lt"/>
              </a:rPr>
              <a:t>位寻址一种情况</a:t>
            </a:r>
          </a:p>
          <a:p>
            <a:pPr lvl="2">
              <a:spcBef>
                <a:spcPct val="10000"/>
              </a:spcBef>
            </a:pPr>
            <a:r>
              <a:rPr kumimoji="1" lang="zh-CN" altLang="en-US" dirty="0">
                <a:cs typeface="+mn-ea"/>
                <a:sym typeface="+mn-lt"/>
              </a:rPr>
              <a:t>注</a:t>
            </a:r>
            <a:r>
              <a:rPr kumimoji="1" lang="en-US" altLang="zh-CN" dirty="0">
                <a:cs typeface="+mn-ea"/>
                <a:sym typeface="+mn-lt"/>
              </a:rPr>
              <a:t>2.</a:t>
            </a:r>
            <a:r>
              <a:rPr kumimoji="1" lang="zh-CN" altLang="en-US" dirty="0">
                <a:cs typeface="+mn-ea"/>
                <a:sym typeface="+mn-lt"/>
              </a:rPr>
              <a:t>此寻址方式主要用于数组元素大小为</a:t>
            </a:r>
            <a:r>
              <a:rPr kumimoji="1" lang="en-US" altLang="zh-CN" dirty="0">
                <a:cs typeface="+mn-ea"/>
                <a:sym typeface="+mn-lt"/>
              </a:rPr>
              <a:t>2</a:t>
            </a:r>
            <a:r>
              <a:rPr kumimoji="1" lang="zh-CN" altLang="en-US" dirty="0">
                <a:cs typeface="+mn-ea"/>
                <a:sym typeface="+mn-lt"/>
              </a:rPr>
              <a:t>、</a:t>
            </a:r>
            <a:r>
              <a:rPr kumimoji="1" lang="en-US" altLang="zh-CN" dirty="0">
                <a:cs typeface="+mn-ea"/>
                <a:sym typeface="+mn-lt"/>
              </a:rPr>
              <a:t>4</a:t>
            </a:r>
            <a:r>
              <a:rPr kumimoji="1" lang="zh-CN" altLang="en-US" dirty="0">
                <a:cs typeface="+mn-ea"/>
                <a:sym typeface="+mn-lt"/>
              </a:rPr>
              <a:t>、</a:t>
            </a:r>
            <a:r>
              <a:rPr kumimoji="1" lang="en-US" altLang="zh-CN" dirty="0">
                <a:cs typeface="+mn-ea"/>
                <a:sym typeface="+mn-lt"/>
              </a:rPr>
              <a:t>8</a:t>
            </a:r>
            <a:r>
              <a:rPr kumimoji="1" lang="zh-CN" altLang="en-US" dirty="0">
                <a:cs typeface="+mn-ea"/>
                <a:sym typeface="+mn-lt"/>
              </a:rPr>
              <a:t>字节的二维数组操作。</a:t>
            </a:r>
            <a:endParaRPr kumimoji="1" lang="en-US" altLang="zh-CN" dirty="0">
              <a:cs typeface="+mn-ea"/>
              <a:sym typeface="+mn-lt"/>
            </a:endParaRPr>
          </a:p>
          <a:p>
            <a:pPr lvl="1"/>
            <a:r>
              <a:rPr lang="zh-CN" altLang="en-US" dirty="0">
                <a:cs typeface="+mn-ea"/>
                <a:sym typeface="+mn-lt"/>
              </a:rPr>
              <a:t>例：</a:t>
            </a:r>
            <a:r>
              <a:rPr lang="en-US" altLang="zh-CN" dirty="0">
                <a:cs typeface="+mn-ea"/>
                <a:sym typeface="+mn-lt"/>
              </a:rPr>
              <a:t>MOV EAX</a:t>
            </a:r>
            <a:r>
              <a:rPr lang="zh-CN" altLang="en-US" dirty="0">
                <a:cs typeface="+mn-ea"/>
                <a:sym typeface="+mn-lt"/>
              </a:rPr>
              <a:t>，</a:t>
            </a:r>
            <a:r>
              <a:rPr lang="en-US" altLang="zh-CN" dirty="0">
                <a:solidFill>
                  <a:srgbClr val="00B050"/>
                </a:solidFill>
                <a:cs typeface="+mn-ea"/>
                <a:sym typeface="+mn-lt"/>
              </a:rPr>
              <a:t>[EBX+ECX*4]</a:t>
            </a:r>
          </a:p>
          <a:p>
            <a:pPr lvl="2"/>
            <a:r>
              <a:rPr lang="zh-CN" altLang="en-US" dirty="0">
                <a:cs typeface="+mn-ea"/>
                <a:sym typeface="+mn-lt"/>
              </a:rPr>
              <a:t>可等价于 </a:t>
            </a:r>
            <a:r>
              <a:rPr lang="en-US" altLang="zh-CN" dirty="0">
                <a:cs typeface="+mn-ea"/>
                <a:sym typeface="+mn-lt"/>
              </a:rPr>
              <a:t>MOV EAX</a:t>
            </a:r>
            <a:r>
              <a:rPr lang="zh-CN" altLang="en-US" dirty="0">
                <a:cs typeface="+mn-ea"/>
                <a:sym typeface="+mn-lt"/>
              </a:rPr>
              <a:t>，</a:t>
            </a:r>
            <a:r>
              <a:rPr lang="en-US" altLang="zh-CN" dirty="0">
                <a:solidFill>
                  <a:srgbClr val="00B050"/>
                </a:solidFill>
                <a:cs typeface="+mn-ea"/>
                <a:sym typeface="+mn-lt"/>
              </a:rPr>
              <a:t>[EBX][ECX*4]</a:t>
            </a:r>
            <a:endParaRPr lang="zh-CN" altLang="en-US" dirty="0">
              <a:solidFill>
                <a:srgbClr val="00B050"/>
              </a:solidFill>
              <a:cs typeface="+mn-ea"/>
              <a:sym typeface="+mn-lt"/>
            </a:endParaRPr>
          </a:p>
          <a:p>
            <a:pPr lvl="2"/>
            <a:r>
              <a:rPr lang="zh-CN" altLang="en-US" dirty="0">
                <a:cs typeface="+mn-ea"/>
                <a:sym typeface="+mn-lt"/>
              </a:rPr>
              <a:t>把由</a:t>
            </a:r>
            <a:r>
              <a:rPr lang="en-US" altLang="zh-CN" dirty="0">
                <a:cs typeface="+mn-ea"/>
                <a:sym typeface="+mn-lt"/>
              </a:rPr>
              <a:t>EBX+4*ECX</a:t>
            </a:r>
            <a:r>
              <a:rPr lang="zh-CN" altLang="en-US" dirty="0">
                <a:cs typeface="+mn-ea"/>
                <a:sym typeface="+mn-lt"/>
              </a:rPr>
              <a:t>之和寻址的</a:t>
            </a:r>
            <a:r>
              <a:rPr lang="en-US" altLang="zh-CN" dirty="0">
                <a:cs typeface="+mn-ea"/>
                <a:sym typeface="+mn-lt"/>
              </a:rPr>
              <a:t>DS</a:t>
            </a:r>
            <a:r>
              <a:rPr lang="zh-CN" altLang="en-US" dirty="0">
                <a:cs typeface="+mn-ea"/>
                <a:sym typeface="+mn-lt"/>
              </a:rPr>
              <a:t>段存储单元的</a:t>
            </a:r>
            <a:r>
              <a:rPr lang="en-US" altLang="zh-CN" dirty="0">
                <a:cs typeface="+mn-ea"/>
                <a:sym typeface="+mn-lt"/>
              </a:rPr>
              <a:t>4</a:t>
            </a:r>
            <a:r>
              <a:rPr lang="zh-CN" altLang="en-US" dirty="0">
                <a:cs typeface="+mn-ea"/>
                <a:sym typeface="+mn-lt"/>
              </a:rPr>
              <a:t>字节内容装入</a:t>
            </a:r>
            <a:r>
              <a:rPr lang="en-US" altLang="zh-CN" dirty="0">
                <a:cs typeface="+mn-ea"/>
                <a:sym typeface="+mn-lt"/>
              </a:rPr>
              <a:t>EAX</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C89A3F19-038A-43B1-B5B7-C725AB66A7AC}"/>
              </a:ext>
            </a:extLst>
          </p:cNvPr>
          <p:cNvSpPr>
            <a:spLocks noGrp="1"/>
          </p:cNvSpPr>
          <p:nvPr>
            <p:ph type="sldNum" sz="quarter" idx="12"/>
          </p:nvPr>
        </p:nvSpPr>
        <p:spPr/>
        <p:txBody>
          <a:bodyPr/>
          <a:lstStyle/>
          <a:p>
            <a:pPr algn="r"/>
            <a:fld id="{16F781C4-B8D4-4498-9C49-C9A9BB9F3E73}" type="slidenum">
              <a:rPr lang="zh-CN" altLang="en-US" smtClean="0"/>
              <a:pPr algn="r"/>
              <a:t>133</a:t>
            </a:fld>
            <a:endParaRPr lang="zh-CN" altLang="en-US" dirty="0"/>
          </a:p>
        </p:txBody>
      </p:sp>
    </p:spTree>
    <p:extLst>
      <p:ext uri="{BB962C8B-B14F-4D97-AF65-F5344CB8AC3E}">
        <p14:creationId xmlns:p14="http://schemas.microsoft.com/office/powerpoint/2010/main" val="1893969808"/>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lnSpcReduction="10000"/>
          </a:bodyPr>
          <a:lstStyle/>
          <a:p>
            <a:r>
              <a:rPr lang="zh-CN" altLang="en-US" dirty="0">
                <a:cs typeface="+mn-ea"/>
                <a:sym typeface="+mn-lt"/>
              </a:rPr>
              <a:t>相对基址比例变址寻址</a:t>
            </a:r>
            <a:endParaRPr lang="en-US" altLang="zh-CN" dirty="0">
              <a:cs typeface="+mn-ea"/>
              <a:sym typeface="+mn-lt"/>
            </a:endParaRPr>
          </a:p>
          <a:p>
            <a:pPr lvl="1"/>
            <a:r>
              <a:rPr lang="zh-CN" altLang="en-US" dirty="0">
                <a:cs typeface="+mn-ea"/>
                <a:sym typeface="+mn-lt"/>
              </a:rPr>
              <a:t>操作数的有效地址</a:t>
            </a:r>
            <a:r>
              <a:rPr lang="en-US" altLang="zh-CN" dirty="0">
                <a:cs typeface="+mn-ea"/>
                <a:sym typeface="+mn-lt"/>
              </a:rPr>
              <a:t>EA</a:t>
            </a:r>
            <a:r>
              <a:rPr lang="zh-CN" altLang="en-US" dirty="0">
                <a:cs typeface="+mn-ea"/>
                <a:sym typeface="+mn-lt"/>
              </a:rPr>
              <a:t>是变址寄存器的内容乘指令中的比例因子，加上基址寄存器的内容，再加上位移量之和。</a:t>
            </a:r>
            <a:endParaRPr lang="en-US" altLang="zh-CN" dirty="0">
              <a:cs typeface="+mn-ea"/>
              <a:sym typeface="+mn-lt"/>
            </a:endParaRPr>
          </a:p>
          <a:p>
            <a:pPr lvl="1"/>
            <a:r>
              <a:rPr kumimoji="1" lang="en-US" altLang="zh-CN" dirty="0">
                <a:highlight>
                  <a:srgbClr val="FFFF00"/>
                </a:highlight>
                <a:cs typeface="+mn-ea"/>
                <a:sym typeface="+mn-lt"/>
              </a:rPr>
              <a:t>EA</a:t>
            </a:r>
            <a:r>
              <a:rPr kumimoji="1" lang="zh-CN" altLang="en-US" dirty="0">
                <a:highlight>
                  <a:srgbClr val="FFFF00"/>
                </a:highlight>
                <a:cs typeface="+mn-ea"/>
                <a:sym typeface="+mn-lt"/>
              </a:rPr>
              <a:t>＝变址寄存器</a:t>
            </a:r>
            <a:r>
              <a:rPr kumimoji="1" lang="en-US" altLang="zh-CN" dirty="0">
                <a:highlight>
                  <a:srgbClr val="FFFF00"/>
                </a:highlight>
                <a:cs typeface="+mn-ea"/>
                <a:sym typeface="+mn-lt"/>
              </a:rPr>
              <a:t>×</a:t>
            </a:r>
            <a:r>
              <a:rPr kumimoji="1" lang="zh-CN" altLang="en-US" dirty="0">
                <a:highlight>
                  <a:srgbClr val="FFFF00"/>
                </a:highlight>
                <a:cs typeface="+mn-ea"/>
                <a:sym typeface="+mn-lt"/>
              </a:rPr>
              <a:t>比例因子＋</a:t>
            </a:r>
            <a:r>
              <a:rPr kumimoji="1" lang="en-US" altLang="zh-CN" dirty="0">
                <a:highlight>
                  <a:srgbClr val="FFFF00"/>
                </a:highlight>
                <a:cs typeface="+mn-ea"/>
                <a:sym typeface="+mn-lt"/>
              </a:rPr>
              <a:t>[</a:t>
            </a:r>
            <a:r>
              <a:rPr kumimoji="1" lang="zh-CN" altLang="en-US" dirty="0">
                <a:highlight>
                  <a:srgbClr val="FFFF00"/>
                </a:highlight>
                <a:cs typeface="+mn-ea"/>
                <a:sym typeface="+mn-lt"/>
              </a:rPr>
              <a:t>基址寄存器</a:t>
            </a:r>
            <a:r>
              <a:rPr kumimoji="1" lang="en-US" altLang="zh-CN" dirty="0">
                <a:highlight>
                  <a:srgbClr val="FFFF00"/>
                </a:highlight>
                <a:cs typeface="+mn-ea"/>
                <a:sym typeface="+mn-lt"/>
              </a:rPr>
              <a:t>]+</a:t>
            </a:r>
            <a:r>
              <a:rPr kumimoji="1" lang="zh-CN" altLang="en-US" dirty="0">
                <a:highlight>
                  <a:srgbClr val="FFFF00"/>
                </a:highlight>
                <a:cs typeface="+mn-ea"/>
                <a:sym typeface="+mn-lt"/>
              </a:rPr>
              <a:t>位移量</a:t>
            </a:r>
            <a:endParaRPr kumimoji="1" lang="en-US" altLang="zh-CN" dirty="0">
              <a:highlight>
                <a:srgbClr val="FFFF00"/>
              </a:highlight>
              <a:cs typeface="+mn-ea"/>
              <a:sym typeface="+mn-lt"/>
            </a:endParaRPr>
          </a:p>
          <a:p>
            <a:pPr lvl="2">
              <a:spcBef>
                <a:spcPct val="10000"/>
              </a:spcBef>
            </a:pPr>
            <a:r>
              <a:rPr kumimoji="1" lang="zh-CN" altLang="en-US" sz="2200" dirty="0">
                <a:cs typeface="+mn-ea"/>
                <a:sym typeface="+mn-lt"/>
              </a:rPr>
              <a:t> 注</a:t>
            </a:r>
            <a:r>
              <a:rPr kumimoji="1" lang="en-US" altLang="zh-CN" sz="2200" dirty="0">
                <a:cs typeface="+mn-ea"/>
                <a:sym typeface="+mn-lt"/>
              </a:rPr>
              <a:t>1.</a:t>
            </a:r>
            <a:r>
              <a:rPr kumimoji="1" lang="zh-CN" altLang="en-US" sz="2200" dirty="0">
                <a:cs typeface="+mn-ea"/>
                <a:sym typeface="+mn-lt"/>
              </a:rPr>
              <a:t> 此寻址方式只有</a:t>
            </a:r>
            <a:r>
              <a:rPr kumimoji="1" lang="en-US" altLang="zh-CN" sz="2200" dirty="0">
                <a:cs typeface="+mn-ea"/>
                <a:sym typeface="+mn-lt"/>
              </a:rPr>
              <a:t>32</a:t>
            </a:r>
            <a:r>
              <a:rPr kumimoji="1" lang="zh-CN" altLang="en-US" sz="2200" dirty="0">
                <a:cs typeface="+mn-ea"/>
                <a:sym typeface="+mn-lt"/>
              </a:rPr>
              <a:t>位寻址一种情况。</a:t>
            </a:r>
          </a:p>
          <a:p>
            <a:pPr lvl="2">
              <a:spcBef>
                <a:spcPct val="10000"/>
              </a:spcBef>
            </a:pPr>
            <a:r>
              <a:rPr kumimoji="1" lang="zh-CN" altLang="en-US" sz="2200" dirty="0">
                <a:cs typeface="+mn-ea"/>
                <a:sym typeface="+mn-lt"/>
              </a:rPr>
              <a:t> 注</a:t>
            </a:r>
            <a:r>
              <a:rPr kumimoji="1" lang="en-US" altLang="zh-CN" sz="2200" dirty="0">
                <a:cs typeface="+mn-ea"/>
                <a:sym typeface="+mn-lt"/>
              </a:rPr>
              <a:t>2.</a:t>
            </a:r>
            <a:r>
              <a:rPr kumimoji="1" lang="zh-CN" altLang="en-US" sz="2200" dirty="0">
                <a:cs typeface="+mn-ea"/>
                <a:sym typeface="+mn-lt"/>
              </a:rPr>
              <a:t>此寻址方式主要用于数组元素大小为</a:t>
            </a:r>
            <a:r>
              <a:rPr kumimoji="1" lang="en-US" altLang="zh-CN" sz="2200" dirty="0">
                <a:cs typeface="+mn-ea"/>
                <a:sym typeface="+mn-lt"/>
              </a:rPr>
              <a:t>2</a:t>
            </a:r>
            <a:r>
              <a:rPr kumimoji="1" lang="zh-CN" altLang="en-US" sz="2200" dirty="0">
                <a:cs typeface="+mn-ea"/>
                <a:sym typeface="+mn-lt"/>
              </a:rPr>
              <a:t>、</a:t>
            </a:r>
            <a:r>
              <a:rPr kumimoji="1" lang="en-US" altLang="zh-CN" sz="2200" dirty="0">
                <a:cs typeface="+mn-ea"/>
                <a:sym typeface="+mn-lt"/>
              </a:rPr>
              <a:t>4</a:t>
            </a:r>
            <a:r>
              <a:rPr kumimoji="1" lang="zh-CN" altLang="en-US" sz="2200" dirty="0">
                <a:cs typeface="+mn-ea"/>
                <a:sym typeface="+mn-lt"/>
              </a:rPr>
              <a:t>、</a:t>
            </a:r>
            <a:r>
              <a:rPr kumimoji="1" lang="en-US" altLang="zh-CN" sz="2200" dirty="0">
                <a:cs typeface="+mn-ea"/>
                <a:sym typeface="+mn-lt"/>
              </a:rPr>
              <a:t>8</a:t>
            </a:r>
            <a:r>
              <a:rPr kumimoji="1" lang="zh-CN" altLang="en-US" sz="2200" dirty="0">
                <a:cs typeface="+mn-ea"/>
                <a:sym typeface="+mn-lt"/>
              </a:rPr>
              <a:t>字节，且数组起始地址不为</a:t>
            </a:r>
            <a:r>
              <a:rPr kumimoji="1" lang="en-US" altLang="zh-CN" sz="2200" dirty="0">
                <a:cs typeface="+mn-ea"/>
                <a:sym typeface="+mn-lt"/>
              </a:rPr>
              <a:t>0</a:t>
            </a:r>
            <a:r>
              <a:rPr kumimoji="1" lang="zh-CN" altLang="en-US" sz="2200" dirty="0">
                <a:cs typeface="+mn-ea"/>
                <a:sym typeface="+mn-lt"/>
              </a:rPr>
              <a:t>的二维数组操作。</a:t>
            </a:r>
            <a:endParaRPr lang="zh-CN" altLang="en-US" sz="2200" dirty="0">
              <a:cs typeface="+mn-ea"/>
              <a:sym typeface="+mn-lt"/>
            </a:endParaRPr>
          </a:p>
          <a:p>
            <a:pPr lvl="1"/>
            <a:r>
              <a:rPr lang="zh-CN" altLang="en-US" dirty="0">
                <a:cs typeface="+mn-ea"/>
                <a:sym typeface="+mn-lt"/>
              </a:rPr>
              <a:t>例：</a:t>
            </a:r>
            <a:r>
              <a:rPr lang="en-US" altLang="zh-CN" dirty="0">
                <a:cs typeface="+mn-ea"/>
                <a:sym typeface="+mn-lt"/>
              </a:rPr>
              <a:t>MOV EAX</a:t>
            </a:r>
            <a:r>
              <a:rPr lang="zh-CN" altLang="en-US" dirty="0">
                <a:cs typeface="+mn-ea"/>
                <a:sym typeface="+mn-lt"/>
              </a:rPr>
              <a:t>，</a:t>
            </a:r>
            <a:r>
              <a:rPr lang="en-US" altLang="zh-CN" dirty="0">
                <a:solidFill>
                  <a:srgbClr val="00B050"/>
                </a:solidFill>
                <a:cs typeface="+mn-ea"/>
                <a:sym typeface="+mn-lt"/>
              </a:rPr>
              <a:t>[EBP+EDI*2+2]</a:t>
            </a:r>
            <a:endParaRPr lang="zh-CN" altLang="en-US" dirty="0">
              <a:solidFill>
                <a:srgbClr val="00B050"/>
              </a:solidFill>
              <a:cs typeface="+mn-ea"/>
              <a:sym typeface="+mn-lt"/>
            </a:endParaRPr>
          </a:p>
          <a:p>
            <a:pPr lvl="2"/>
            <a:r>
              <a:rPr lang="en-US" altLang="zh-CN" dirty="0">
                <a:cs typeface="+mn-ea"/>
                <a:sym typeface="+mn-lt"/>
              </a:rPr>
              <a:t>MOV  ECX, </a:t>
            </a:r>
            <a:r>
              <a:rPr lang="en-US" altLang="zh-CN" dirty="0">
                <a:solidFill>
                  <a:srgbClr val="00B050"/>
                </a:solidFill>
                <a:cs typeface="+mn-ea"/>
                <a:sym typeface="+mn-lt"/>
              </a:rPr>
              <a:t>0x02[EBP][EDI*2]</a:t>
            </a:r>
          </a:p>
          <a:p>
            <a:pPr lvl="2"/>
            <a:r>
              <a:rPr lang="zh-CN" altLang="en-US" dirty="0">
                <a:cs typeface="+mn-ea"/>
                <a:sym typeface="+mn-lt"/>
              </a:rPr>
              <a:t>把由</a:t>
            </a:r>
            <a:r>
              <a:rPr lang="en-US" altLang="zh-CN" dirty="0">
                <a:cs typeface="+mn-ea"/>
                <a:sym typeface="+mn-lt"/>
              </a:rPr>
              <a:t>EBP+2+EDI*2</a:t>
            </a:r>
            <a:r>
              <a:rPr lang="zh-CN" altLang="en-US" dirty="0">
                <a:cs typeface="+mn-ea"/>
                <a:sym typeface="+mn-lt"/>
              </a:rPr>
              <a:t>寻址的</a:t>
            </a:r>
            <a:r>
              <a:rPr lang="en-US" altLang="zh-CN" dirty="0">
                <a:cs typeface="+mn-ea"/>
                <a:sym typeface="+mn-lt"/>
              </a:rPr>
              <a:t>SS</a:t>
            </a:r>
            <a:r>
              <a:rPr lang="zh-CN" altLang="en-US" dirty="0">
                <a:cs typeface="+mn-ea"/>
                <a:sym typeface="+mn-lt"/>
              </a:rPr>
              <a:t>段存储单元的</a:t>
            </a:r>
            <a:r>
              <a:rPr lang="en-US" altLang="zh-CN" dirty="0">
                <a:cs typeface="+mn-ea"/>
                <a:sym typeface="+mn-lt"/>
              </a:rPr>
              <a:t>4</a:t>
            </a:r>
            <a:r>
              <a:rPr lang="zh-CN" altLang="en-US" dirty="0">
                <a:cs typeface="+mn-ea"/>
                <a:sym typeface="+mn-lt"/>
              </a:rPr>
              <a:t>字节内容装入</a:t>
            </a:r>
            <a:r>
              <a:rPr lang="en-US" altLang="zh-CN" dirty="0">
                <a:cs typeface="+mn-ea"/>
                <a:sym typeface="+mn-lt"/>
              </a:rPr>
              <a:t>EAX</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7" name="灯片编号占位符 6">
            <a:extLst>
              <a:ext uri="{FF2B5EF4-FFF2-40B4-BE49-F238E27FC236}">
                <a16:creationId xmlns:a16="http://schemas.microsoft.com/office/drawing/2014/main" id="{FCCDDE21-B09D-418C-9CFF-C08D0D530B6B}"/>
              </a:ext>
            </a:extLst>
          </p:cNvPr>
          <p:cNvSpPr>
            <a:spLocks noGrp="1"/>
          </p:cNvSpPr>
          <p:nvPr>
            <p:ph type="sldNum" sz="quarter" idx="12"/>
          </p:nvPr>
        </p:nvSpPr>
        <p:spPr/>
        <p:txBody>
          <a:bodyPr/>
          <a:lstStyle/>
          <a:p>
            <a:pPr algn="r"/>
            <a:fld id="{16F781C4-B8D4-4498-9C49-C9A9BB9F3E73}" type="slidenum">
              <a:rPr lang="zh-CN" altLang="en-US" smtClean="0"/>
              <a:pPr algn="r"/>
              <a:t>134</a:t>
            </a:fld>
            <a:endParaRPr lang="zh-CN" altLang="en-US" dirty="0"/>
          </a:p>
        </p:txBody>
      </p:sp>
    </p:spTree>
    <p:extLst>
      <p:ext uri="{BB962C8B-B14F-4D97-AF65-F5344CB8AC3E}">
        <p14:creationId xmlns:p14="http://schemas.microsoft.com/office/powerpoint/2010/main" val="176414646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128464" y="1628800"/>
            <a:ext cx="9282236" cy="4896544"/>
          </a:xfrm>
        </p:spPr>
        <p:txBody>
          <a:bodyPr>
            <a:normAutofit fontScale="77500" lnSpcReduction="20000"/>
          </a:bodyPr>
          <a:lstStyle/>
          <a:p>
            <a:pPr algn="just">
              <a:lnSpc>
                <a:spcPct val="80000"/>
              </a:lnSpc>
              <a:spcBef>
                <a:spcPct val="50000"/>
              </a:spcBef>
              <a:defRPr/>
            </a:pPr>
            <a:r>
              <a:rPr kumimoji="1" lang="zh-CN" altLang="en-US" sz="3600" kern="0" dirty="0">
                <a:cs typeface="+mn-ea"/>
                <a:sym typeface="+mn-lt"/>
              </a:rPr>
              <a:t> 格式总结</a:t>
            </a:r>
            <a:endParaRPr kumimoji="1" lang="zh-CN" altLang="en-US" sz="4000" kern="0" dirty="0">
              <a:cs typeface="+mn-ea"/>
              <a:sym typeface="+mn-lt"/>
            </a:endParaRPr>
          </a:p>
          <a:p>
            <a:pPr lvl="1">
              <a:lnSpc>
                <a:spcPct val="80000"/>
              </a:lnSpc>
              <a:spcBef>
                <a:spcPct val="50000"/>
              </a:spcBef>
              <a:defRPr/>
            </a:pPr>
            <a:r>
              <a:rPr kumimoji="1" lang="zh-CN" altLang="en-US" kern="0" dirty="0">
                <a:cs typeface="+mn-ea"/>
                <a:sym typeface="+mn-lt"/>
              </a:rPr>
              <a:t>1、立即寻址 ：           </a:t>
            </a:r>
            <a:r>
              <a:rPr kumimoji="1" lang="en-US" altLang="zh-CN" kern="0" dirty="0">
                <a:cs typeface="+mn-ea"/>
                <a:sym typeface="+mn-lt"/>
              </a:rPr>
              <a:t>MOV  AL</a:t>
            </a:r>
            <a:r>
              <a:rPr kumimoji="1" lang="zh-CN" altLang="en-US" kern="0" dirty="0">
                <a:cs typeface="+mn-ea"/>
                <a:sym typeface="+mn-lt"/>
              </a:rPr>
              <a:t>，</a:t>
            </a:r>
            <a:r>
              <a:rPr kumimoji="1" lang="en-US" altLang="zh-CN" kern="0" dirty="0">
                <a:cs typeface="+mn-ea"/>
                <a:sym typeface="+mn-lt"/>
              </a:rPr>
              <a:t>0x05</a:t>
            </a:r>
          </a:p>
          <a:p>
            <a:pPr lvl="1">
              <a:lnSpc>
                <a:spcPct val="80000"/>
              </a:lnSpc>
              <a:spcBef>
                <a:spcPct val="50000"/>
              </a:spcBef>
              <a:defRPr/>
            </a:pPr>
            <a:r>
              <a:rPr kumimoji="1" lang="en-US" altLang="zh-CN" kern="0" dirty="0">
                <a:cs typeface="+mn-ea"/>
                <a:sym typeface="+mn-lt"/>
              </a:rPr>
              <a:t>2、</a:t>
            </a:r>
            <a:r>
              <a:rPr kumimoji="1" lang="zh-CN" altLang="en-US" kern="0" dirty="0">
                <a:cs typeface="+mn-ea"/>
                <a:sym typeface="+mn-lt"/>
              </a:rPr>
              <a:t>寄存器寻址：        </a:t>
            </a:r>
            <a:r>
              <a:rPr kumimoji="1" lang="en-US" altLang="zh-CN" kern="0" dirty="0">
                <a:cs typeface="+mn-ea"/>
                <a:sym typeface="+mn-lt"/>
              </a:rPr>
              <a:t>MOV  AL</a:t>
            </a:r>
            <a:r>
              <a:rPr kumimoji="1" lang="zh-CN" altLang="en-US" kern="0" dirty="0">
                <a:cs typeface="+mn-ea"/>
                <a:sym typeface="+mn-lt"/>
              </a:rPr>
              <a:t>，</a:t>
            </a:r>
            <a:r>
              <a:rPr kumimoji="1" lang="en-US" altLang="zh-CN" kern="0" dirty="0">
                <a:cs typeface="+mn-ea"/>
                <a:sym typeface="+mn-lt"/>
              </a:rPr>
              <a:t>BL</a:t>
            </a:r>
          </a:p>
          <a:p>
            <a:pPr lvl="1">
              <a:lnSpc>
                <a:spcPct val="80000"/>
              </a:lnSpc>
              <a:spcBef>
                <a:spcPct val="50000"/>
              </a:spcBef>
              <a:defRPr/>
            </a:pPr>
            <a:r>
              <a:rPr kumimoji="1" lang="en-US" altLang="zh-CN" kern="0" dirty="0">
                <a:cs typeface="+mn-ea"/>
                <a:sym typeface="+mn-lt"/>
              </a:rPr>
              <a:t>3、</a:t>
            </a:r>
            <a:r>
              <a:rPr kumimoji="1" lang="zh-CN" altLang="en-US" kern="0" dirty="0">
                <a:cs typeface="+mn-ea"/>
                <a:sym typeface="+mn-lt"/>
              </a:rPr>
              <a:t>直接寻址：            </a:t>
            </a:r>
            <a:r>
              <a:rPr kumimoji="1" lang="en-US" altLang="zh-CN" kern="0" dirty="0">
                <a:cs typeface="+mn-ea"/>
                <a:sym typeface="+mn-lt"/>
              </a:rPr>
              <a:t>MOV  AL</a:t>
            </a:r>
            <a:r>
              <a:rPr kumimoji="1" lang="zh-CN" altLang="en-US" kern="0" dirty="0">
                <a:cs typeface="+mn-ea"/>
                <a:sym typeface="+mn-lt"/>
              </a:rPr>
              <a:t>，</a:t>
            </a:r>
            <a:r>
              <a:rPr kumimoji="1" lang="en-US" altLang="zh-CN" kern="0" dirty="0">
                <a:cs typeface="+mn-ea"/>
                <a:sym typeface="+mn-lt"/>
              </a:rPr>
              <a:t>[ 0x2000 ]</a:t>
            </a:r>
          </a:p>
          <a:p>
            <a:pPr lvl="1">
              <a:lnSpc>
                <a:spcPct val="80000"/>
              </a:lnSpc>
              <a:spcBef>
                <a:spcPct val="50000"/>
              </a:spcBef>
              <a:defRPr/>
            </a:pPr>
            <a:r>
              <a:rPr kumimoji="1" lang="zh-CN" altLang="en-US" kern="0" dirty="0">
                <a:cs typeface="+mn-ea"/>
                <a:sym typeface="+mn-lt"/>
              </a:rPr>
              <a:t>4、寄存器间接寻址： </a:t>
            </a:r>
            <a:r>
              <a:rPr kumimoji="1" lang="en-US" altLang="zh-CN" kern="0" dirty="0">
                <a:cs typeface="+mn-ea"/>
                <a:sym typeface="+mn-lt"/>
              </a:rPr>
              <a:t>MOV  AL</a:t>
            </a:r>
            <a:r>
              <a:rPr kumimoji="1" lang="zh-CN" altLang="en-US" kern="0" dirty="0">
                <a:cs typeface="+mn-ea"/>
                <a:sym typeface="+mn-lt"/>
              </a:rPr>
              <a:t>，</a:t>
            </a:r>
            <a:r>
              <a:rPr kumimoji="1" lang="en-US" altLang="zh-CN" kern="0" dirty="0">
                <a:cs typeface="+mn-ea"/>
                <a:sym typeface="+mn-lt"/>
              </a:rPr>
              <a:t>[ SI ]</a:t>
            </a:r>
          </a:p>
          <a:p>
            <a:pPr lvl="1">
              <a:lnSpc>
                <a:spcPct val="80000"/>
              </a:lnSpc>
              <a:spcBef>
                <a:spcPct val="50000"/>
              </a:spcBef>
              <a:defRPr/>
            </a:pPr>
            <a:r>
              <a:rPr kumimoji="1" lang="en-US" altLang="zh-CN" kern="0" dirty="0">
                <a:cs typeface="+mn-ea"/>
                <a:sym typeface="+mn-lt"/>
              </a:rPr>
              <a:t>5、</a:t>
            </a:r>
            <a:r>
              <a:rPr kumimoji="1" lang="zh-CN" altLang="en-US" kern="0" dirty="0">
                <a:cs typeface="+mn-ea"/>
                <a:sym typeface="+mn-lt"/>
              </a:rPr>
              <a:t>基址寻址：            </a:t>
            </a:r>
            <a:r>
              <a:rPr kumimoji="1" lang="en-US" altLang="zh-CN" kern="0" dirty="0">
                <a:cs typeface="+mn-ea"/>
                <a:sym typeface="+mn-lt"/>
              </a:rPr>
              <a:t>MOV  AL</a:t>
            </a:r>
            <a:r>
              <a:rPr kumimoji="1" lang="zh-CN" altLang="en-US" kern="0" dirty="0">
                <a:cs typeface="+mn-ea"/>
                <a:sym typeface="+mn-lt"/>
              </a:rPr>
              <a:t>，</a:t>
            </a:r>
            <a:r>
              <a:rPr kumimoji="1" lang="en-US" altLang="zh-CN" kern="0" dirty="0">
                <a:cs typeface="+mn-ea"/>
                <a:sym typeface="+mn-lt"/>
              </a:rPr>
              <a:t>[ BX+3 ]</a:t>
            </a:r>
          </a:p>
          <a:p>
            <a:pPr lvl="1">
              <a:lnSpc>
                <a:spcPct val="80000"/>
              </a:lnSpc>
              <a:spcBef>
                <a:spcPct val="50000"/>
              </a:spcBef>
              <a:defRPr/>
            </a:pPr>
            <a:r>
              <a:rPr kumimoji="1" lang="en-US" altLang="zh-CN" kern="0" dirty="0">
                <a:cs typeface="+mn-ea"/>
                <a:sym typeface="+mn-lt"/>
              </a:rPr>
              <a:t>6、</a:t>
            </a:r>
            <a:r>
              <a:rPr kumimoji="1" lang="zh-CN" altLang="en-US" kern="0" dirty="0">
                <a:cs typeface="+mn-ea"/>
                <a:sym typeface="+mn-lt"/>
              </a:rPr>
              <a:t>变址寻址：            </a:t>
            </a:r>
            <a:r>
              <a:rPr kumimoji="1" lang="en-US" altLang="zh-CN" kern="0" dirty="0">
                <a:cs typeface="+mn-ea"/>
                <a:sym typeface="+mn-lt"/>
              </a:rPr>
              <a:t>MOV  AL</a:t>
            </a:r>
            <a:r>
              <a:rPr kumimoji="1" lang="zh-CN" altLang="en-US" kern="0" dirty="0">
                <a:cs typeface="+mn-ea"/>
                <a:sym typeface="+mn-lt"/>
              </a:rPr>
              <a:t>，</a:t>
            </a:r>
            <a:r>
              <a:rPr kumimoji="1" lang="en-US" altLang="zh-CN" kern="0" dirty="0">
                <a:cs typeface="+mn-ea"/>
                <a:sym typeface="+mn-lt"/>
              </a:rPr>
              <a:t>[ SI +3 ]</a:t>
            </a:r>
            <a:endParaRPr kumimoji="1" lang="zh-CN" altLang="en-US" kern="0" dirty="0">
              <a:cs typeface="+mn-ea"/>
              <a:sym typeface="+mn-lt"/>
            </a:endParaRPr>
          </a:p>
          <a:p>
            <a:pPr lvl="1">
              <a:lnSpc>
                <a:spcPct val="80000"/>
              </a:lnSpc>
              <a:spcBef>
                <a:spcPct val="50000"/>
              </a:spcBef>
              <a:defRPr/>
            </a:pPr>
            <a:r>
              <a:rPr kumimoji="1" lang="en-US" altLang="zh-CN" kern="0" dirty="0">
                <a:cs typeface="+mn-ea"/>
                <a:sym typeface="+mn-lt"/>
              </a:rPr>
              <a:t>7</a:t>
            </a:r>
            <a:r>
              <a:rPr kumimoji="1" lang="zh-CN" altLang="en-US" kern="0" dirty="0">
                <a:cs typeface="+mn-ea"/>
                <a:sym typeface="+mn-lt"/>
              </a:rPr>
              <a:t>、基址加变址寻址： </a:t>
            </a:r>
            <a:r>
              <a:rPr kumimoji="1" lang="en-US" altLang="zh-CN" kern="0" dirty="0">
                <a:cs typeface="+mn-ea"/>
                <a:sym typeface="+mn-lt"/>
              </a:rPr>
              <a:t>MOV  AL</a:t>
            </a:r>
            <a:r>
              <a:rPr kumimoji="1" lang="zh-CN" altLang="en-US" kern="0" dirty="0">
                <a:cs typeface="+mn-ea"/>
                <a:sym typeface="+mn-lt"/>
              </a:rPr>
              <a:t>，</a:t>
            </a:r>
            <a:r>
              <a:rPr kumimoji="1" lang="en-US" altLang="zh-CN" kern="0" dirty="0">
                <a:cs typeface="+mn-ea"/>
                <a:sym typeface="+mn-lt"/>
              </a:rPr>
              <a:t>[ BX+SI ]</a:t>
            </a:r>
          </a:p>
          <a:p>
            <a:pPr lvl="1">
              <a:lnSpc>
                <a:spcPct val="80000"/>
              </a:lnSpc>
              <a:spcBef>
                <a:spcPct val="50000"/>
              </a:spcBef>
              <a:defRPr/>
            </a:pPr>
            <a:r>
              <a:rPr kumimoji="1" lang="en-US" altLang="zh-CN" kern="0" dirty="0">
                <a:cs typeface="+mn-ea"/>
                <a:sym typeface="+mn-lt"/>
              </a:rPr>
              <a:t>8</a:t>
            </a:r>
            <a:r>
              <a:rPr kumimoji="1" lang="zh-CN" altLang="en-US" kern="0" dirty="0">
                <a:cs typeface="+mn-ea"/>
                <a:sym typeface="+mn-lt"/>
              </a:rPr>
              <a:t>、带位移的基址加变址寻址：</a:t>
            </a:r>
            <a:r>
              <a:rPr kumimoji="1" lang="en-US" altLang="zh-CN" kern="0" dirty="0">
                <a:cs typeface="+mn-ea"/>
                <a:sym typeface="+mn-lt"/>
              </a:rPr>
              <a:t>MOV  AL</a:t>
            </a:r>
            <a:r>
              <a:rPr kumimoji="1" lang="zh-CN" altLang="en-US" kern="0" dirty="0">
                <a:cs typeface="+mn-ea"/>
                <a:sym typeface="+mn-lt"/>
              </a:rPr>
              <a:t>，</a:t>
            </a:r>
            <a:r>
              <a:rPr kumimoji="1" lang="en-US" altLang="zh-CN" kern="0" dirty="0">
                <a:cs typeface="+mn-ea"/>
                <a:sym typeface="+mn-lt"/>
              </a:rPr>
              <a:t>[ BX+SI+3 ]</a:t>
            </a:r>
          </a:p>
          <a:p>
            <a:pPr lvl="1">
              <a:lnSpc>
                <a:spcPct val="80000"/>
              </a:lnSpc>
              <a:spcBef>
                <a:spcPct val="50000"/>
              </a:spcBef>
              <a:defRPr/>
            </a:pPr>
            <a:r>
              <a:rPr kumimoji="1" lang="en-US" altLang="zh-CN" kern="0" dirty="0">
                <a:cs typeface="+mn-ea"/>
                <a:sym typeface="+mn-lt"/>
              </a:rPr>
              <a:t>9</a:t>
            </a:r>
            <a:r>
              <a:rPr kumimoji="1" lang="zh-CN" altLang="en-US" kern="0" dirty="0">
                <a:cs typeface="+mn-ea"/>
                <a:sym typeface="+mn-lt"/>
              </a:rPr>
              <a:t>、比例变址寻址：      </a:t>
            </a:r>
            <a:r>
              <a:rPr kumimoji="1" lang="en-US" altLang="zh-CN" kern="0" dirty="0">
                <a:cs typeface="+mn-ea"/>
                <a:sym typeface="+mn-lt"/>
              </a:rPr>
              <a:t>MOV  EAX</a:t>
            </a:r>
            <a:r>
              <a:rPr kumimoji="1" lang="zh-CN" altLang="en-US" kern="0" dirty="0">
                <a:cs typeface="+mn-ea"/>
                <a:sym typeface="+mn-lt"/>
              </a:rPr>
              <a:t>，</a:t>
            </a:r>
            <a:r>
              <a:rPr kumimoji="1" lang="en-US" altLang="zh-CN" kern="0" dirty="0">
                <a:cs typeface="+mn-ea"/>
                <a:sym typeface="+mn-lt"/>
              </a:rPr>
              <a:t>50</a:t>
            </a:r>
            <a:r>
              <a:rPr kumimoji="1" lang="zh-CN" altLang="en-US" kern="0" dirty="0">
                <a:cs typeface="+mn-ea"/>
                <a:sym typeface="+mn-lt"/>
              </a:rPr>
              <a:t> </a:t>
            </a:r>
            <a:r>
              <a:rPr kumimoji="1" lang="en-US" altLang="zh-CN" kern="0" dirty="0">
                <a:cs typeface="+mn-ea"/>
                <a:sym typeface="+mn-lt"/>
              </a:rPr>
              <a:t>[ESI</a:t>
            </a:r>
            <a:r>
              <a:rPr kumimoji="1" lang="zh-CN" altLang="en-US" kern="0" dirty="0">
                <a:cs typeface="+mn-ea"/>
                <a:sym typeface="+mn-lt"/>
              </a:rPr>
              <a:t>＊</a:t>
            </a:r>
            <a:r>
              <a:rPr kumimoji="1" lang="en-US" altLang="zh-CN" kern="0" dirty="0">
                <a:cs typeface="+mn-ea"/>
                <a:sym typeface="+mn-lt"/>
              </a:rPr>
              <a:t>4]</a:t>
            </a:r>
          </a:p>
          <a:p>
            <a:pPr lvl="1">
              <a:lnSpc>
                <a:spcPct val="80000"/>
              </a:lnSpc>
              <a:spcBef>
                <a:spcPct val="50000"/>
              </a:spcBef>
              <a:defRPr/>
            </a:pPr>
            <a:r>
              <a:rPr kumimoji="1" lang="en-US" altLang="zh-CN" kern="0" dirty="0">
                <a:cs typeface="+mn-ea"/>
                <a:sym typeface="+mn-lt"/>
              </a:rPr>
              <a:t>10</a:t>
            </a:r>
            <a:r>
              <a:rPr kumimoji="1" lang="zh-CN" altLang="en-US" kern="0" dirty="0">
                <a:cs typeface="+mn-ea"/>
                <a:sym typeface="+mn-lt"/>
              </a:rPr>
              <a:t>、基址加比例变址寻址： </a:t>
            </a:r>
            <a:r>
              <a:rPr kumimoji="1" lang="en-US" altLang="zh-CN" kern="0" dirty="0">
                <a:cs typeface="+mn-ea"/>
                <a:sym typeface="+mn-lt"/>
              </a:rPr>
              <a:t>MOV  EAX</a:t>
            </a:r>
            <a:r>
              <a:rPr kumimoji="1" lang="zh-CN" altLang="en-US" kern="0" dirty="0">
                <a:cs typeface="+mn-ea"/>
                <a:sym typeface="+mn-lt"/>
              </a:rPr>
              <a:t>，</a:t>
            </a:r>
            <a:r>
              <a:rPr kumimoji="1" lang="en-US" altLang="zh-CN" kern="0" dirty="0">
                <a:cs typeface="+mn-ea"/>
                <a:sym typeface="+mn-lt"/>
              </a:rPr>
              <a:t>[ESI</a:t>
            </a:r>
            <a:r>
              <a:rPr kumimoji="1" lang="zh-CN" altLang="en-US" kern="0" dirty="0">
                <a:cs typeface="+mn-ea"/>
                <a:sym typeface="+mn-lt"/>
              </a:rPr>
              <a:t>＊</a:t>
            </a:r>
            <a:r>
              <a:rPr kumimoji="1" lang="en-US" altLang="zh-CN" kern="0" dirty="0">
                <a:cs typeface="+mn-ea"/>
                <a:sym typeface="+mn-lt"/>
              </a:rPr>
              <a:t>4][ECX]</a:t>
            </a:r>
          </a:p>
          <a:p>
            <a:pPr lvl="1">
              <a:lnSpc>
                <a:spcPct val="80000"/>
              </a:lnSpc>
              <a:spcBef>
                <a:spcPct val="50000"/>
              </a:spcBef>
              <a:defRPr/>
            </a:pPr>
            <a:r>
              <a:rPr kumimoji="1" lang="en-US" altLang="zh-CN" kern="0" dirty="0">
                <a:cs typeface="+mn-ea"/>
                <a:sym typeface="+mn-lt"/>
              </a:rPr>
              <a:t>11</a:t>
            </a:r>
            <a:r>
              <a:rPr kumimoji="1" lang="zh-CN" altLang="en-US" kern="0" dirty="0">
                <a:cs typeface="+mn-ea"/>
                <a:sym typeface="+mn-lt"/>
              </a:rPr>
              <a:t>、带位移的基址加比例变址寻址：</a:t>
            </a:r>
            <a:r>
              <a:rPr kumimoji="1" lang="en-US" altLang="zh-CN" kern="0" dirty="0">
                <a:cs typeface="+mn-ea"/>
                <a:sym typeface="+mn-lt"/>
              </a:rPr>
              <a:t>   MOV  EAX</a:t>
            </a:r>
            <a:r>
              <a:rPr kumimoji="1" lang="zh-CN" altLang="en-US" kern="0" dirty="0">
                <a:cs typeface="+mn-ea"/>
                <a:sym typeface="+mn-lt"/>
              </a:rPr>
              <a:t>，</a:t>
            </a:r>
            <a:r>
              <a:rPr kumimoji="1" lang="en-US" altLang="zh-CN" kern="0" dirty="0">
                <a:cs typeface="+mn-ea"/>
                <a:sym typeface="+mn-lt"/>
              </a:rPr>
              <a:t>[ESI</a:t>
            </a:r>
            <a:r>
              <a:rPr kumimoji="1" lang="zh-CN" altLang="en-US" kern="0" dirty="0">
                <a:cs typeface="+mn-ea"/>
                <a:sym typeface="+mn-lt"/>
              </a:rPr>
              <a:t>＊</a:t>
            </a:r>
            <a:r>
              <a:rPr kumimoji="1" lang="en-US" altLang="zh-CN" kern="0" dirty="0">
                <a:cs typeface="+mn-ea"/>
                <a:sym typeface="+mn-lt"/>
              </a:rPr>
              <a:t>4][ECX</a:t>
            </a:r>
            <a:r>
              <a:rPr kumimoji="1" lang="zh-CN" altLang="en-US" kern="0" dirty="0">
                <a:cs typeface="+mn-ea"/>
                <a:sym typeface="+mn-lt"/>
              </a:rPr>
              <a:t>   ＋</a:t>
            </a:r>
            <a:r>
              <a:rPr kumimoji="1" lang="en-US" altLang="zh-CN" kern="0" dirty="0">
                <a:cs typeface="+mn-ea"/>
                <a:sym typeface="+mn-lt"/>
              </a:rPr>
              <a:t>10]</a:t>
            </a:r>
            <a:endParaRPr kumimoji="1" lang="zh-CN" altLang="en-US" kern="0"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）寻址方式</a:t>
            </a:r>
          </a:p>
        </p:txBody>
      </p:sp>
      <p:sp>
        <p:nvSpPr>
          <p:cNvPr id="6" name="AutoShape 9"/>
          <p:cNvSpPr>
            <a:spLocks/>
          </p:cNvSpPr>
          <p:nvPr/>
        </p:nvSpPr>
        <p:spPr bwMode="auto">
          <a:xfrm>
            <a:off x="9273480" y="5317029"/>
            <a:ext cx="116682" cy="430054"/>
          </a:xfrm>
          <a:prstGeom prst="rightBrace">
            <a:avLst>
              <a:gd name="adj1" fmla="val 108932"/>
              <a:gd name="adj2" fmla="val 50000"/>
            </a:avLst>
          </a:prstGeom>
          <a:noFill/>
          <a:ln w="28575">
            <a:solidFill>
              <a:srgbClr val="FF0000"/>
            </a:solidFill>
            <a:round/>
            <a:headEnd/>
            <a:tailEnd/>
          </a:ln>
          <a:effectLst/>
        </p:spPr>
        <p:txBody>
          <a:bodyPr wrap="square" anchor="ctr">
            <a:spAutoFit/>
          </a:bodyPr>
          <a:lstStyle/>
          <a:p>
            <a:pPr>
              <a:defRPr/>
            </a:pPr>
            <a:endParaRPr lang="zh-CN" altLang="en-US">
              <a:effectLst>
                <a:outerShdw blurRad="38100" dist="38100" dir="2700000" algn="tl">
                  <a:srgbClr val="000000">
                    <a:alpha val="43137"/>
                  </a:srgbClr>
                </a:outerShdw>
              </a:effectLst>
              <a:cs typeface="+mn-ea"/>
              <a:sym typeface="+mn-lt"/>
            </a:endParaRPr>
          </a:p>
        </p:txBody>
      </p:sp>
      <p:sp>
        <p:nvSpPr>
          <p:cNvPr id="7" name="Text Box 10"/>
          <p:cNvSpPr txBox="1">
            <a:spLocks noChangeArrowheads="1"/>
          </p:cNvSpPr>
          <p:nvPr/>
        </p:nvSpPr>
        <p:spPr bwMode="auto">
          <a:xfrm>
            <a:off x="9390162" y="4428166"/>
            <a:ext cx="484212" cy="1938992"/>
          </a:xfrm>
          <a:prstGeom prst="rect">
            <a:avLst/>
          </a:prstGeom>
          <a:noFill/>
          <a:ln w="9525">
            <a:noFill/>
            <a:miter lim="800000"/>
            <a:headEnd/>
            <a:tailEnd/>
          </a:ln>
        </p:spPr>
        <p:txBody>
          <a:bodyPr wrap="square">
            <a:spAutoFit/>
          </a:bodyPr>
          <a:lstStyle/>
          <a:p>
            <a:pPr>
              <a:spcBef>
                <a:spcPct val="50000"/>
              </a:spcBef>
            </a:pPr>
            <a:r>
              <a:rPr lang="zh-CN" altLang="en-US" sz="2000" b="1" dirty="0">
                <a:highlight>
                  <a:srgbClr val="FFFF00"/>
                </a:highlight>
                <a:cs typeface="+mn-ea"/>
                <a:sym typeface="+mn-lt"/>
              </a:rPr>
              <a:t>适合</a:t>
            </a:r>
            <a:r>
              <a:rPr lang="en-US" altLang="zh-CN" sz="2000" b="1" dirty="0">
                <a:highlight>
                  <a:srgbClr val="FFFF00"/>
                </a:highlight>
                <a:cs typeface="+mn-ea"/>
                <a:sym typeface="+mn-lt"/>
              </a:rPr>
              <a:t>32</a:t>
            </a:r>
            <a:r>
              <a:rPr lang="zh-CN" altLang="en-US" sz="2000" b="1" dirty="0">
                <a:highlight>
                  <a:srgbClr val="FFFF00"/>
                </a:highlight>
                <a:cs typeface="+mn-ea"/>
                <a:sym typeface="+mn-lt"/>
              </a:rPr>
              <a:t>位寻址</a:t>
            </a:r>
          </a:p>
        </p:txBody>
      </p:sp>
      <p:sp>
        <p:nvSpPr>
          <p:cNvPr id="9" name="灯片编号占位符 8">
            <a:extLst>
              <a:ext uri="{FF2B5EF4-FFF2-40B4-BE49-F238E27FC236}">
                <a16:creationId xmlns:a16="http://schemas.microsoft.com/office/drawing/2014/main" id="{244661F3-D174-4E31-B060-9C302A09BFF3}"/>
              </a:ext>
            </a:extLst>
          </p:cNvPr>
          <p:cNvSpPr>
            <a:spLocks noGrp="1"/>
          </p:cNvSpPr>
          <p:nvPr>
            <p:ph type="sldNum" sz="quarter" idx="12"/>
          </p:nvPr>
        </p:nvSpPr>
        <p:spPr/>
        <p:txBody>
          <a:bodyPr/>
          <a:lstStyle/>
          <a:p>
            <a:pPr algn="r"/>
            <a:fld id="{16F781C4-B8D4-4498-9C49-C9A9BB9F3E73}" type="slidenum">
              <a:rPr lang="zh-CN" altLang="en-US" smtClean="0"/>
              <a:pPr algn="r"/>
              <a:t>135</a:t>
            </a:fld>
            <a:endParaRPr lang="zh-CN" altLang="en-US" dirty="0"/>
          </a:p>
        </p:txBody>
      </p:sp>
    </p:spTree>
    <p:extLst>
      <p:ext uri="{BB962C8B-B14F-4D97-AF65-F5344CB8AC3E}">
        <p14:creationId xmlns:p14="http://schemas.microsoft.com/office/powerpoint/2010/main" val="9343017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79" name="Rectangle 2"/>
          <p:cNvSpPr>
            <a:spLocks noChangeArrowheads="1"/>
          </p:cNvSpPr>
          <p:nvPr/>
        </p:nvSpPr>
        <p:spPr bwMode="auto">
          <a:xfrm>
            <a:off x="0" y="2079272"/>
            <a:ext cx="9906000" cy="3106057"/>
          </a:xfrm>
          <a:prstGeom prst="rect">
            <a:avLst/>
          </a:prstGeom>
          <a:solidFill>
            <a:srgbClr val="1895D3">
              <a:alpha val="89018"/>
            </a:srgbClr>
          </a:solidFill>
          <a:ln w="9525">
            <a:noFill/>
            <a:miter lim="800000"/>
            <a:headEnd/>
            <a:tailEnd/>
          </a:ln>
          <a:effectLst/>
        </p:spPr>
        <p:txBody>
          <a:bodyPr anchor="ctr"/>
          <a:lstStyle/>
          <a:p>
            <a:endParaRPr lang="zh-CN" altLang="en-US">
              <a:cs typeface="+mn-ea"/>
              <a:sym typeface="+mn-lt"/>
            </a:endParaRPr>
          </a:p>
        </p:txBody>
      </p:sp>
      <p:sp>
        <p:nvSpPr>
          <p:cNvPr id="80" name="Oval 8"/>
          <p:cNvSpPr>
            <a:spLocks noChangeArrowheads="1"/>
          </p:cNvSpPr>
          <p:nvPr/>
        </p:nvSpPr>
        <p:spPr bwMode="auto">
          <a:xfrm>
            <a:off x="6300192" y="1952896"/>
            <a:ext cx="540001" cy="54000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1" name="Oval 10"/>
          <p:cNvSpPr>
            <a:spLocks noChangeArrowheads="1"/>
          </p:cNvSpPr>
          <p:nvPr/>
        </p:nvSpPr>
        <p:spPr bwMode="auto">
          <a:xfrm>
            <a:off x="107951" y="3678521"/>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2" name="Oval 11"/>
          <p:cNvSpPr>
            <a:spLocks noChangeArrowheads="1"/>
          </p:cNvSpPr>
          <p:nvPr/>
        </p:nvSpPr>
        <p:spPr bwMode="auto">
          <a:xfrm>
            <a:off x="8361116" y="4691039"/>
            <a:ext cx="719137" cy="720725"/>
          </a:xfrm>
          <a:prstGeom prst="ellipse">
            <a:avLst/>
          </a:prstGeom>
          <a:gradFill rotWithShape="0">
            <a:gsLst>
              <a:gs pos="0">
                <a:schemeClr val="bg1">
                  <a:alpha val="60999"/>
                </a:schemeClr>
              </a:gs>
              <a:gs pos="100000">
                <a:srgbClr val="79C2E6">
                  <a:alpha val="29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3" name="Oval 12"/>
          <p:cNvSpPr>
            <a:spLocks noChangeArrowheads="1"/>
          </p:cNvSpPr>
          <p:nvPr/>
        </p:nvSpPr>
        <p:spPr bwMode="auto">
          <a:xfrm>
            <a:off x="1079762" y="4763047"/>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4" name="Oval 23"/>
          <p:cNvSpPr>
            <a:spLocks noChangeArrowheads="1"/>
          </p:cNvSpPr>
          <p:nvPr/>
        </p:nvSpPr>
        <p:spPr bwMode="auto">
          <a:xfrm>
            <a:off x="4139953" y="4268886"/>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5" name="Oval 24"/>
          <p:cNvSpPr>
            <a:spLocks noChangeArrowheads="1"/>
          </p:cNvSpPr>
          <p:nvPr/>
        </p:nvSpPr>
        <p:spPr bwMode="auto">
          <a:xfrm>
            <a:off x="827584" y="4556348"/>
            <a:ext cx="576262"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6" name="Oval 27"/>
          <p:cNvSpPr>
            <a:spLocks noChangeArrowheads="1"/>
          </p:cNvSpPr>
          <p:nvPr/>
        </p:nvSpPr>
        <p:spPr bwMode="auto">
          <a:xfrm>
            <a:off x="671284" y="1665362"/>
            <a:ext cx="971550" cy="97155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7" name="Oval 29"/>
          <p:cNvSpPr>
            <a:spLocks noChangeArrowheads="1"/>
          </p:cNvSpPr>
          <p:nvPr/>
        </p:nvSpPr>
        <p:spPr bwMode="auto">
          <a:xfrm>
            <a:off x="1031646" y="2277120"/>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8" name="Oval 34"/>
          <p:cNvSpPr>
            <a:spLocks noChangeArrowheads="1"/>
          </p:cNvSpPr>
          <p:nvPr/>
        </p:nvSpPr>
        <p:spPr bwMode="auto">
          <a:xfrm>
            <a:off x="8553451" y="2745432"/>
            <a:ext cx="576263"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9" name="Oval 35"/>
          <p:cNvSpPr>
            <a:spLocks noChangeArrowheads="1"/>
          </p:cNvSpPr>
          <p:nvPr/>
        </p:nvSpPr>
        <p:spPr bwMode="auto">
          <a:xfrm>
            <a:off x="6902982" y="2417557"/>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0" name="Oval 36"/>
          <p:cNvSpPr>
            <a:spLocks noChangeArrowheads="1"/>
          </p:cNvSpPr>
          <p:nvPr/>
        </p:nvSpPr>
        <p:spPr bwMode="auto">
          <a:xfrm>
            <a:off x="2627784" y="4113586"/>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1" name="Oval 37"/>
          <p:cNvSpPr>
            <a:spLocks noChangeArrowheads="1"/>
          </p:cNvSpPr>
          <p:nvPr/>
        </p:nvSpPr>
        <p:spPr bwMode="auto">
          <a:xfrm>
            <a:off x="3448358" y="2123885"/>
            <a:ext cx="719137" cy="719137"/>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2" name="Oval 38"/>
          <p:cNvSpPr>
            <a:spLocks noChangeArrowheads="1"/>
          </p:cNvSpPr>
          <p:nvPr/>
        </p:nvSpPr>
        <p:spPr bwMode="auto">
          <a:xfrm>
            <a:off x="6819087" y="4473674"/>
            <a:ext cx="971550" cy="971550"/>
          </a:xfrm>
          <a:prstGeom prst="ellipse">
            <a:avLst/>
          </a:prstGeom>
          <a:gradFill rotWithShape="0">
            <a:gsLst>
              <a:gs pos="0">
                <a:schemeClr val="bg1">
                  <a:alpha val="26999"/>
                </a:schemeClr>
              </a:gs>
              <a:gs pos="100000">
                <a:srgbClr val="79C2E6">
                  <a:alpha val="9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3" name="Oval 28"/>
          <p:cNvSpPr>
            <a:spLocks noChangeArrowheads="1"/>
          </p:cNvSpPr>
          <p:nvPr/>
        </p:nvSpPr>
        <p:spPr bwMode="auto">
          <a:xfrm>
            <a:off x="6599329" y="4328690"/>
            <a:ext cx="719138" cy="719138"/>
          </a:xfrm>
          <a:prstGeom prst="ellipse">
            <a:avLst/>
          </a:prstGeom>
          <a:gradFill rotWithShape="0">
            <a:gsLst>
              <a:gs pos="0">
                <a:schemeClr val="bg1">
                  <a:alpha val="42000"/>
                </a:schemeClr>
              </a:gs>
              <a:gs pos="100000">
                <a:srgbClr val="79C2E6">
                  <a:alpha val="45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pic>
        <p:nvPicPr>
          <p:cNvPr id="9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83410"/>
            <a:ext cx="6048000" cy="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6092279"/>
            <a:ext cx="9144000" cy="7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标题 2"/>
          <p:cNvSpPr txBox="1">
            <a:spLocks/>
          </p:cNvSpPr>
          <p:nvPr/>
        </p:nvSpPr>
        <p:spPr>
          <a:xfrm>
            <a:off x="467544" y="3133357"/>
            <a:ext cx="8986050" cy="833363"/>
          </a:xfrm>
          <a:prstGeom prst="rect">
            <a:avLst/>
          </a:prstGeom>
        </p:spPr>
        <p:txBody>
          <a:bodyPr anchor="t">
            <a:normAutofit/>
          </a:bodyPr>
          <a:lstStyle/>
          <a:p>
            <a:pPr algn="ctr" defTabSz="957263" eaLnBrk="0" hangingPunct="0"/>
            <a:r>
              <a:rPr lang="zh-CN" altLang="en-US" sz="4000" b="1" dirty="0">
                <a:solidFill>
                  <a:schemeClr val="bg1"/>
                </a:solidFill>
                <a:cs typeface="+mn-ea"/>
                <a:sym typeface="+mn-lt"/>
              </a:rPr>
              <a:t>谢    谢！</a:t>
            </a:r>
            <a:endParaRPr kumimoji="0" lang="zh-CN" altLang="en-US" sz="4000" b="1" i="0" u="none" strike="noStrike" kern="0" cap="none" spc="0" normalizeH="0" baseline="0" noProof="0" dirty="0">
              <a:ln>
                <a:noFill/>
              </a:ln>
              <a:solidFill>
                <a:schemeClr val="bg1"/>
              </a:solidFill>
              <a:effectLst/>
              <a:uLnTx/>
              <a:uFillTx/>
              <a:cs typeface="+mn-ea"/>
              <a:sym typeface="+mn-lt"/>
            </a:endParaRPr>
          </a:p>
        </p:txBody>
      </p:sp>
    </p:spTree>
    <p:extLst>
      <p:ext uri="{BB962C8B-B14F-4D97-AF65-F5344CB8AC3E}">
        <p14:creationId xmlns:p14="http://schemas.microsoft.com/office/powerpoint/2010/main" val="56233863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556792"/>
            <a:ext cx="8994204" cy="5184576"/>
          </a:xfrm>
        </p:spPr>
        <p:txBody>
          <a:bodyPr>
            <a:normAutofit/>
          </a:bodyPr>
          <a:lstStyle/>
          <a:p>
            <a:pPr>
              <a:defRPr/>
            </a:pPr>
            <a:r>
              <a:rPr lang="zh-CN" altLang="en-US" dirty="0">
                <a:cs typeface="+mn-ea"/>
                <a:sym typeface="+mn-lt"/>
              </a:rPr>
              <a:t>寄存器 </a:t>
            </a:r>
          </a:p>
          <a:p>
            <a:pPr lvl="1">
              <a:defRPr/>
            </a:pPr>
            <a:r>
              <a:rPr lang="zh-CN" altLang="en-US" dirty="0">
                <a:cs typeface="+mn-ea"/>
                <a:sym typeface="+mn-lt"/>
              </a:rPr>
              <a:t>寄存器的作用是临时存储数据和地址指针，供</a:t>
            </a:r>
            <a:r>
              <a:rPr lang="en-US" altLang="zh-CN" dirty="0">
                <a:cs typeface="+mn-ea"/>
                <a:sym typeface="+mn-lt"/>
              </a:rPr>
              <a:t>CPU</a:t>
            </a:r>
            <a:r>
              <a:rPr lang="zh-CN" altLang="en-US" dirty="0">
                <a:cs typeface="+mn-ea"/>
                <a:sym typeface="+mn-lt"/>
              </a:rPr>
              <a:t>操作，通常包括</a:t>
            </a:r>
          </a:p>
          <a:p>
            <a:pPr lvl="2">
              <a:defRPr/>
            </a:pPr>
            <a:r>
              <a:rPr lang="en-US" altLang="zh-CN" dirty="0">
                <a:solidFill>
                  <a:srgbClr val="FF0000"/>
                </a:solidFill>
                <a:cs typeface="+mn-ea"/>
                <a:sym typeface="+mn-lt"/>
              </a:rPr>
              <a:t>8</a:t>
            </a:r>
            <a:r>
              <a:rPr lang="zh-CN" altLang="en-US" dirty="0">
                <a:solidFill>
                  <a:srgbClr val="FF0000"/>
                </a:solidFill>
                <a:cs typeface="+mn-ea"/>
                <a:sym typeface="+mn-lt"/>
              </a:rPr>
              <a:t>个通用寄存器</a:t>
            </a:r>
            <a:endParaRPr lang="en-US" altLang="zh-CN" dirty="0">
              <a:solidFill>
                <a:srgbClr val="FF0000"/>
              </a:solidFill>
              <a:cs typeface="+mn-ea"/>
              <a:sym typeface="+mn-lt"/>
            </a:endParaRPr>
          </a:p>
          <a:p>
            <a:pPr lvl="3">
              <a:defRPr/>
            </a:pPr>
            <a:r>
              <a:rPr lang="en-US" altLang="zh-CN" dirty="0">
                <a:cs typeface="+mn-ea"/>
                <a:sym typeface="+mn-lt"/>
              </a:rPr>
              <a:t>EAX, EBX, ECX, EDX, EDI, ESI, ESP, EBP</a:t>
            </a:r>
          </a:p>
          <a:p>
            <a:pPr lvl="3">
              <a:defRPr/>
            </a:pPr>
            <a:endParaRPr lang="zh-CN" altLang="en-US" dirty="0">
              <a:cs typeface="+mn-ea"/>
              <a:sym typeface="+mn-lt"/>
            </a:endParaRPr>
          </a:p>
          <a:p>
            <a:pPr lvl="2">
              <a:defRPr/>
            </a:pPr>
            <a:r>
              <a:rPr lang="en-US" altLang="zh-CN" dirty="0">
                <a:cs typeface="+mn-ea"/>
                <a:sym typeface="+mn-lt"/>
              </a:rPr>
              <a:t>1</a:t>
            </a:r>
            <a:r>
              <a:rPr lang="zh-CN" altLang="en-US" dirty="0">
                <a:cs typeface="+mn-ea"/>
                <a:sym typeface="+mn-lt"/>
              </a:rPr>
              <a:t>个指令</a:t>
            </a:r>
            <a:r>
              <a:rPr lang="zh-CN" altLang="en-US" dirty="0">
                <a:solidFill>
                  <a:srgbClr val="00B050"/>
                </a:solidFill>
                <a:cs typeface="+mn-ea"/>
                <a:sym typeface="+mn-lt"/>
              </a:rPr>
              <a:t>指针寄存器</a:t>
            </a:r>
            <a:r>
              <a:rPr lang="zh-CN" altLang="en-US" dirty="0">
                <a:cs typeface="+mn-ea"/>
                <a:sym typeface="+mn-lt"/>
              </a:rPr>
              <a:t>（</a:t>
            </a:r>
            <a:r>
              <a:rPr lang="en-US" altLang="zh-CN" dirty="0">
                <a:cs typeface="+mn-ea"/>
                <a:sym typeface="+mn-lt"/>
              </a:rPr>
              <a:t>EIP</a:t>
            </a:r>
            <a:r>
              <a:rPr lang="zh-CN" altLang="en-US" dirty="0">
                <a:cs typeface="+mn-ea"/>
                <a:sym typeface="+mn-lt"/>
              </a:rPr>
              <a:t>）</a:t>
            </a:r>
            <a:endParaRPr lang="en-US" altLang="zh-CN" dirty="0">
              <a:cs typeface="+mn-ea"/>
              <a:sym typeface="+mn-lt"/>
            </a:endParaRPr>
          </a:p>
          <a:p>
            <a:pPr lvl="3">
              <a:defRPr/>
            </a:pPr>
            <a:r>
              <a:rPr lang="en-US" altLang="zh-CN" dirty="0">
                <a:cs typeface="+mn-ea"/>
                <a:sym typeface="+mn-lt"/>
              </a:rPr>
              <a:t>EIP</a:t>
            </a:r>
            <a:r>
              <a:rPr lang="zh-CN" altLang="en-US" dirty="0">
                <a:cs typeface="+mn-ea"/>
                <a:sym typeface="+mn-lt"/>
              </a:rPr>
              <a:t>始终指向下一条待执行指令的地址</a:t>
            </a:r>
            <a:endParaRPr lang="en-US" altLang="zh-CN" dirty="0">
              <a:cs typeface="+mn-ea"/>
              <a:sym typeface="+mn-lt"/>
            </a:endParaRPr>
          </a:p>
          <a:p>
            <a:pPr lvl="3">
              <a:defRPr/>
            </a:pPr>
            <a:endParaRPr lang="zh-CN" altLang="en-US" dirty="0">
              <a:cs typeface="+mn-ea"/>
              <a:sym typeface="+mn-lt"/>
            </a:endParaRPr>
          </a:p>
          <a:p>
            <a:pPr lvl="2">
              <a:defRPr/>
            </a:pPr>
            <a:r>
              <a:rPr lang="zh-CN" altLang="en-US" dirty="0">
                <a:cs typeface="+mn-ea"/>
                <a:sym typeface="+mn-lt"/>
              </a:rPr>
              <a:t>一个</a:t>
            </a:r>
            <a:r>
              <a:rPr lang="en-US" altLang="zh-CN" dirty="0">
                <a:cs typeface="+mn-ea"/>
                <a:sym typeface="+mn-lt"/>
              </a:rPr>
              <a:t>CPU</a:t>
            </a:r>
            <a:r>
              <a:rPr lang="zh-CN" altLang="en-US" dirty="0">
                <a:solidFill>
                  <a:srgbClr val="0000FF"/>
                </a:solidFill>
                <a:cs typeface="+mn-ea"/>
                <a:sym typeface="+mn-lt"/>
              </a:rPr>
              <a:t>状态寄存器</a:t>
            </a:r>
            <a:r>
              <a:rPr lang="zh-CN" altLang="en-US" dirty="0">
                <a:cs typeface="+mn-ea"/>
                <a:sym typeface="+mn-lt"/>
              </a:rPr>
              <a:t>（</a:t>
            </a:r>
            <a:r>
              <a:rPr lang="en-US" altLang="zh-CN" dirty="0">
                <a:cs typeface="+mn-ea"/>
                <a:sym typeface="+mn-lt"/>
              </a:rPr>
              <a:t>EFLAGS</a:t>
            </a:r>
            <a:r>
              <a:rPr lang="zh-CN" altLang="en-US" dirty="0">
                <a:cs typeface="+mn-ea"/>
                <a:sym typeface="+mn-lt"/>
              </a:rPr>
              <a:t>）</a:t>
            </a:r>
          </a:p>
          <a:p>
            <a:pPr lvl="2">
              <a:defRPr/>
            </a:pPr>
            <a:r>
              <a:rPr lang="en-US" altLang="zh-CN" dirty="0">
                <a:cs typeface="+mn-ea"/>
                <a:sym typeface="+mn-lt"/>
              </a:rPr>
              <a:t>6</a:t>
            </a:r>
            <a:r>
              <a:rPr lang="zh-CN" altLang="en-US" dirty="0">
                <a:cs typeface="+mn-ea"/>
                <a:sym typeface="+mn-lt"/>
              </a:rPr>
              <a:t>个段寄存器</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sp>
        <p:nvSpPr>
          <p:cNvPr id="7" name="灯片编号占位符 6">
            <a:extLst>
              <a:ext uri="{FF2B5EF4-FFF2-40B4-BE49-F238E27FC236}">
                <a16:creationId xmlns:a16="http://schemas.microsoft.com/office/drawing/2014/main" id="{0A2E4914-1958-4502-B280-694B0BD940D3}"/>
              </a:ext>
            </a:extLst>
          </p:cNvPr>
          <p:cNvSpPr>
            <a:spLocks noGrp="1"/>
          </p:cNvSpPr>
          <p:nvPr>
            <p:ph type="sldNum" sz="quarter" idx="12"/>
          </p:nvPr>
        </p:nvSpPr>
        <p:spPr/>
        <p:txBody>
          <a:bodyPr/>
          <a:lstStyle/>
          <a:p>
            <a:pPr algn="r"/>
            <a:fld id="{16F781C4-B8D4-4498-9C49-C9A9BB9F3E73}" type="slidenum">
              <a:rPr lang="zh-CN" altLang="en-US" smtClean="0"/>
              <a:pPr algn="r"/>
              <a:t>14</a:t>
            </a:fld>
            <a:endParaRPr lang="zh-CN" altLang="en-US" dirty="0"/>
          </a:p>
        </p:txBody>
      </p:sp>
    </p:spTree>
    <p:extLst>
      <p:ext uri="{BB962C8B-B14F-4D97-AF65-F5344CB8AC3E}">
        <p14:creationId xmlns:p14="http://schemas.microsoft.com/office/powerpoint/2010/main" val="266729488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a:bodyPr>
          <a:lstStyle/>
          <a:p>
            <a:pPr>
              <a:defRPr/>
            </a:pPr>
            <a:r>
              <a:rPr lang="zh-CN" altLang="en-US" dirty="0">
                <a:cs typeface="+mn-ea"/>
                <a:sym typeface="+mn-lt"/>
              </a:rPr>
              <a:t>总线</a:t>
            </a:r>
            <a:endParaRPr lang="en-US" altLang="zh-CN" dirty="0">
              <a:cs typeface="+mn-ea"/>
              <a:sym typeface="+mn-lt"/>
            </a:endParaRPr>
          </a:p>
          <a:p>
            <a:pPr lvl="1">
              <a:defRPr/>
            </a:pPr>
            <a:r>
              <a:rPr lang="zh-CN" altLang="en-US" dirty="0">
                <a:cs typeface="+mn-ea"/>
                <a:sym typeface="+mn-lt"/>
              </a:rPr>
              <a:t>总线在物理上是若干根用于连接其他芯片的导线</a:t>
            </a:r>
            <a:endParaRPr lang="en-US" altLang="zh-CN" dirty="0">
              <a:cs typeface="+mn-ea"/>
              <a:sym typeface="+mn-lt"/>
            </a:endParaRPr>
          </a:p>
          <a:p>
            <a:pPr lvl="1">
              <a:defRPr/>
            </a:pPr>
            <a:r>
              <a:rPr lang="zh-CN" altLang="en-US" dirty="0">
                <a:cs typeface="+mn-ea"/>
                <a:sym typeface="+mn-lt"/>
              </a:rPr>
              <a:t>在逻辑上分为</a:t>
            </a:r>
            <a:r>
              <a:rPr lang="zh-CN" altLang="en-US" dirty="0">
                <a:solidFill>
                  <a:srgbClr val="A3A3E0"/>
                </a:solidFill>
                <a:cs typeface="+mn-ea"/>
                <a:sym typeface="+mn-lt"/>
              </a:rPr>
              <a:t>地址总线</a:t>
            </a:r>
            <a:r>
              <a:rPr lang="zh-CN" altLang="en-US" dirty="0">
                <a:cs typeface="+mn-ea"/>
                <a:sym typeface="+mn-lt"/>
              </a:rPr>
              <a:t>、</a:t>
            </a:r>
            <a:r>
              <a:rPr lang="zh-CN" altLang="en-US" dirty="0">
                <a:solidFill>
                  <a:srgbClr val="00E4A8"/>
                </a:solidFill>
                <a:cs typeface="+mn-ea"/>
                <a:sym typeface="+mn-lt"/>
              </a:rPr>
              <a:t>数据总线</a:t>
            </a:r>
            <a:r>
              <a:rPr lang="zh-CN" altLang="en-US" dirty="0">
                <a:cs typeface="+mn-ea"/>
                <a:sym typeface="+mn-lt"/>
              </a:rPr>
              <a:t>、</a:t>
            </a:r>
            <a:r>
              <a:rPr lang="zh-CN" altLang="en-US" dirty="0">
                <a:solidFill>
                  <a:srgbClr val="FF0000"/>
                </a:solidFill>
                <a:cs typeface="+mn-ea"/>
                <a:sym typeface="+mn-lt"/>
              </a:rPr>
              <a:t>控制总线</a:t>
            </a:r>
            <a:r>
              <a:rPr lang="zh-CN" altLang="en-US" b="0" dirty="0">
                <a:cs typeface="+mn-ea"/>
                <a:sym typeface="+mn-lt"/>
              </a:rPr>
              <a:t>。 </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sp>
        <p:nvSpPr>
          <p:cNvPr id="8" name="灯片编号占位符 7">
            <a:extLst>
              <a:ext uri="{FF2B5EF4-FFF2-40B4-BE49-F238E27FC236}">
                <a16:creationId xmlns:a16="http://schemas.microsoft.com/office/drawing/2014/main" id="{63A72DB4-0ECC-406A-8064-4740DF0B461E}"/>
              </a:ext>
            </a:extLst>
          </p:cNvPr>
          <p:cNvSpPr>
            <a:spLocks noGrp="1"/>
          </p:cNvSpPr>
          <p:nvPr>
            <p:ph type="sldNum" sz="quarter" idx="12"/>
          </p:nvPr>
        </p:nvSpPr>
        <p:spPr/>
        <p:txBody>
          <a:bodyPr/>
          <a:lstStyle/>
          <a:p>
            <a:pPr algn="r"/>
            <a:fld id="{16F781C4-B8D4-4498-9C49-C9A9BB9F3E73}" type="slidenum">
              <a:rPr lang="zh-CN" altLang="en-US" smtClean="0"/>
              <a:pPr algn="r"/>
              <a:t>15</a:t>
            </a:fld>
            <a:endParaRPr lang="zh-CN" altLang="en-US" dirty="0"/>
          </a:p>
        </p:txBody>
      </p:sp>
      <p:pic>
        <p:nvPicPr>
          <p:cNvPr id="7" name="Picture 6">
            <a:extLst>
              <a:ext uri="{FF2B5EF4-FFF2-40B4-BE49-F238E27FC236}">
                <a16:creationId xmlns:a16="http://schemas.microsoft.com/office/drawing/2014/main" id="{EA4DEFDF-E3A6-9118-3CBA-4F2458E18F14}"/>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817042" y="3396678"/>
            <a:ext cx="4482573" cy="3344690"/>
          </a:xfrm>
          <a:prstGeom prst="rect">
            <a:avLst/>
          </a:prstGeom>
        </p:spPr>
      </p:pic>
    </p:spTree>
    <p:extLst>
      <p:ext uri="{BB962C8B-B14F-4D97-AF65-F5344CB8AC3E}">
        <p14:creationId xmlns:p14="http://schemas.microsoft.com/office/powerpoint/2010/main" val="187271067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a:bodyPr>
          <a:lstStyle/>
          <a:p>
            <a:pPr>
              <a:defRPr/>
            </a:pPr>
            <a:r>
              <a:rPr lang="zh-CN" altLang="en-US" dirty="0">
                <a:cs typeface="+mn-ea"/>
                <a:sym typeface="+mn-lt"/>
              </a:rPr>
              <a:t>地址总线 </a:t>
            </a:r>
            <a:endParaRPr lang="en-US" altLang="zh-CN" dirty="0">
              <a:cs typeface="+mn-ea"/>
              <a:sym typeface="+mn-lt"/>
            </a:endParaRPr>
          </a:p>
          <a:p>
            <a:pPr lvl="1">
              <a:defRPr/>
            </a:pPr>
            <a:r>
              <a:rPr lang="en-US" altLang="zh-CN" dirty="0">
                <a:cs typeface="+mn-ea"/>
                <a:sym typeface="+mn-lt"/>
              </a:rPr>
              <a:t>CPU</a:t>
            </a:r>
            <a:r>
              <a:rPr lang="zh-CN" altLang="en-US" dirty="0">
                <a:cs typeface="+mn-ea"/>
                <a:sym typeface="+mn-lt"/>
              </a:rPr>
              <a:t>要将内存中的指令和数据取出，就必须访问内存中的地址，当</a:t>
            </a:r>
            <a:r>
              <a:rPr lang="en-US" altLang="zh-CN" dirty="0">
                <a:cs typeface="+mn-ea"/>
                <a:sym typeface="+mn-lt"/>
              </a:rPr>
              <a:t>CPU</a:t>
            </a:r>
            <a:r>
              <a:rPr lang="zh-CN" altLang="en-US" dirty="0">
                <a:cs typeface="+mn-ea"/>
                <a:sym typeface="+mn-lt"/>
              </a:rPr>
              <a:t>访问内存中的某个地址时，地址线上就会保持着那个地址值。</a:t>
            </a:r>
            <a:endParaRPr lang="en-US" altLang="zh-CN" dirty="0">
              <a:cs typeface="+mn-ea"/>
              <a:sym typeface="+mn-lt"/>
            </a:endParaRPr>
          </a:p>
          <a:p>
            <a:pPr lvl="1">
              <a:defRPr/>
            </a:pPr>
            <a:r>
              <a:rPr lang="zh-CN" altLang="en-US" dirty="0">
                <a:highlight>
                  <a:srgbClr val="FFFF00"/>
                </a:highlight>
                <a:cs typeface="+mn-ea"/>
                <a:sym typeface="+mn-lt"/>
              </a:rPr>
              <a:t>地址总线能表示多少个不同的数值，这个</a:t>
            </a:r>
            <a:r>
              <a:rPr lang="en-US" altLang="zh-CN" dirty="0">
                <a:highlight>
                  <a:srgbClr val="FFFF00"/>
                </a:highlight>
                <a:cs typeface="+mn-ea"/>
                <a:sym typeface="+mn-lt"/>
              </a:rPr>
              <a:t>CPU</a:t>
            </a:r>
            <a:r>
              <a:rPr lang="zh-CN" altLang="en-US" dirty="0">
                <a:highlight>
                  <a:srgbClr val="FFFF00"/>
                </a:highlight>
                <a:cs typeface="+mn-ea"/>
                <a:sym typeface="+mn-lt"/>
              </a:rPr>
              <a:t>就能够访问多少内存地址</a:t>
            </a:r>
            <a:endParaRPr lang="en-US" altLang="zh-CN" dirty="0">
              <a:highlight>
                <a:srgbClr val="FFFF00"/>
              </a:highlight>
              <a:cs typeface="+mn-ea"/>
              <a:sym typeface="+mn-lt"/>
            </a:endParaRPr>
          </a:p>
          <a:p>
            <a:pPr lvl="2">
              <a:defRPr/>
            </a:pPr>
            <a:r>
              <a:rPr lang="zh-CN" altLang="en-US" dirty="0">
                <a:cs typeface="+mn-ea"/>
                <a:sym typeface="+mn-lt"/>
              </a:rPr>
              <a:t>宽度为</a:t>
            </a:r>
            <a:r>
              <a:rPr lang="en-US" altLang="zh-CN" dirty="0">
                <a:cs typeface="+mn-ea"/>
                <a:sym typeface="+mn-lt"/>
              </a:rPr>
              <a:t>N</a:t>
            </a:r>
            <a:r>
              <a:rPr lang="zh-CN" altLang="en-US" dirty="0">
                <a:cs typeface="+mn-ea"/>
                <a:sym typeface="+mn-lt"/>
              </a:rPr>
              <a:t>的地址线，它能够寻址的空间为</a:t>
            </a:r>
            <a:r>
              <a:rPr lang="en-US" altLang="zh-CN" dirty="0">
                <a:cs typeface="+mn-ea"/>
                <a:sym typeface="+mn-lt"/>
              </a:rPr>
              <a:t>0 ~ 2^N-1</a:t>
            </a:r>
          </a:p>
          <a:p>
            <a:pPr lvl="2">
              <a:defRPr/>
            </a:pPr>
            <a:r>
              <a:rPr lang="en-US" altLang="zh-CN" dirty="0">
                <a:cs typeface="+mn-ea"/>
                <a:sym typeface="+mn-lt"/>
              </a:rPr>
              <a:t> </a:t>
            </a:r>
            <a:r>
              <a:rPr lang="en-US" altLang="zh-CN" dirty="0">
                <a:solidFill>
                  <a:srgbClr val="00B050"/>
                </a:solidFill>
                <a:cs typeface="+mn-ea"/>
                <a:sym typeface="+mn-lt"/>
              </a:rPr>
              <a:t>8086 CPU </a:t>
            </a:r>
            <a:r>
              <a:rPr lang="zh-CN" altLang="en-US" dirty="0">
                <a:cs typeface="+mn-ea"/>
                <a:sym typeface="+mn-lt"/>
              </a:rPr>
              <a:t>地址总线宽度为 </a:t>
            </a:r>
            <a:r>
              <a:rPr lang="en-US" altLang="zh-CN" dirty="0">
                <a:solidFill>
                  <a:srgbClr val="FF0000"/>
                </a:solidFill>
                <a:cs typeface="+mn-ea"/>
                <a:sym typeface="+mn-lt"/>
              </a:rPr>
              <a:t>20bit</a:t>
            </a:r>
            <a:r>
              <a:rPr lang="en-US" altLang="zh-CN" dirty="0">
                <a:cs typeface="+mn-ea"/>
                <a:sym typeface="+mn-lt"/>
              </a:rPr>
              <a:t>,</a:t>
            </a:r>
            <a:r>
              <a:rPr lang="zh-CN" altLang="en-US" dirty="0">
                <a:cs typeface="+mn-ea"/>
                <a:sym typeface="+mn-lt"/>
              </a:rPr>
              <a:t> 因而支持 </a:t>
            </a:r>
            <a:r>
              <a:rPr lang="en-US" altLang="zh-CN" dirty="0">
                <a:solidFill>
                  <a:srgbClr val="0000FF"/>
                </a:solidFill>
                <a:cs typeface="+mn-ea"/>
                <a:sym typeface="+mn-lt"/>
              </a:rPr>
              <a:t>1MB</a:t>
            </a:r>
            <a:r>
              <a:rPr lang="en-US" altLang="zh-CN" dirty="0">
                <a:cs typeface="+mn-ea"/>
                <a:sym typeface="+mn-lt"/>
              </a:rPr>
              <a:t> </a:t>
            </a:r>
            <a:r>
              <a:rPr lang="zh-CN" altLang="en-US" dirty="0">
                <a:cs typeface="+mn-ea"/>
                <a:sym typeface="+mn-lt"/>
              </a:rPr>
              <a:t>内存 </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sp>
        <p:nvSpPr>
          <p:cNvPr id="2" name="矩形 1">
            <a:extLst>
              <a:ext uri="{FF2B5EF4-FFF2-40B4-BE49-F238E27FC236}">
                <a16:creationId xmlns:a16="http://schemas.microsoft.com/office/drawing/2014/main" id="{BC519704-42C1-486F-AA74-11F7E40E57CB}"/>
              </a:ext>
            </a:extLst>
          </p:cNvPr>
          <p:cNvSpPr/>
          <p:nvPr/>
        </p:nvSpPr>
        <p:spPr>
          <a:xfrm>
            <a:off x="7689304" y="4873371"/>
            <a:ext cx="72008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pic>
        <p:nvPicPr>
          <p:cNvPr id="6" name="图片 5">
            <a:extLst>
              <a:ext uri="{FF2B5EF4-FFF2-40B4-BE49-F238E27FC236}">
                <a16:creationId xmlns:a16="http://schemas.microsoft.com/office/drawing/2014/main" id="{D7783E5E-BD90-464A-A831-6C30DBF4F7D9}"/>
              </a:ext>
            </a:extLst>
          </p:cNvPr>
          <p:cNvPicPr>
            <a:picLocks noChangeAspect="1"/>
          </p:cNvPicPr>
          <p:nvPr/>
        </p:nvPicPr>
        <p:blipFill>
          <a:blip r:embed="rId3"/>
          <a:stretch>
            <a:fillRect/>
          </a:stretch>
        </p:blipFill>
        <p:spPr>
          <a:xfrm>
            <a:off x="416496" y="5422051"/>
            <a:ext cx="8634164" cy="1435949"/>
          </a:xfrm>
          <a:prstGeom prst="rect">
            <a:avLst/>
          </a:prstGeom>
        </p:spPr>
      </p:pic>
      <p:sp>
        <p:nvSpPr>
          <p:cNvPr id="9" name="灯片编号占位符 8">
            <a:extLst>
              <a:ext uri="{FF2B5EF4-FFF2-40B4-BE49-F238E27FC236}">
                <a16:creationId xmlns:a16="http://schemas.microsoft.com/office/drawing/2014/main" id="{AF196203-781D-402A-A053-EC26D89BFCA6}"/>
              </a:ext>
            </a:extLst>
          </p:cNvPr>
          <p:cNvSpPr>
            <a:spLocks noGrp="1"/>
          </p:cNvSpPr>
          <p:nvPr>
            <p:ph type="sldNum" sz="quarter" idx="12"/>
          </p:nvPr>
        </p:nvSpPr>
        <p:spPr/>
        <p:txBody>
          <a:bodyPr/>
          <a:lstStyle/>
          <a:p>
            <a:pPr algn="r"/>
            <a:fld id="{16F781C4-B8D4-4498-9C49-C9A9BB9F3E73}" type="slidenum">
              <a:rPr lang="zh-CN" altLang="en-US" smtClean="0"/>
              <a:pPr algn="r"/>
              <a:t>16</a:t>
            </a:fld>
            <a:endParaRPr lang="zh-CN" altLang="en-US" dirty="0"/>
          </a:p>
        </p:txBody>
      </p:sp>
    </p:spTree>
    <p:extLst>
      <p:ext uri="{BB962C8B-B14F-4D97-AF65-F5344CB8AC3E}">
        <p14:creationId xmlns:p14="http://schemas.microsoft.com/office/powerpoint/2010/main" val="9315414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4" presetClass="exit" presetSubtype="10" fill="hold" grpId="0" nodeType="clickEffect">
                                  <p:stCondLst>
                                    <p:cond delay="0"/>
                                  </p:stCondLst>
                                  <p:childTnLst>
                                    <p:animEffect transition="out" filter="randombar(horizontal)">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9210228" cy="4680520"/>
          </a:xfrm>
        </p:spPr>
        <p:txBody>
          <a:bodyPr>
            <a:normAutofit/>
          </a:bodyPr>
          <a:lstStyle/>
          <a:p>
            <a:pPr>
              <a:defRPr/>
            </a:pPr>
            <a:r>
              <a:rPr lang="zh-CN" altLang="en-US" dirty="0">
                <a:cs typeface="+mn-ea"/>
                <a:sym typeface="+mn-lt"/>
              </a:rPr>
              <a:t>数据总线 </a:t>
            </a:r>
            <a:endParaRPr lang="en-US" altLang="zh-CN" dirty="0">
              <a:cs typeface="+mn-ea"/>
              <a:sym typeface="+mn-lt"/>
            </a:endParaRPr>
          </a:p>
          <a:p>
            <a:pPr lvl="1">
              <a:defRPr/>
            </a:pPr>
            <a:r>
              <a:rPr lang="zh-CN" altLang="en-US" dirty="0">
                <a:cs typeface="+mn-ea"/>
                <a:sym typeface="+mn-lt"/>
              </a:rPr>
              <a:t>在</a:t>
            </a:r>
            <a:r>
              <a:rPr lang="en-US" altLang="zh-CN" dirty="0">
                <a:cs typeface="+mn-ea"/>
                <a:sym typeface="+mn-lt"/>
              </a:rPr>
              <a:t>CPU</a:t>
            </a:r>
            <a:r>
              <a:rPr lang="zh-CN" altLang="en-US" dirty="0">
                <a:cs typeface="+mn-ea"/>
                <a:sym typeface="+mn-lt"/>
              </a:rPr>
              <a:t>和内存中传输指令和数据 </a:t>
            </a:r>
            <a:endParaRPr lang="en-US" altLang="zh-CN" dirty="0">
              <a:cs typeface="+mn-ea"/>
              <a:sym typeface="+mn-lt"/>
            </a:endParaRPr>
          </a:p>
          <a:p>
            <a:pPr>
              <a:defRPr/>
            </a:pPr>
            <a:r>
              <a:rPr lang="zh-CN" altLang="en-US" dirty="0">
                <a:cs typeface="+mn-ea"/>
                <a:sym typeface="+mn-lt"/>
              </a:rPr>
              <a:t>控制总线 </a:t>
            </a:r>
            <a:endParaRPr lang="en-US" altLang="zh-CN" dirty="0">
              <a:cs typeface="+mn-ea"/>
              <a:sym typeface="+mn-lt"/>
            </a:endParaRPr>
          </a:p>
          <a:p>
            <a:pPr lvl="1">
              <a:defRPr/>
            </a:pPr>
            <a:r>
              <a:rPr lang="zh-CN" altLang="en-US" dirty="0">
                <a:cs typeface="+mn-ea"/>
                <a:sym typeface="+mn-lt"/>
              </a:rPr>
              <a:t>控制总线是不同控制线的集合，是一个总称</a:t>
            </a:r>
            <a:endParaRPr lang="en-US" altLang="zh-CN" dirty="0">
              <a:cs typeface="+mn-ea"/>
              <a:sym typeface="+mn-lt"/>
            </a:endParaRPr>
          </a:p>
          <a:p>
            <a:pPr lvl="1">
              <a:defRPr/>
            </a:pPr>
            <a:r>
              <a:rPr lang="zh-CN" altLang="en-US" dirty="0">
                <a:cs typeface="+mn-ea"/>
                <a:sym typeface="+mn-lt"/>
              </a:rPr>
              <a:t>有多少种不同的总线，一般意味着</a:t>
            </a:r>
            <a:r>
              <a:rPr lang="en-US" altLang="zh-CN" dirty="0">
                <a:cs typeface="+mn-ea"/>
                <a:sym typeface="+mn-lt"/>
              </a:rPr>
              <a:t>CPU</a:t>
            </a:r>
            <a:r>
              <a:rPr lang="zh-CN" altLang="en-US" dirty="0">
                <a:cs typeface="+mn-ea"/>
                <a:sym typeface="+mn-lt"/>
              </a:rPr>
              <a:t>能够对外界提供多少种控制</a:t>
            </a:r>
            <a:endParaRPr lang="en-US" altLang="zh-CN" dirty="0">
              <a:cs typeface="+mn-ea"/>
              <a:sym typeface="+mn-lt"/>
            </a:endParaRPr>
          </a:p>
          <a:p>
            <a:pPr lvl="1">
              <a:defRPr/>
            </a:pPr>
            <a:r>
              <a:rPr lang="zh-CN" altLang="en-US" dirty="0">
                <a:solidFill>
                  <a:srgbClr val="FF0000"/>
                </a:solidFill>
                <a:cs typeface="+mn-ea"/>
                <a:sym typeface="+mn-lt"/>
              </a:rPr>
              <a:t>控制总线的宽度</a:t>
            </a:r>
            <a:endParaRPr lang="en-US" altLang="zh-CN" dirty="0">
              <a:solidFill>
                <a:srgbClr val="FF0000"/>
              </a:solidFill>
              <a:cs typeface="+mn-ea"/>
              <a:sym typeface="+mn-lt"/>
            </a:endParaRPr>
          </a:p>
          <a:p>
            <a:pPr lvl="2">
              <a:defRPr/>
            </a:pPr>
            <a:r>
              <a:rPr lang="zh-CN" altLang="en-US" sz="1800" dirty="0">
                <a:cs typeface="+mn-ea"/>
                <a:sym typeface="+mn-lt"/>
              </a:rPr>
              <a:t>决定控制外部设备能力</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sp>
        <p:nvSpPr>
          <p:cNvPr id="7" name="灯片编号占位符 6">
            <a:extLst>
              <a:ext uri="{FF2B5EF4-FFF2-40B4-BE49-F238E27FC236}">
                <a16:creationId xmlns:a16="http://schemas.microsoft.com/office/drawing/2014/main" id="{641C7FFE-00BB-4349-937A-0C09182E8A8B}"/>
              </a:ext>
            </a:extLst>
          </p:cNvPr>
          <p:cNvSpPr>
            <a:spLocks noGrp="1"/>
          </p:cNvSpPr>
          <p:nvPr>
            <p:ph type="sldNum" sz="quarter" idx="12"/>
          </p:nvPr>
        </p:nvSpPr>
        <p:spPr/>
        <p:txBody>
          <a:bodyPr/>
          <a:lstStyle/>
          <a:p>
            <a:pPr algn="r"/>
            <a:fld id="{16F781C4-B8D4-4498-9C49-C9A9BB9F3E73}" type="slidenum">
              <a:rPr lang="zh-CN" altLang="en-US" smtClean="0"/>
              <a:pPr algn="r"/>
              <a:t>17</a:t>
            </a:fld>
            <a:endParaRPr lang="zh-CN" altLang="en-US" dirty="0"/>
          </a:p>
        </p:txBody>
      </p:sp>
      <p:pic>
        <p:nvPicPr>
          <p:cNvPr id="5122" name="Picture 2" descr="给32位系统装8g内存条能用吗？为什么？ | 小白debug">
            <a:extLst>
              <a:ext uri="{FF2B5EF4-FFF2-40B4-BE49-F238E27FC236}">
                <a16:creationId xmlns:a16="http://schemas.microsoft.com/office/drawing/2014/main" id="{93DAD803-E9F2-08B0-0488-76E9DA4469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2920" y="4509120"/>
            <a:ext cx="4816403" cy="229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22674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a:bodyPr>
          <a:lstStyle/>
          <a:p>
            <a:r>
              <a:rPr lang="en-US" altLang="zh-CN" dirty="0">
                <a:cs typeface="+mn-ea"/>
                <a:sym typeface="+mn-lt"/>
              </a:rPr>
              <a:t>CPU</a:t>
            </a:r>
            <a:r>
              <a:rPr lang="zh-CN" altLang="en-US" dirty="0">
                <a:cs typeface="+mn-ea"/>
                <a:sym typeface="+mn-lt"/>
              </a:rPr>
              <a:t>基本工作原理示意图</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pic>
        <p:nvPicPr>
          <p:cNvPr id="6" name="Picture 2"/>
          <p:cNvPicPr>
            <a:picLocks noChangeAspect="1" noChangeArrowheads="1"/>
          </p:cNvPicPr>
          <p:nvPr/>
        </p:nvPicPr>
        <p:blipFill>
          <a:blip r:embed="rId3"/>
          <a:srcRect/>
          <a:stretch>
            <a:fillRect/>
          </a:stretch>
        </p:blipFill>
        <p:spPr bwMode="auto">
          <a:xfrm>
            <a:off x="128464" y="2348880"/>
            <a:ext cx="6076950" cy="4314825"/>
          </a:xfrm>
          <a:prstGeom prst="rect">
            <a:avLst/>
          </a:prstGeom>
          <a:noFill/>
          <a:ln w="9525">
            <a:noFill/>
            <a:miter lim="800000"/>
            <a:headEnd/>
            <a:tailEnd/>
          </a:ln>
        </p:spPr>
      </p:pic>
      <p:sp>
        <p:nvSpPr>
          <p:cNvPr id="7" name="文本框 6">
            <a:extLst>
              <a:ext uri="{FF2B5EF4-FFF2-40B4-BE49-F238E27FC236}">
                <a16:creationId xmlns:a16="http://schemas.microsoft.com/office/drawing/2014/main" id="{F4184210-6AE0-4D9D-9F77-09F8DF4A35AF}"/>
              </a:ext>
            </a:extLst>
          </p:cNvPr>
          <p:cNvSpPr txBox="1"/>
          <p:nvPr/>
        </p:nvSpPr>
        <p:spPr>
          <a:xfrm>
            <a:off x="5745088" y="2293886"/>
            <a:ext cx="4160912" cy="4401205"/>
          </a:xfrm>
          <a:prstGeom prst="rect">
            <a:avLst/>
          </a:prstGeom>
          <a:noFill/>
        </p:spPr>
        <p:txBody>
          <a:bodyPr wrap="square">
            <a:spAutoFit/>
          </a:bodyPr>
          <a:lstStyle/>
          <a:p>
            <a:pPr marL="914400" lvl="1" indent="-457200">
              <a:buFont typeface="Wingdings" panose="05000000000000000000" pitchFamily="2" charset="2"/>
              <a:buChar char="p"/>
              <a:defRPr/>
            </a:pPr>
            <a:r>
              <a:rPr lang="zh-CN" altLang="en-US" sz="2800" dirty="0">
                <a:cs typeface="+mn-ea"/>
                <a:sym typeface="+mn-lt"/>
              </a:rPr>
              <a:t>取指令（</a:t>
            </a:r>
            <a:r>
              <a:rPr lang="en-US" altLang="zh-CN" sz="2800" dirty="0">
                <a:cs typeface="+mn-ea"/>
                <a:sym typeface="+mn-lt"/>
              </a:rPr>
              <a:t>Fetch</a:t>
            </a:r>
            <a:r>
              <a:rPr lang="zh-CN" altLang="en-US" sz="2800" dirty="0">
                <a:cs typeface="+mn-ea"/>
                <a:sym typeface="+mn-lt"/>
              </a:rPr>
              <a:t>）</a:t>
            </a:r>
            <a:endParaRPr lang="en-US" altLang="zh-CN" sz="2800" dirty="0">
              <a:cs typeface="+mn-ea"/>
              <a:sym typeface="+mn-lt"/>
            </a:endParaRPr>
          </a:p>
          <a:p>
            <a:pPr marL="914400" lvl="1" indent="-457200">
              <a:buFont typeface="Wingdings" panose="05000000000000000000" pitchFamily="2" charset="2"/>
              <a:buChar char="p"/>
              <a:defRPr/>
            </a:pPr>
            <a:r>
              <a:rPr lang="zh-CN" altLang="en-US" sz="2800" dirty="0">
                <a:cs typeface="+mn-ea"/>
                <a:sym typeface="+mn-lt"/>
              </a:rPr>
              <a:t>指令解码（</a:t>
            </a:r>
            <a:r>
              <a:rPr lang="en-US" altLang="zh-CN" sz="2800" dirty="0">
                <a:cs typeface="+mn-ea"/>
                <a:sym typeface="+mn-lt"/>
              </a:rPr>
              <a:t>Decode</a:t>
            </a:r>
            <a:r>
              <a:rPr lang="zh-CN" altLang="en-US" sz="2800" dirty="0">
                <a:cs typeface="+mn-ea"/>
                <a:sym typeface="+mn-lt"/>
              </a:rPr>
              <a:t>）</a:t>
            </a:r>
            <a:endParaRPr lang="en-US" altLang="zh-CN" sz="2800" dirty="0">
              <a:cs typeface="+mn-ea"/>
              <a:sym typeface="+mn-lt"/>
            </a:endParaRPr>
          </a:p>
          <a:p>
            <a:pPr marL="914400" lvl="1" indent="-457200">
              <a:buFont typeface="Wingdings" panose="05000000000000000000" pitchFamily="2" charset="2"/>
              <a:buChar char="p"/>
              <a:defRPr/>
            </a:pPr>
            <a:r>
              <a:rPr lang="zh-CN" altLang="en-US" sz="2800" dirty="0">
                <a:cs typeface="+mn-ea"/>
                <a:sym typeface="+mn-lt"/>
              </a:rPr>
              <a:t>指令执行（</a:t>
            </a:r>
            <a:r>
              <a:rPr lang="en-US" altLang="zh-CN" sz="2800" dirty="0">
                <a:cs typeface="+mn-ea"/>
                <a:sym typeface="+mn-lt"/>
              </a:rPr>
              <a:t>Execute</a:t>
            </a:r>
            <a:r>
              <a:rPr lang="zh-CN" altLang="en-US" sz="2800" dirty="0">
                <a:cs typeface="+mn-ea"/>
                <a:sym typeface="+mn-lt"/>
              </a:rPr>
              <a:t>）</a:t>
            </a:r>
            <a:endParaRPr lang="en-US" altLang="zh-CN" sz="2800" dirty="0">
              <a:cs typeface="+mn-ea"/>
              <a:sym typeface="+mn-lt"/>
            </a:endParaRPr>
          </a:p>
          <a:p>
            <a:pPr marL="914400" lvl="1" indent="-457200">
              <a:buFont typeface="Wingdings" panose="05000000000000000000" pitchFamily="2" charset="2"/>
              <a:buChar char="p"/>
              <a:defRPr/>
            </a:pPr>
            <a:r>
              <a:rPr lang="zh-CN" altLang="en-US" sz="2800" dirty="0">
                <a:cs typeface="+mn-ea"/>
                <a:sym typeface="+mn-lt"/>
              </a:rPr>
              <a:t>内存访问（</a:t>
            </a:r>
            <a:r>
              <a:rPr lang="en-US" altLang="zh-CN" sz="2800" dirty="0">
                <a:cs typeface="+mn-ea"/>
                <a:sym typeface="+mn-lt"/>
              </a:rPr>
              <a:t>Memory</a:t>
            </a:r>
            <a:r>
              <a:rPr lang="zh-CN" altLang="en-US" sz="2800" dirty="0">
                <a:cs typeface="+mn-ea"/>
                <a:sym typeface="+mn-lt"/>
              </a:rPr>
              <a:t>）</a:t>
            </a:r>
            <a:endParaRPr lang="en-US" altLang="zh-CN" sz="2800" dirty="0">
              <a:cs typeface="+mn-ea"/>
              <a:sym typeface="+mn-lt"/>
            </a:endParaRPr>
          </a:p>
          <a:p>
            <a:pPr marL="914400" lvl="1" indent="-457200">
              <a:buFont typeface="Wingdings" panose="05000000000000000000" pitchFamily="2" charset="2"/>
              <a:buChar char="p"/>
              <a:defRPr/>
            </a:pPr>
            <a:r>
              <a:rPr lang="zh-CN" altLang="en-US" sz="2800" dirty="0">
                <a:cs typeface="+mn-ea"/>
                <a:sym typeface="+mn-lt"/>
              </a:rPr>
              <a:t>结果回写（</a:t>
            </a:r>
            <a:r>
              <a:rPr lang="en-US" altLang="zh-CN" sz="2800" dirty="0">
                <a:cs typeface="+mn-ea"/>
                <a:sym typeface="+mn-lt"/>
              </a:rPr>
              <a:t>Write back</a:t>
            </a:r>
            <a:r>
              <a:rPr lang="zh-CN" altLang="en-US" sz="2800" dirty="0">
                <a:cs typeface="+mn-ea"/>
                <a:sym typeface="+mn-lt"/>
              </a:rPr>
              <a:t>）</a:t>
            </a:r>
            <a:endParaRPr lang="en-US" altLang="zh-CN" sz="2800" dirty="0">
              <a:cs typeface="+mn-ea"/>
              <a:sym typeface="+mn-lt"/>
            </a:endParaRPr>
          </a:p>
          <a:p>
            <a:pPr marL="914400" lvl="1" indent="-457200">
              <a:buFont typeface="Wingdings" panose="05000000000000000000" pitchFamily="2" charset="2"/>
              <a:buChar char="p"/>
              <a:defRPr/>
            </a:pPr>
            <a:r>
              <a:rPr lang="zh-CN" altLang="en-US" sz="2800" dirty="0">
                <a:cs typeface="+mn-ea"/>
                <a:sym typeface="+mn-lt"/>
              </a:rPr>
              <a:t>指令指针寄存器 </a:t>
            </a:r>
            <a:r>
              <a:rPr lang="en-US" altLang="zh-CN" sz="2800" dirty="0">
                <a:cs typeface="+mn-ea"/>
                <a:sym typeface="+mn-lt"/>
              </a:rPr>
              <a:t>EIP </a:t>
            </a:r>
            <a:r>
              <a:rPr lang="zh-CN" altLang="en-US" sz="2800" dirty="0">
                <a:cs typeface="+mn-ea"/>
                <a:sym typeface="+mn-lt"/>
              </a:rPr>
              <a:t>更新</a:t>
            </a:r>
            <a:endParaRPr lang="en-US" altLang="zh-CN" sz="2800" dirty="0">
              <a:cs typeface="+mn-ea"/>
              <a:sym typeface="+mn-lt"/>
            </a:endParaRPr>
          </a:p>
        </p:txBody>
      </p:sp>
      <mc:AlternateContent xmlns:mc="http://schemas.openxmlformats.org/markup-compatibility/2006" xmlns:pslz="http://schemas.microsoft.com/office/powerpoint/2016/slidezoom">
        <mc:Choice Requires="pslz">
          <p:graphicFrame>
            <p:nvGraphicFramePr>
              <p:cNvPr id="9" name="幻灯片缩放定位 8">
                <a:extLst>
                  <a:ext uri="{FF2B5EF4-FFF2-40B4-BE49-F238E27FC236}">
                    <a16:creationId xmlns:a16="http://schemas.microsoft.com/office/drawing/2014/main" id="{D79CCB9A-50A2-4864-B954-25BBCFCBAFC3}"/>
                  </a:ext>
                </a:extLst>
              </p:cNvPr>
              <p:cNvGraphicFramePr>
                <a:graphicFrameLocks noChangeAspect="1"/>
              </p:cNvGraphicFramePr>
              <p:nvPr>
                <p:extLst>
                  <p:ext uri="{D42A27DB-BD31-4B8C-83A1-F6EECF244321}">
                    <p14:modId xmlns:p14="http://schemas.microsoft.com/office/powerpoint/2010/main" val="215694137"/>
                  </p:ext>
                </p:extLst>
              </p:nvPr>
            </p:nvGraphicFramePr>
            <p:xfrm>
              <a:off x="8005564" y="871884"/>
              <a:ext cx="1900436" cy="1315687"/>
            </p:xfrm>
            <a:graphic>
              <a:graphicData uri="http://schemas.microsoft.com/office/powerpoint/2016/slidezoom">
                <pslz:sldZm>
                  <pslz:sldZmObj sldId="472" cId="1170612552">
                    <pslz:zmPr id="{8BA788DD-8053-4B51-81C4-25ED614EDC16}" returnToParent="0" transitionDur="1000">
                      <p166:blipFill xmlns:p166="http://schemas.microsoft.com/office/powerpoint/2016/6/main">
                        <a:blip r:embed="rId4"/>
                        <a:stretch>
                          <a:fillRect/>
                        </a:stretch>
                      </p166:blipFill>
                      <p166:spPr xmlns:p166="http://schemas.microsoft.com/office/powerpoint/2016/6/main">
                        <a:xfrm>
                          <a:off x="0" y="0"/>
                          <a:ext cx="1900436" cy="1315687"/>
                        </a:xfrm>
                        <a:prstGeom prst="rect">
                          <a:avLst/>
                        </a:prstGeom>
                        <a:ln w="3175">
                          <a:solidFill>
                            <a:prstClr val="ltGray"/>
                          </a:solidFill>
                        </a:ln>
                      </p166:spPr>
                    </pslz:zmPr>
                  </pslz:sldZmObj>
                </pslz:sldZm>
              </a:graphicData>
            </a:graphic>
          </p:graphicFrame>
        </mc:Choice>
        <mc:Fallback xmlns="">
          <p:pic>
            <p:nvPicPr>
              <p:cNvPr id="9" name="幻灯片缩放定位 8">
                <a:hlinkClick r:id="rId5" action="ppaction://hlinksldjump"/>
                <a:extLst>
                  <a:ext uri="{FF2B5EF4-FFF2-40B4-BE49-F238E27FC236}">
                    <a16:creationId xmlns:a16="http://schemas.microsoft.com/office/drawing/2014/main" id="{D79CCB9A-50A2-4864-B954-25BBCFCBAFC3}"/>
                  </a:ext>
                </a:extLst>
              </p:cNvPr>
              <p:cNvPicPr>
                <a:picLocks noGrp="1" noRot="1" noChangeAspect="1" noMove="1" noResize="1" noEditPoints="1" noAdjustHandles="1" noChangeArrowheads="1" noChangeShapeType="1"/>
              </p:cNvPicPr>
              <p:nvPr/>
            </p:nvPicPr>
            <p:blipFill>
              <a:blip r:embed="rId6"/>
              <a:stretch>
                <a:fillRect/>
              </a:stretch>
            </p:blipFill>
            <p:spPr>
              <a:xfrm>
                <a:off x="8005564" y="871884"/>
                <a:ext cx="1900436" cy="1315687"/>
              </a:xfrm>
              <a:prstGeom prst="rect">
                <a:avLst/>
              </a:prstGeom>
              <a:ln w="3175">
                <a:solidFill>
                  <a:prstClr val="ltGray"/>
                </a:solidFill>
              </a:ln>
            </p:spPr>
          </p:pic>
        </mc:Fallback>
      </mc:AlternateContent>
      <p:sp>
        <p:nvSpPr>
          <p:cNvPr id="10" name="灯片编号占位符 9">
            <a:extLst>
              <a:ext uri="{FF2B5EF4-FFF2-40B4-BE49-F238E27FC236}">
                <a16:creationId xmlns:a16="http://schemas.microsoft.com/office/drawing/2014/main" id="{3DC64827-D4F1-4F7F-84C0-BDD99C24E9A5}"/>
              </a:ext>
            </a:extLst>
          </p:cNvPr>
          <p:cNvSpPr>
            <a:spLocks noGrp="1"/>
          </p:cNvSpPr>
          <p:nvPr>
            <p:ph type="sldNum" sz="quarter" idx="12"/>
          </p:nvPr>
        </p:nvSpPr>
        <p:spPr/>
        <p:txBody>
          <a:bodyPr/>
          <a:lstStyle/>
          <a:p>
            <a:pPr algn="r"/>
            <a:fld id="{16F781C4-B8D4-4498-9C49-C9A9BB9F3E73}" type="slidenum">
              <a:rPr lang="zh-CN" altLang="en-US" smtClean="0"/>
              <a:pPr algn="r"/>
              <a:t>18</a:t>
            </a:fld>
            <a:endParaRPr lang="zh-CN" altLang="en-US" dirty="0"/>
          </a:p>
        </p:txBody>
      </p:sp>
    </p:spTree>
    <p:extLst>
      <p:ext uri="{BB962C8B-B14F-4D97-AF65-F5344CB8AC3E}">
        <p14:creationId xmlns:p14="http://schemas.microsoft.com/office/powerpoint/2010/main" val="3471906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randombar(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randombar(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randombar(horizontal)">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第二章 汇编语言</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en-US" altLang="zh-CN" dirty="0">
                <a:cs typeface="+mn-ea"/>
                <a:sym typeface="+mn-lt"/>
              </a:rPr>
              <a:t>1.CPU</a:t>
            </a:r>
            <a:r>
              <a:rPr lang="zh-CN" altLang="en-US" dirty="0">
                <a:cs typeface="+mn-ea"/>
                <a:sym typeface="+mn-lt"/>
              </a:rPr>
              <a:t>简介</a:t>
            </a:r>
            <a:endParaRPr lang="en-US" altLang="zh-CN" dirty="0">
              <a:cs typeface="+mn-ea"/>
              <a:sym typeface="+mn-lt"/>
            </a:endParaRPr>
          </a:p>
          <a:p>
            <a:r>
              <a:rPr lang="en-US" altLang="zh-CN" dirty="0">
                <a:solidFill>
                  <a:srgbClr val="FF0000"/>
                </a:solidFill>
                <a:cs typeface="+mn-ea"/>
                <a:sym typeface="+mn-lt"/>
              </a:rPr>
              <a:t>2.</a:t>
            </a:r>
            <a:r>
              <a:rPr lang="zh-CN" altLang="en-US" dirty="0">
                <a:solidFill>
                  <a:srgbClr val="FF0000"/>
                </a:solidFill>
                <a:cs typeface="+mn-ea"/>
                <a:sym typeface="+mn-lt"/>
              </a:rPr>
              <a:t>寄存器</a:t>
            </a:r>
          </a:p>
          <a:p>
            <a:r>
              <a:rPr lang="en-US" altLang="zh-CN" dirty="0">
                <a:cs typeface="+mn-ea"/>
                <a:sym typeface="+mn-lt"/>
              </a:rPr>
              <a:t>3.x86</a:t>
            </a:r>
            <a:r>
              <a:rPr lang="zh-CN" altLang="en-US" dirty="0">
                <a:cs typeface="+mn-ea"/>
                <a:sym typeface="+mn-lt"/>
              </a:rPr>
              <a:t>指令集</a:t>
            </a:r>
          </a:p>
          <a:p>
            <a:r>
              <a:rPr lang="en-US" altLang="zh-CN" dirty="0">
                <a:cs typeface="+mn-ea"/>
                <a:sym typeface="+mn-lt"/>
              </a:rPr>
              <a:t>4.</a:t>
            </a:r>
            <a:r>
              <a:rPr lang="zh-CN" altLang="en-US" dirty="0">
                <a:cs typeface="+mn-ea"/>
                <a:sym typeface="+mn-lt"/>
              </a:rPr>
              <a:t>寻址方式</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5" name="灯片编号占位符 4">
            <a:extLst>
              <a:ext uri="{FF2B5EF4-FFF2-40B4-BE49-F238E27FC236}">
                <a16:creationId xmlns:a16="http://schemas.microsoft.com/office/drawing/2014/main" id="{BBDFD86B-90AC-4004-8E7E-1345D4B3BD63}"/>
              </a:ext>
            </a:extLst>
          </p:cNvPr>
          <p:cNvSpPr>
            <a:spLocks noGrp="1"/>
          </p:cNvSpPr>
          <p:nvPr>
            <p:ph type="sldNum" sz="quarter" idx="12"/>
          </p:nvPr>
        </p:nvSpPr>
        <p:spPr/>
        <p:txBody>
          <a:bodyPr/>
          <a:lstStyle/>
          <a:p>
            <a:pPr algn="r"/>
            <a:fld id="{16F781C4-B8D4-4498-9C49-C9A9BB9F3E73}" type="slidenum">
              <a:rPr lang="zh-CN" altLang="en-US" smtClean="0"/>
              <a:pPr algn="r"/>
              <a:t>19</a:t>
            </a:fld>
            <a:endParaRPr lang="zh-CN" altLang="en-US" dirty="0"/>
          </a:p>
        </p:txBody>
      </p:sp>
    </p:spTree>
    <p:extLst>
      <p:ext uri="{BB962C8B-B14F-4D97-AF65-F5344CB8AC3E}">
        <p14:creationId xmlns:p14="http://schemas.microsoft.com/office/powerpoint/2010/main" val="3059542866"/>
      </p:ext>
    </p:extLst>
  </p:cSld>
  <p:clrMapOvr>
    <a:masterClrMapping/>
  </p:clrMapOvr>
  <p:transition advTm="11353"/>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第二章 汇编语言</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en-US" altLang="zh-CN" dirty="0">
                <a:solidFill>
                  <a:srgbClr val="FF0000"/>
                </a:solidFill>
                <a:cs typeface="+mn-ea"/>
                <a:sym typeface="+mn-lt"/>
              </a:rPr>
              <a:t>1.CPU</a:t>
            </a:r>
            <a:r>
              <a:rPr lang="zh-CN" altLang="en-US" dirty="0">
                <a:solidFill>
                  <a:srgbClr val="FF0000"/>
                </a:solidFill>
                <a:cs typeface="+mn-ea"/>
                <a:sym typeface="+mn-lt"/>
              </a:rPr>
              <a:t>简介</a:t>
            </a:r>
            <a:endParaRPr lang="en-US" altLang="zh-CN" dirty="0">
              <a:solidFill>
                <a:srgbClr val="FF0000"/>
              </a:solidFill>
              <a:cs typeface="+mn-ea"/>
              <a:sym typeface="+mn-lt"/>
            </a:endParaRPr>
          </a:p>
          <a:p>
            <a:r>
              <a:rPr lang="en-US" altLang="zh-CN" dirty="0">
                <a:cs typeface="+mn-ea"/>
                <a:sym typeface="+mn-lt"/>
              </a:rPr>
              <a:t>2.</a:t>
            </a:r>
            <a:r>
              <a:rPr lang="zh-CN" altLang="en-US" dirty="0">
                <a:cs typeface="+mn-ea"/>
                <a:sym typeface="+mn-lt"/>
              </a:rPr>
              <a:t>寄存器</a:t>
            </a:r>
          </a:p>
          <a:p>
            <a:r>
              <a:rPr lang="en-US" altLang="zh-CN" dirty="0">
                <a:cs typeface="+mn-ea"/>
                <a:sym typeface="+mn-lt"/>
              </a:rPr>
              <a:t>3.x86</a:t>
            </a:r>
            <a:r>
              <a:rPr lang="zh-CN" altLang="en-US" dirty="0">
                <a:cs typeface="+mn-ea"/>
                <a:sym typeface="+mn-lt"/>
              </a:rPr>
              <a:t>指令集</a:t>
            </a:r>
          </a:p>
          <a:p>
            <a:r>
              <a:rPr lang="en-US" altLang="zh-CN" dirty="0">
                <a:cs typeface="+mn-ea"/>
                <a:sym typeface="+mn-lt"/>
              </a:rPr>
              <a:t>4.</a:t>
            </a:r>
            <a:r>
              <a:rPr lang="zh-CN" altLang="en-US" dirty="0">
                <a:cs typeface="+mn-ea"/>
                <a:sym typeface="+mn-lt"/>
              </a:rPr>
              <a:t>寻址方式</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grpSp>
        <p:nvGrpSpPr>
          <p:cNvPr id="5" name="组合 4">
            <a:extLst>
              <a:ext uri="{FF2B5EF4-FFF2-40B4-BE49-F238E27FC236}">
                <a16:creationId xmlns:a16="http://schemas.microsoft.com/office/drawing/2014/main" id="{80906E60-E185-4FE4-B8BB-A80EDA92E8D8}"/>
              </a:ext>
            </a:extLst>
          </p:cNvPr>
          <p:cNvGrpSpPr/>
          <p:nvPr/>
        </p:nvGrpSpPr>
        <p:grpSpPr>
          <a:xfrm>
            <a:off x="4159483" y="803337"/>
            <a:ext cx="5753844" cy="5792576"/>
            <a:chOff x="3767835" y="372728"/>
            <a:chExt cx="6145992" cy="5759201"/>
          </a:xfrm>
        </p:grpSpPr>
        <p:pic>
          <p:nvPicPr>
            <p:cNvPr id="1026" name="Picture 2" descr="CS 214 Course Resources">
              <a:extLst>
                <a:ext uri="{FF2B5EF4-FFF2-40B4-BE49-F238E27FC236}">
                  <a16:creationId xmlns:a16="http://schemas.microsoft.com/office/drawing/2014/main" id="{E28C8BED-9264-431C-9B28-199770C970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7" t="2821" r="162" b="8333"/>
            <a:stretch/>
          </p:blipFill>
          <p:spPr bwMode="auto">
            <a:xfrm>
              <a:off x="3767835" y="372728"/>
              <a:ext cx="6145992" cy="5759201"/>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a:extLst>
                <a:ext uri="{FF2B5EF4-FFF2-40B4-BE49-F238E27FC236}">
                  <a16:creationId xmlns:a16="http://schemas.microsoft.com/office/drawing/2014/main" id="{3725714E-D96B-4CAA-84BD-9EA4F74420B5}"/>
                </a:ext>
              </a:extLst>
            </p:cNvPr>
            <p:cNvSpPr/>
            <p:nvPr/>
          </p:nvSpPr>
          <p:spPr>
            <a:xfrm>
              <a:off x="6535237" y="1717399"/>
              <a:ext cx="1368748" cy="325423"/>
            </a:xfrm>
            <a:prstGeom prst="ellipse">
              <a:avLst/>
            </a:prstGeom>
            <a:noFill/>
            <a:ln>
              <a:solidFill>
                <a:srgbClr val="FF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028" name="Picture 4" descr="What Is a CPU Socket? A Basic Definition | Tom&amp;amp;#39;s Hardware">
            <a:extLst>
              <a:ext uri="{FF2B5EF4-FFF2-40B4-BE49-F238E27FC236}">
                <a16:creationId xmlns:a16="http://schemas.microsoft.com/office/drawing/2014/main" id="{0528551A-28CB-40C4-94F4-D4B8D0C3A7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17" t="20155" r="37010" b="13178"/>
          <a:stretch/>
        </p:blipFill>
        <p:spPr bwMode="auto">
          <a:xfrm>
            <a:off x="344488" y="3821014"/>
            <a:ext cx="3180074" cy="2734865"/>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11AE1192-F1F8-4E79-B7F7-31034BB9809F}"/>
              </a:ext>
            </a:extLst>
          </p:cNvPr>
          <p:cNvSpPr>
            <a:spLocks noGrp="1"/>
          </p:cNvSpPr>
          <p:nvPr>
            <p:ph type="sldNum" sz="quarter" idx="12"/>
          </p:nvPr>
        </p:nvSpPr>
        <p:spPr/>
        <p:txBody>
          <a:bodyPr/>
          <a:lstStyle/>
          <a:p>
            <a:pPr algn="r"/>
            <a:fld id="{16F781C4-B8D4-4498-9C49-C9A9BB9F3E73}" type="slidenum">
              <a:rPr lang="zh-CN" altLang="en-US" smtClean="0"/>
              <a:pPr algn="r"/>
              <a:t>2</a:t>
            </a:fld>
            <a:endParaRPr lang="zh-CN" altLang="en-US" dirty="0"/>
          </a:p>
        </p:txBody>
      </p:sp>
      <p:grpSp>
        <p:nvGrpSpPr>
          <p:cNvPr id="13" name="Group 12">
            <a:extLst>
              <a:ext uri="{FF2B5EF4-FFF2-40B4-BE49-F238E27FC236}">
                <a16:creationId xmlns:a16="http://schemas.microsoft.com/office/drawing/2014/main" id="{1A2DBD56-E405-252B-5DCD-5D1B0E3D9273}"/>
              </a:ext>
            </a:extLst>
          </p:cNvPr>
          <p:cNvGrpSpPr/>
          <p:nvPr/>
        </p:nvGrpSpPr>
        <p:grpSpPr>
          <a:xfrm>
            <a:off x="5529064" y="839328"/>
            <a:ext cx="3494804" cy="5963372"/>
            <a:chOff x="5313040" y="803337"/>
            <a:chExt cx="3494804" cy="5963372"/>
          </a:xfrm>
        </p:grpSpPr>
        <p:pic>
          <p:nvPicPr>
            <p:cNvPr id="2" name="Picture 2" descr="众人膜拜神像- 梗图产生器（懒人模式）">
              <a:extLst>
                <a:ext uri="{FF2B5EF4-FFF2-40B4-BE49-F238E27FC236}">
                  <a16:creationId xmlns:a16="http://schemas.microsoft.com/office/drawing/2014/main" id="{41CD2D47-82B6-F886-0090-9EED9F8AD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445" y="803337"/>
              <a:ext cx="3359919" cy="59633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A4A455-BF7C-04E2-531C-091BCE9EA48B}"/>
                </a:ext>
              </a:extLst>
            </p:cNvPr>
            <p:cNvSpPr txBox="1"/>
            <p:nvPr/>
          </p:nvSpPr>
          <p:spPr>
            <a:xfrm>
              <a:off x="6750310" y="1395070"/>
              <a:ext cx="1107996" cy="369332"/>
            </a:xfrm>
            <a:prstGeom prst="rect">
              <a:avLst/>
            </a:prstGeom>
            <a:noFill/>
          </p:spPr>
          <p:txBody>
            <a:bodyPr wrap="none" rtlCol="0">
              <a:spAutoFit/>
            </a:bodyPr>
            <a:lstStyle/>
            <a:p>
              <a:r>
                <a:rPr lang="zh-CN" altLang="en-US" dirty="0">
                  <a:solidFill>
                    <a:srgbClr val="FF0000"/>
                  </a:solidFill>
                  <a:highlight>
                    <a:srgbClr val="FFFF00"/>
                  </a:highlight>
                </a:rPr>
                <a:t>汇编语言</a:t>
              </a:r>
            </a:p>
          </p:txBody>
        </p:sp>
        <p:sp>
          <p:nvSpPr>
            <p:cNvPr id="8" name="TextBox 7">
              <a:extLst>
                <a:ext uri="{FF2B5EF4-FFF2-40B4-BE49-F238E27FC236}">
                  <a16:creationId xmlns:a16="http://schemas.microsoft.com/office/drawing/2014/main" id="{4763B8B9-069C-94F1-62F9-B314844D6F08}"/>
                </a:ext>
              </a:extLst>
            </p:cNvPr>
            <p:cNvSpPr txBox="1"/>
            <p:nvPr/>
          </p:nvSpPr>
          <p:spPr>
            <a:xfrm>
              <a:off x="5313040" y="2996952"/>
              <a:ext cx="671979" cy="369332"/>
            </a:xfrm>
            <a:prstGeom prst="rect">
              <a:avLst/>
            </a:prstGeom>
            <a:noFill/>
          </p:spPr>
          <p:txBody>
            <a:bodyPr wrap="none" rtlCol="0">
              <a:spAutoFit/>
            </a:bodyPr>
            <a:lstStyle/>
            <a:p>
              <a:r>
                <a:rPr lang="en-US" altLang="zh-CN" dirty="0">
                  <a:solidFill>
                    <a:srgbClr val="0000FF"/>
                  </a:solidFill>
                  <a:highlight>
                    <a:srgbClr val="00FF00"/>
                  </a:highlight>
                </a:rPr>
                <a:t>Java</a:t>
              </a:r>
              <a:endParaRPr lang="zh-CN" altLang="en-US" dirty="0">
                <a:solidFill>
                  <a:srgbClr val="0000FF"/>
                </a:solidFill>
                <a:highlight>
                  <a:srgbClr val="00FF00"/>
                </a:highlight>
              </a:endParaRPr>
            </a:p>
          </p:txBody>
        </p:sp>
        <p:sp>
          <p:nvSpPr>
            <p:cNvPr id="9" name="TextBox 8">
              <a:extLst>
                <a:ext uri="{FF2B5EF4-FFF2-40B4-BE49-F238E27FC236}">
                  <a16:creationId xmlns:a16="http://schemas.microsoft.com/office/drawing/2014/main" id="{AFC0CFDE-85DA-A7CD-9FEE-ED4EADE0B755}"/>
                </a:ext>
              </a:extLst>
            </p:cNvPr>
            <p:cNvSpPr txBox="1"/>
            <p:nvPr/>
          </p:nvSpPr>
          <p:spPr>
            <a:xfrm>
              <a:off x="7905033" y="2928809"/>
              <a:ext cx="902811" cy="369332"/>
            </a:xfrm>
            <a:prstGeom prst="rect">
              <a:avLst/>
            </a:prstGeom>
            <a:noFill/>
          </p:spPr>
          <p:txBody>
            <a:bodyPr wrap="none" rtlCol="0">
              <a:spAutoFit/>
            </a:bodyPr>
            <a:lstStyle/>
            <a:p>
              <a:r>
                <a:rPr lang="en-US" altLang="zh-CN" dirty="0">
                  <a:solidFill>
                    <a:srgbClr val="00B050"/>
                  </a:solidFill>
                  <a:highlight>
                    <a:srgbClr val="D1DEEE"/>
                  </a:highlight>
                </a:rPr>
                <a:t>Python</a:t>
              </a:r>
              <a:endParaRPr lang="zh-CN" altLang="en-US" dirty="0">
                <a:solidFill>
                  <a:srgbClr val="00B050"/>
                </a:solidFill>
                <a:highlight>
                  <a:srgbClr val="D1DEEE"/>
                </a:highlight>
              </a:endParaRPr>
            </a:p>
          </p:txBody>
        </p:sp>
        <p:sp>
          <p:nvSpPr>
            <p:cNvPr id="10" name="TextBox 9">
              <a:extLst>
                <a:ext uri="{FF2B5EF4-FFF2-40B4-BE49-F238E27FC236}">
                  <a16:creationId xmlns:a16="http://schemas.microsoft.com/office/drawing/2014/main" id="{63652A4F-26D4-D57F-8565-54E47E2FDD49}"/>
                </a:ext>
              </a:extLst>
            </p:cNvPr>
            <p:cNvSpPr txBox="1"/>
            <p:nvPr/>
          </p:nvSpPr>
          <p:spPr>
            <a:xfrm>
              <a:off x="5540005" y="6165195"/>
              <a:ext cx="659155" cy="369332"/>
            </a:xfrm>
            <a:prstGeom prst="rect">
              <a:avLst/>
            </a:prstGeom>
            <a:noFill/>
          </p:spPr>
          <p:txBody>
            <a:bodyPr wrap="none" rtlCol="0">
              <a:spAutoFit/>
            </a:bodyPr>
            <a:lstStyle/>
            <a:p>
              <a:r>
                <a:rPr lang="en-US" altLang="zh-CN" dirty="0">
                  <a:highlight>
                    <a:srgbClr val="FF0000"/>
                  </a:highlight>
                </a:rPr>
                <a:t>Rust</a:t>
              </a:r>
            </a:p>
          </p:txBody>
        </p:sp>
        <p:sp>
          <p:nvSpPr>
            <p:cNvPr id="12" name="TextBox 11">
              <a:extLst>
                <a:ext uri="{FF2B5EF4-FFF2-40B4-BE49-F238E27FC236}">
                  <a16:creationId xmlns:a16="http://schemas.microsoft.com/office/drawing/2014/main" id="{2F6BC149-68E6-61F8-0CEB-F8990FB6C802}"/>
                </a:ext>
              </a:extLst>
            </p:cNvPr>
            <p:cNvSpPr txBox="1"/>
            <p:nvPr/>
          </p:nvSpPr>
          <p:spPr>
            <a:xfrm>
              <a:off x="7591261" y="6156174"/>
              <a:ext cx="851515" cy="369332"/>
            </a:xfrm>
            <a:prstGeom prst="rect">
              <a:avLst/>
            </a:prstGeom>
            <a:noFill/>
          </p:spPr>
          <p:txBody>
            <a:bodyPr wrap="none" rtlCol="0">
              <a:spAutoFit/>
            </a:bodyPr>
            <a:lstStyle/>
            <a:p>
              <a:r>
                <a:rPr lang="en-US" altLang="zh-CN" dirty="0">
                  <a:solidFill>
                    <a:srgbClr val="FF0000"/>
                  </a:solidFill>
                  <a:highlight>
                    <a:srgbClr val="FFFF00"/>
                  </a:highlight>
                </a:rPr>
                <a:t>C/C++</a:t>
              </a:r>
              <a:endParaRPr lang="zh-CN" altLang="en-US" dirty="0">
                <a:solidFill>
                  <a:srgbClr val="FF0000"/>
                </a:solidFill>
                <a:highlight>
                  <a:srgbClr val="FFFF00"/>
                </a:highlight>
              </a:endParaRPr>
            </a:p>
          </p:txBody>
        </p:sp>
      </p:grpSp>
    </p:spTree>
    <p:extLst>
      <p:ext uri="{BB962C8B-B14F-4D97-AF65-F5344CB8AC3E}">
        <p14:creationId xmlns:p14="http://schemas.microsoft.com/office/powerpoint/2010/main" val="5623386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a:bodyPr>
          <a:lstStyle/>
          <a:p>
            <a:r>
              <a:rPr lang="zh-CN" altLang="en-US" dirty="0">
                <a:solidFill>
                  <a:srgbClr val="FF0000"/>
                </a:solidFill>
                <a:cs typeface="+mn-ea"/>
                <a:sym typeface="+mn-lt"/>
              </a:rPr>
              <a:t>什么是寄存器</a:t>
            </a:r>
          </a:p>
          <a:p>
            <a:r>
              <a:rPr lang="zh-CN" altLang="en-US" dirty="0">
                <a:cs typeface="+mn-ea"/>
                <a:sym typeface="+mn-lt"/>
              </a:rPr>
              <a:t>寄存器分类</a:t>
            </a:r>
          </a:p>
          <a:p>
            <a:r>
              <a:rPr lang="zh-CN" altLang="en-US" dirty="0">
                <a:cs typeface="+mn-ea"/>
                <a:sym typeface="+mn-lt"/>
              </a:rPr>
              <a:t>通用寄存器</a:t>
            </a:r>
          </a:p>
          <a:p>
            <a:r>
              <a:rPr lang="zh-CN" altLang="en-US" dirty="0">
                <a:cs typeface="+mn-ea"/>
                <a:sym typeface="+mn-lt"/>
              </a:rPr>
              <a:t>段寄存器</a:t>
            </a:r>
          </a:p>
          <a:p>
            <a:r>
              <a:rPr lang="zh-CN" altLang="en-US" dirty="0">
                <a:cs typeface="+mn-ea"/>
                <a:sym typeface="+mn-lt"/>
              </a:rPr>
              <a:t>程序状态与控制寄存器</a:t>
            </a:r>
          </a:p>
          <a:p>
            <a:r>
              <a:rPr lang="zh-CN" altLang="en-US" dirty="0">
                <a:cs typeface="+mn-ea"/>
                <a:sym typeface="+mn-lt"/>
              </a:rPr>
              <a:t>指令指针寄存器</a:t>
            </a:r>
          </a:p>
          <a:p>
            <a:pPr marL="0" indent="0">
              <a:buNone/>
            </a:pP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a:t>
            </a:r>
          </a:p>
        </p:txBody>
      </p:sp>
      <p:sp>
        <p:nvSpPr>
          <p:cNvPr id="7" name="灯片编号占位符 6">
            <a:extLst>
              <a:ext uri="{FF2B5EF4-FFF2-40B4-BE49-F238E27FC236}">
                <a16:creationId xmlns:a16="http://schemas.microsoft.com/office/drawing/2014/main" id="{B88EC909-B6DF-42E2-9661-6E7590039470}"/>
              </a:ext>
            </a:extLst>
          </p:cNvPr>
          <p:cNvSpPr>
            <a:spLocks noGrp="1"/>
          </p:cNvSpPr>
          <p:nvPr>
            <p:ph type="sldNum" sz="quarter" idx="12"/>
          </p:nvPr>
        </p:nvSpPr>
        <p:spPr/>
        <p:txBody>
          <a:bodyPr/>
          <a:lstStyle/>
          <a:p>
            <a:pPr algn="r"/>
            <a:fld id="{16F781C4-B8D4-4498-9C49-C9A9BB9F3E73}" type="slidenum">
              <a:rPr lang="zh-CN" altLang="en-US" smtClean="0"/>
              <a:pPr algn="r"/>
              <a:t>20</a:t>
            </a:fld>
            <a:endParaRPr lang="zh-CN" altLang="en-US" dirty="0"/>
          </a:p>
        </p:txBody>
      </p:sp>
    </p:spTree>
    <p:extLst>
      <p:ext uri="{BB962C8B-B14F-4D97-AF65-F5344CB8AC3E}">
        <p14:creationId xmlns:p14="http://schemas.microsoft.com/office/powerpoint/2010/main" val="4042473207"/>
      </p:ext>
    </p:extLst>
  </p:cSld>
  <p:clrMapOvr>
    <a:masterClrMapping/>
  </p:clrMapOvr>
  <p:transition advTm="1459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80764" y="1541310"/>
            <a:ext cx="5193137" cy="4680520"/>
          </a:xfrm>
        </p:spPr>
        <p:txBody>
          <a:bodyPr>
            <a:normAutofit lnSpcReduction="10000"/>
          </a:bodyPr>
          <a:lstStyle/>
          <a:p>
            <a:pPr algn="just"/>
            <a:r>
              <a:rPr lang="zh-CN" altLang="en-US" dirty="0">
                <a:cs typeface="+mn-ea"/>
                <a:sym typeface="+mn-lt"/>
              </a:rPr>
              <a:t>什么是寄存器</a:t>
            </a:r>
          </a:p>
          <a:p>
            <a:pPr lvl="1" algn="just"/>
            <a:r>
              <a:rPr lang="zh-CN" altLang="en-US" dirty="0">
                <a:cs typeface="+mn-ea"/>
                <a:sym typeface="+mn-lt"/>
              </a:rPr>
              <a:t>寄存器</a:t>
            </a:r>
            <a:r>
              <a:rPr lang="en-US" altLang="zh-CN" dirty="0">
                <a:cs typeface="+mn-ea"/>
                <a:sym typeface="+mn-lt"/>
              </a:rPr>
              <a:t>(</a:t>
            </a:r>
            <a:r>
              <a:rPr lang="en-US" altLang="zh-CN" dirty="0">
                <a:highlight>
                  <a:srgbClr val="FFFF00"/>
                </a:highlight>
                <a:cs typeface="+mn-ea"/>
                <a:sym typeface="+mn-lt"/>
              </a:rPr>
              <a:t>Register</a:t>
            </a:r>
            <a:r>
              <a:rPr lang="en-US" altLang="zh-CN" dirty="0">
                <a:cs typeface="+mn-ea"/>
                <a:sym typeface="+mn-lt"/>
              </a:rPr>
              <a:t>)</a:t>
            </a:r>
            <a:r>
              <a:rPr lang="zh-CN" altLang="en-US" dirty="0">
                <a:cs typeface="+mn-ea"/>
                <a:sym typeface="+mn-lt"/>
              </a:rPr>
              <a:t>是中央处理器</a:t>
            </a:r>
            <a:r>
              <a:rPr lang="en-US" altLang="zh-CN" dirty="0">
                <a:cs typeface="+mn-ea"/>
                <a:sym typeface="+mn-lt"/>
              </a:rPr>
              <a:t>(CPU</a:t>
            </a:r>
            <a:r>
              <a:rPr lang="zh-CN" altLang="en-US" dirty="0">
                <a:cs typeface="+mn-ea"/>
                <a:sym typeface="+mn-lt"/>
              </a:rPr>
              <a:t>，</a:t>
            </a:r>
            <a:r>
              <a:rPr lang="en-US" altLang="zh-CN" dirty="0">
                <a:cs typeface="+mn-ea"/>
                <a:sym typeface="+mn-lt"/>
              </a:rPr>
              <a:t>Central Processing Unit )</a:t>
            </a:r>
            <a:r>
              <a:rPr lang="zh-CN" altLang="en-US" dirty="0">
                <a:cs typeface="+mn-ea"/>
                <a:sym typeface="+mn-lt"/>
              </a:rPr>
              <a:t> 内部的组成部分</a:t>
            </a:r>
          </a:p>
          <a:p>
            <a:pPr lvl="1" algn="just"/>
            <a:r>
              <a:rPr lang="zh-CN" altLang="en-US" dirty="0">
                <a:cs typeface="+mn-ea"/>
                <a:sym typeface="+mn-lt"/>
              </a:rPr>
              <a:t>寄存器是</a:t>
            </a:r>
            <a:r>
              <a:rPr lang="zh-CN" altLang="en-US" dirty="0">
                <a:solidFill>
                  <a:srgbClr val="0000FF"/>
                </a:solidFill>
                <a:cs typeface="+mn-ea"/>
                <a:sym typeface="+mn-lt"/>
              </a:rPr>
              <a:t>有限存储容量</a:t>
            </a:r>
            <a:r>
              <a:rPr lang="zh-CN" altLang="en-US" dirty="0">
                <a:cs typeface="+mn-ea"/>
                <a:sym typeface="+mn-lt"/>
              </a:rPr>
              <a:t>的</a:t>
            </a:r>
            <a:r>
              <a:rPr lang="zh-CN" altLang="en-US" dirty="0">
                <a:solidFill>
                  <a:srgbClr val="0000FF"/>
                </a:solidFill>
                <a:cs typeface="+mn-ea"/>
                <a:sym typeface="+mn-lt"/>
              </a:rPr>
              <a:t>高速存储</a:t>
            </a:r>
            <a:r>
              <a:rPr lang="zh-CN" altLang="en-US" dirty="0">
                <a:cs typeface="+mn-ea"/>
                <a:sym typeface="+mn-lt"/>
              </a:rPr>
              <a:t>部件，它们可用来暂存</a:t>
            </a:r>
            <a:r>
              <a:rPr lang="zh-CN" altLang="en-US" dirty="0">
                <a:solidFill>
                  <a:srgbClr val="F7931E"/>
                </a:solidFill>
                <a:cs typeface="+mn-ea"/>
                <a:sym typeface="+mn-lt"/>
              </a:rPr>
              <a:t>指令</a:t>
            </a:r>
            <a:r>
              <a:rPr lang="zh-CN" altLang="en-US" dirty="0">
                <a:solidFill>
                  <a:srgbClr val="FF0000"/>
                </a:solidFill>
                <a:cs typeface="+mn-ea"/>
                <a:sym typeface="+mn-lt"/>
              </a:rPr>
              <a:t>、</a:t>
            </a:r>
            <a:r>
              <a:rPr lang="zh-CN" altLang="en-US" dirty="0">
                <a:solidFill>
                  <a:srgbClr val="00FF00"/>
                </a:solidFill>
                <a:cs typeface="+mn-ea"/>
                <a:sym typeface="+mn-lt"/>
              </a:rPr>
              <a:t>数据</a:t>
            </a:r>
            <a:r>
              <a:rPr lang="zh-CN" altLang="en-US" dirty="0">
                <a:cs typeface="+mn-ea"/>
                <a:sym typeface="+mn-lt"/>
              </a:rPr>
              <a:t>和</a:t>
            </a:r>
            <a:r>
              <a:rPr lang="zh-CN" altLang="en-US" dirty="0">
                <a:solidFill>
                  <a:srgbClr val="FF0000"/>
                </a:solidFill>
                <a:cs typeface="+mn-ea"/>
                <a:sym typeface="+mn-lt"/>
              </a:rPr>
              <a:t>地址</a:t>
            </a:r>
            <a:endParaRPr lang="en-US" altLang="zh-CN" dirty="0">
              <a:solidFill>
                <a:srgbClr val="FF0000"/>
              </a:solidFill>
              <a:cs typeface="+mn-ea"/>
              <a:sym typeface="+mn-lt"/>
            </a:endParaRPr>
          </a:p>
          <a:p>
            <a:pPr lvl="1" algn="just"/>
            <a:r>
              <a:rPr lang="zh-CN" altLang="en-US" dirty="0">
                <a:cs typeface="+mn-ea"/>
                <a:sym typeface="+mn-lt"/>
              </a:rPr>
              <a:t>寄存器是</a:t>
            </a:r>
            <a:r>
              <a:rPr lang="zh-CN" altLang="en-US" dirty="0">
                <a:highlight>
                  <a:srgbClr val="FFFF00"/>
                </a:highlight>
                <a:cs typeface="+mn-ea"/>
                <a:sym typeface="+mn-lt"/>
              </a:rPr>
              <a:t>计算机系统结构下存储层次的最顶端</a:t>
            </a:r>
            <a:r>
              <a:rPr lang="zh-CN" altLang="en-US" dirty="0">
                <a:cs typeface="+mn-ea"/>
                <a:sym typeface="+mn-lt"/>
              </a:rPr>
              <a:t>，也是系统中操作数据的最快速路径</a:t>
            </a:r>
          </a:p>
          <a:p>
            <a:pPr lvl="1" algn="just"/>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什么是寄存器</a:t>
            </a:r>
          </a:p>
        </p:txBody>
      </p:sp>
      <p:pic>
        <p:nvPicPr>
          <p:cNvPr id="1026" name="Picture 2" descr="Classification of Semiconductor Memories and Computer Memories - VLSIFacts">
            <a:extLst>
              <a:ext uri="{FF2B5EF4-FFF2-40B4-BE49-F238E27FC236}">
                <a16:creationId xmlns:a16="http://schemas.microsoft.com/office/drawing/2014/main" id="{E64D30BB-F36E-41B4-9E17-E05D0884C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7016" y="2060848"/>
            <a:ext cx="4808984" cy="41609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Architecture of a CPU (Von Neuman Architecture)">
            <a:extLst>
              <a:ext uri="{FF2B5EF4-FFF2-40B4-BE49-F238E27FC236}">
                <a16:creationId xmlns:a16="http://schemas.microsoft.com/office/drawing/2014/main" id="{CF21AB20-9BA4-4967-B669-90AE8FCA3A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2373" y="2062583"/>
            <a:ext cx="4778269" cy="4102721"/>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5DA2398D-BAD0-4B5D-B926-8C9C846C7EC8}"/>
              </a:ext>
            </a:extLst>
          </p:cNvPr>
          <p:cNvSpPr>
            <a:spLocks noGrp="1"/>
          </p:cNvSpPr>
          <p:nvPr>
            <p:ph type="sldNum" sz="quarter" idx="12"/>
          </p:nvPr>
        </p:nvSpPr>
        <p:spPr/>
        <p:txBody>
          <a:bodyPr/>
          <a:lstStyle/>
          <a:p>
            <a:pPr algn="r"/>
            <a:fld id="{16F781C4-B8D4-4498-9C49-C9A9BB9F3E73}" type="slidenum">
              <a:rPr lang="zh-CN" altLang="en-US" smtClean="0"/>
              <a:pPr algn="r"/>
              <a:t>21</a:t>
            </a:fld>
            <a:endParaRPr lang="zh-CN" altLang="en-US" dirty="0"/>
          </a:p>
        </p:txBody>
      </p:sp>
    </p:spTree>
    <p:custDataLst>
      <p:tags r:id="rId1"/>
    </p:custDataLst>
    <p:extLst>
      <p:ext uri="{BB962C8B-B14F-4D97-AF65-F5344CB8AC3E}">
        <p14:creationId xmlns:p14="http://schemas.microsoft.com/office/powerpoint/2010/main" val="3831175855"/>
      </p:ext>
    </p:extLst>
  </p:cSld>
  <p:clrMapOvr>
    <a:masterClrMapping/>
  </p:clrMapOvr>
  <p:transition advTm="445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2050"/>
                                        </p:tgtEl>
                                        <p:attrNameLst>
                                          <p:attrName>ppt_w</p:attrName>
                                        </p:attrNameLst>
                                      </p:cBhvr>
                                      <p:tavLst>
                                        <p:tav tm="0">
                                          <p:val>
                                            <p:strVal val="ppt_w"/>
                                          </p:val>
                                        </p:tav>
                                        <p:tav tm="100000">
                                          <p:val>
                                            <p:fltVal val="0"/>
                                          </p:val>
                                        </p:tav>
                                      </p:tavLst>
                                    </p:anim>
                                    <p:anim calcmode="lin" valueType="num">
                                      <p:cBhvr>
                                        <p:cTn id="7" dur="1000"/>
                                        <p:tgtEl>
                                          <p:spTgt spid="2050"/>
                                        </p:tgtEl>
                                        <p:attrNameLst>
                                          <p:attrName>ppt_h</p:attrName>
                                        </p:attrNameLst>
                                      </p:cBhvr>
                                      <p:tavLst>
                                        <p:tav tm="0">
                                          <p:val>
                                            <p:strVal val="ppt_h"/>
                                          </p:val>
                                        </p:tav>
                                        <p:tav tm="100000">
                                          <p:val>
                                            <p:fltVal val="0"/>
                                          </p:val>
                                        </p:tav>
                                      </p:tavLst>
                                    </p:anim>
                                    <p:anim calcmode="lin" valueType="num">
                                      <p:cBhvr>
                                        <p:cTn id="8" dur="1000"/>
                                        <p:tgtEl>
                                          <p:spTgt spid="2050"/>
                                        </p:tgtEl>
                                        <p:attrNameLst>
                                          <p:attrName>style.rotation</p:attrName>
                                        </p:attrNameLst>
                                      </p:cBhvr>
                                      <p:tavLst>
                                        <p:tav tm="0">
                                          <p:val>
                                            <p:fltVal val="0"/>
                                          </p:val>
                                        </p:tav>
                                        <p:tav tm="100000">
                                          <p:val>
                                            <p:fltVal val="90"/>
                                          </p:val>
                                        </p:tav>
                                      </p:tavLst>
                                    </p:anim>
                                    <p:animEffect transition="out" filter="fade">
                                      <p:cBhvr>
                                        <p:cTn id="9" dur="1000"/>
                                        <p:tgtEl>
                                          <p:spTgt spid="2050"/>
                                        </p:tgtEl>
                                      </p:cBhvr>
                                    </p:animEffect>
                                    <p:set>
                                      <p:cBhvr>
                                        <p:cTn id="10" dur="1" fill="hold">
                                          <p:stCondLst>
                                            <p:cond delay="9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Where are registers and what do they look like? | Newbedev">
            <a:extLst>
              <a:ext uri="{FF2B5EF4-FFF2-40B4-BE49-F238E27FC236}">
                <a16:creationId xmlns:a16="http://schemas.microsoft.com/office/drawing/2014/main" id="{F47B540B-0E40-43C2-846A-F9A2622456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5288" y="1472984"/>
            <a:ext cx="3193490" cy="310228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0E24056-D87D-49B0-AC67-C7FF062EBC94}"/>
              </a:ext>
            </a:extLst>
          </p:cNvPr>
          <p:cNvSpPr/>
          <p:nvPr/>
        </p:nvSpPr>
        <p:spPr>
          <a:xfrm>
            <a:off x="6818630" y="1839195"/>
            <a:ext cx="720080" cy="86409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grpSp>
        <p:nvGrpSpPr>
          <p:cNvPr id="13" name="组合 12">
            <a:extLst>
              <a:ext uri="{FF2B5EF4-FFF2-40B4-BE49-F238E27FC236}">
                <a16:creationId xmlns:a16="http://schemas.microsoft.com/office/drawing/2014/main" id="{B334D03B-91AA-4677-A189-5C16C9CA520B}"/>
              </a:ext>
            </a:extLst>
          </p:cNvPr>
          <p:cNvGrpSpPr/>
          <p:nvPr/>
        </p:nvGrpSpPr>
        <p:grpSpPr>
          <a:xfrm>
            <a:off x="4304928" y="2661230"/>
            <a:ext cx="4734256" cy="3792107"/>
            <a:chOff x="200472" y="2486225"/>
            <a:chExt cx="4590240" cy="4255143"/>
          </a:xfrm>
        </p:grpSpPr>
        <p:pic>
          <p:nvPicPr>
            <p:cNvPr id="9" name="Picture 4" descr="enter image description here">
              <a:extLst>
                <a:ext uri="{FF2B5EF4-FFF2-40B4-BE49-F238E27FC236}">
                  <a16:creationId xmlns:a16="http://schemas.microsoft.com/office/drawing/2014/main" id="{758047FC-DB1F-45E3-A338-ED93714A48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902"/>
            <a:stretch/>
          </p:blipFill>
          <p:spPr bwMode="auto">
            <a:xfrm>
              <a:off x="200472" y="4661524"/>
              <a:ext cx="4590240" cy="207984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箭头连接符 9">
              <a:extLst>
                <a:ext uri="{FF2B5EF4-FFF2-40B4-BE49-F238E27FC236}">
                  <a16:creationId xmlns:a16="http://schemas.microsoft.com/office/drawing/2014/main" id="{FAF3C3C4-3EDC-4494-B653-898812E1CDCE}"/>
                </a:ext>
              </a:extLst>
            </p:cNvPr>
            <p:cNvCxnSpPr>
              <a:cxnSpLocks/>
            </p:cNvCxnSpPr>
            <p:nvPr/>
          </p:nvCxnSpPr>
          <p:spPr>
            <a:xfrm flipH="1">
              <a:off x="200474" y="2486225"/>
              <a:ext cx="2437233" cy="217530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直接箭头连接符 13">
              <a:extLst>
                <a:ext uri="{FF2B5EF4-FFF2-40B4-BE49-F238E27FC236}">
                  <a16:creationId xmlns:a16="http://schemas.microsoft.com/office/drawing/2014/main" id="{EB8B2B5B-612C-4518-9AD2-CD341223008B}"/>
                </a:ext>
              </a:extLst>
            </p:cNvPr>
            <p:cNvCxnSpPr>
              <a:cxnSpLocks/>
            </p:cNvCxnSpPr>
            <p:nvPr/>
          </p:nvCxnSpPr>
          <p:spPr>
            <a:xfrm>
              <a:off x="3335882" y="2533422"/>
              <a:ext cx="1454830" cy="212810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p:pic>
        <p:nvPicPr>
          <p:cNvPr id="3078" name="Picture 6">
            <a:extLst>
              <a:ext uri="{FF2B5EF4-FFF2-40B4-BE49-F238E27FC236}">
                <a16:creationId xmlns:a16="http://schemas.microsoft.com/office/drawing/2014/main" id="{CEA97EFD-1863-416D-8F05-1F3120413C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1162735" y="2889713"/>
            <a:ext cx="5030670" cy="216024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接箭头连接符 18">
            <a:extLst>
              <a:ext uri="{FF2B5EF4-FFF2-40B4-BE49-F238E27FC236}">
                <a16:creationId xmlns:a16="http://schemas.microsoft.com/office/drawing/2014/main" id="{F0C43713-CC81-4896-9206-448366BF052E}"/>
              </a:ext>
            </a:extLst>
          </p:cNvPr>
          <p:cNvCxnSpPr>
            <a:cxnSpLocks/>
          </p:cNvCxnSpPr>
          <p:nvPr/>
        </p:nvCxnSpPr>
        <p:spPr>
          <a:xfrm flipV="1">
            <a:off x="2072680" y="1967813"/>
            <a:ext cx="4752528" cy="45026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5" name="文本框 24">
            <a:extLst>
              <a:ext uri="{FF2B5EF4-FFF2-40B4-BE49-F238E27FC236}">
                <a16:creationId xmlns:a16="http://schemas.microsoft.com/office/drawing/2014/main" id="{A46F95F4-91DF-453A-A6B5-EF8B5947D898}"/>
              </a:ext>
            </a:extLst>
          </p:cNvPr>
          <p:cNvSpPr txBox="1"/>
          <p:nvPr/>
        </p:nvSpPr>
        <p:spPr>
          <a:xfrm>
            <a:off x="200472" y="6516052"/>
            <a:ext cx="9649072" cy="338554"/>
          </a:xfrm>
          <a:prstGeom prst="rect">
            <a:avLst/>
          </a:prstGeom>
          <a:noFill/>
        </p:spPr>
        <p:txBody>
          <a:bodyPr wrap="square">
            <a:spAutoFit/>
          </a:bodyPr>
          <a:lstStyle/>
          <a:p>
            <a:r>
              <a:rPr lang="zh-CN" altLang="en-US" sz="1600" dirty="0">
                <a:solidFill>
                  <a:schemeClr val="bg1">
                    <a:lumMod val="50000"/>
                  </a:schemeClr>
                </a:solidFill>
                <a:cs typeface="+mn-ea"/>
                <a:sym typeface="+mn-lt"/>
              </a:rPr>
              <a:t>* 关于</a:t>
            </a:r>
            <a:r>
              <a:rPr lang="en-US" altLang="zh-CN" sz="1600" dirty="0">
                <a:solidFill>
                  <a:schemeClr val="bg1">
                    <a:lumMod val="50000"/>
                  </a:schemeClr>
                </a:solidFill>
                <a:cs typeface="+mn-ea"/>
                <a:sym typeface="+mn-lt"/>
              </a:rPr>
              <a:t>L1</a:t>
            </a:r>
            <a:r>
              <a:rPr lang="zh-CN" altLang="en-US" sz="1600" dirty="0">
                <a:solidFill>
                  <a:schemeClr val="bg1">
                    <a:lumMod val="50000"/>
                  </a:schemeClr>
                </a:solidFill>
                <a:cs typeface="+mn-ea"/>
                <a:sym typeface="+mn-lt"/>
              </a:rPr>
              <a:t>、</a:t>
            </a:r>
            <a:r>
              <a:rPr lang="en-US" altLang="zh-CN" sz="1600" dirty="0">
                <a:solidFill>
                  <a:schemeClr val="bg1">
                    <a:lumMod val="50000"/>
                  </a:schemeClr>
                </a:solidFill>
                <a:cs typeface="+mn-ea"/>
                <a:sym typeface="+mn-lt"/>
              </a:rPr>
              <a:t>L2</a:t>
            </a:r>
            <a:r>
              <a:rPr lang="zh-CN" altLang="en-US" sz="1600" dirty="0">
                <a:solidFill>
                  <a:schemeClr val="bg1">
                    <a:lumMod val="50000"/>
                  </a:schemeClr>
                </a:solidFill>
                <a:cs typeface="+mn-ea"/>
                <a:sym typeface="+mn-lt"/>
              </a:rPr>
              <a:t>以及</a:t>
            </a:r>
            <a:r>
              <a:rPr lang="en-US" altLang="zh-CN" sz="1600" dirty="0">
                <a:solidFill>
                  <a:schemeClr val="bg1">
                    <a:lumMod val="50000"/>
                  </a:schemeClr>
                </a:solidFill>
                <a:cs typeface="+mn-ea"/>
                <a:sym typeface="+mn-lt"/>
              </a:rPr>
              <a:t>L3 Cache </a:t>
            </a:r>
            <a:r>
              <a:rPr lang="zh-CN" altLang="en-US" sz="1600" dirty="0">
                <a:solidFill>
                  <a:schemeClr val="bg1">
                    <a:lumMod val="50000"/>
                  </a:schemeClr>
                </a:solidFill>
                <a:cs typeface="+mn-ea"/>
                <a:sym typeface="+mn-lt"/>
              </a:rPr>
              <a:t>的拓展阅读：https://www.techspot.com/article/2066-cpu-l1-l2-l3-cache/</a:t>
            </a:r>
          </a:p>
        </p:txBody>
      </p:sp>
      <p:sp>
        <p:nvSpPr>
          <p:cNvPr id="16" name="矩形 15">
            <a:extLst>
              <a:ext uri="{FF2B5EF4-FFF2-40B4-BE49-F238E27FC236}">
                <a16:creationId xmlns:a16="http://schemas.microsoft.com/office/drawing/2014/main" id="{509105EF-8325-499A-8573-FEB83C4840D1}"/>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什么是寄存器</a:t>
            </a:r>
          </a:p>
        </p:txBody>
      </p:sp>
      <p:sp>
        <p:nvSpPr>
          <p:cNvPr id="6" name="灯片编号占位符 5">
            <a:extLst>
              <a:ext uri="{FF2B5EF4-FFF2-40B4-BE49-F238E27FC236}">
                <a16:creationId xmlns:a16="http://schemas.microsoft.com/office/drawing/2014/main" id="{7603E22E-175A-4D5C-B8CD-5B6629D024D4}"/>
              </a:ext>
            </a:extLst>
          </p:cNvPr>
          <p:cNvSpPr>
            <a:spLocks noGrp="1"/>
          </p:cNvSpPr>
          <p:nvPr>
            <p:ph type="sldNum" sz="quarter" idx="12"/>
          </p:nvPr>
        </p:nvSpPr>
        <p:spPr/>
        <p:txBody>
          <a:bodyPr/>
          <a:lstStyle/>
          <a:p>
            <a:pPr algn="r"/>
            <a:fld id="{16F781C4-B8D4-4498-9C49-C9A9BB9F3E73}" type="slidenum">
              <a:rPr lang="zh-CN" altLang="en-US" smtClean="0"/>
              <a:pPr algn="r"/>
              <a:t>22</a:t>
            </a:fld>
            <a:endParaRPr lang="zh-CN" altLang="en-US" dirty="0"/>
          </a:p>
        </p:txBody>
      </p:sp>
    </p:spTree>
    <p:custDataLst>
      <p:tags r:id="rId1"/>
    </p:custDataLst>
    <p:extLst>
      <p:ext uri="{BB962C8B-B14F-4D97-AF65-F5344CB8AC3E}">
        <p14:creationId xmlns:p14="http://schemas.microsoft.com/office/powerpoint/2010/main" val="3250814368"/>
      </p:ext>
    </p:extLst>
  </p:cSld>
  <p:clrMapOvr>
    <a:masterClrMapping/>
  </p:clrMapOvr>
  <mc:AlternateContent xmlns:mc="http://schemas.openxmlformats.org/markup-compatibility/2006" xmlns:p14="http://schemas.microsoft.com/office/powerpoint/2010/main">
    <mc:Choice Requires="p14">
      <p:transition spd="slow" p14:dur="999" advTm="118737"/>
    </mc:Choice>
    <mc:Fallback xmlns="">
      <p:transition spd="slow" advTm="1187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500"/>
                            </p:stCondLst>
                            <p:childTnLst>
                              <p:par>
                                <p:cTn id="16" presetID="16" presetClass="entr" presetSubtype="21" fill="hold" grpId="0" nodeType="afterEffect">
                                  <p:stCondLst>
                                    <p:cond delay="25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71A75723-E73C-41BF-97DD-11B9F4C117C7}"/>
              </a:ext>
            </a:extLst>
          </p:cNvPr>
          <p:cNvSpPr/>
          <p:nvPr/>
        </p:nvSpPr>
        <p:spPr>
          <a:xfrm>
            <a:off x="0" y="1578249"/>
            <a:ext cx="2648744" cy="1190442"/>
          </a:xfrm>
          <a:prstGeom prst="rect">
            <a:avLst/>
          </a:prstGeom>
          <a:solidFill>
            <a:schemeClr val="bg1">
              <a:lumMod val="85000"/>
            </a:schemeClr>
          </a:solidFill>
          <a:ln>
            <a:solidFill>
              <a:srgbClr val="D1D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矩形 63">
            <a:extLst>
              <a:ext uri="{FF2B5EF4-FFF2-40B4-BE49-F238E27FC236}">
                <a16:creationId xmlns:a16="http://schemas.microsoft.com/office/drawing/2014/main" id="{E29076DF-93D3-46C6-97CA-43C0E1F7F3F3}"/>
              </a:ext>
            </a:extLst>
          </p:cNvPr>
          <p:cNvSpPr/>
          <p:nvPr/>
        </p:nvSpPr>
        <p:spPr>
          <a:xfrm>
            <a:off x="344488" y="3124784"/>
            <a:ext cx="9217024" cy="3688592"/>
          </a:xfrm>
          <a:prstGeom prst="rect">
            <a:avLst/>
          </a:prstGeom>
          <a:solidFill>
            <a:schemeClr val="accent6">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什么是寄存器</a:t>
            </a:r>
          </a:p>
        </p:txBody>
      </p:sp>
      <p:pic>
        <p:nvPicPr>
          <p:cNvPr id="15" name="table">
            <a:extLst>
              <a:ext uri="{FF2B5EF4-FFF2-40B4-BE49-F238E27FC236}">
                <a16:creationId xmlns:a16="http://schemas.microsoft.com/office/drawing/2014/main" id="{82EFB320-D377-4CC6-A90A-69BCA16C91C5}"/>
              </a:ext>
            </a:extLst>
          </p:cNvPr>
          <p:cNvPicPr>
            <a:picLocks noGrp="1"/>
          </p:cNvPicPr>
          <p:nvPr/>
        </p:nvPicPr>
        <p:blipFill>
          <a:blip r:embed="rId4"/>
          <a:stretch>
            <a:fillRect/>
          </a:stretch>
        </p:blipFill>
        <p:spPr>
          <a:xfrm>
            <a:off x="881607" y="3861048"/>
            <a:ext cx="3818890" cy="2752089"/>
          </a:xfrm>
          <a:prstGeom prst="rect">
            <a:avLst/>
          </a:prstGeom>
        </p:spPr>
      </p:pic>
      <p:pic>
        <p:nvPicPr>
          <p:cNvPr id="16" name="table">
            <a:extLst>
              <a:ext uri="{FF2B5EF4-FFF2-40B4-BE49-F238E27FC236}">
                <a16:creationId xmlns:a16="http://schemas.microsoft.com/office/drawing/2014/main" id="{9202014C-FC5F-4E4A-975E-D0FB26F07098}"/>
              </a:ext>
            </a:extLst>
          </p:cNvPr>
          <p:cNvPicPr>
            <a:picLocks noGrp="1"/>
          </p:cNvPicPr>
          <p:nvPr/>
        </p:nvPicPr>
        <p:blipFill>
          <a:blip r:embed="rId5"/>
          <a:stretch>
            <a:fillRect/>
          </a:stretch>
        </p:blipFill>
        <p:spPr>
          <a:xfrm>
            <a:off x="6825208" y="3861048"/>
            <a:ext cx="2142490" cy="2752089"/>
          </a:xfrm>
          <a:prstGeom prst="rect">
            <a:avLst/>
          </a:prstGeom>
        </p:spPr>
      </p:pic>
      <p:pic>
        <p:nvPicPr>
          <p:cNvPr id="17" name="table">
            <a:extLst>
              <a:ext uri="{FF2B5EF4-FFF2-40B4-BE49-F238E27FC236}">
                <a16:creationId xmlns:a16="http://schemas.microsoft.com/office/drawing/2014/main" id="{B2734DC2-9A91-458E-B8C3-DFC23D4F224F}"/>
              </a:ext>
            </a:extLst>
          </p:cNvPr>
          <p:cNvPicPr>
            <a:picLocks noGrp="1"/>
          </p:cNvPicPr>
          <p:nvPr/>
        </p:nvPicPr>
        <p:blipFill>
          <a:blip r:embed="rId6"/>
          <a:stretch>
            <a:fillRect/>
          </a:stretch>
        </p:blipFill>
        <p:spPr>
          <a:xfrm>
            <a:off x="7511008" y="4318248"/>
            <a:ext cx="923290" cy="2142490"/>
          </a:xfrm>
          <a:prstGeom prst="rect">
            <a:avLst/>
          </a:prstGeom>
        </p:spPr>
      </p:pic>
      <p:pic>
        <p:nvPicPr>
          <p:cNvPr id="20" name="table">
            <a:extLst>
              <a:ext uri="{FF2B5EF4-FFF2-40B4-BE49-F238E27FC236}">
                <a16:creationId xmlns:a16="http://schemas.microsoft.com/office/drawing/2014/main" id="{C735AB5E-80AB-478F-91C6-4E546FE9CA96}"/>
              </a:ext>
            </a:extLst>
          </p:cNvPr>
          <p:cNvPicPr>
            <a:picLocks noGrp="1"/>
          </p:cNvPicPr>
          <p:nvPr/>
        </p:nvPicPr>
        <p:blipFill>
          <a:blip r:embed="rId7"/>
          <a:stretch>
            <a:fillRect/>
          </a:stretch>
        </p:blipFill>
        <p:spPr>
          <a:xfrm>
            <a:off x="1262607" y="4775448"/>
            <a:ext cx="923289" cy="1151889"/>
          </a:xfrm>
          <a:prstGeom prst="rect">
            <a:avLst/>
          </a:prstGeom>
        </p:spPr>
      </p:pic>
      <p:pic>
        <p:nvPicPr>
          <p:cNvPr id="21" name="table">
            <a:extLst>
              <a:ext uri="{FF2B5EF4-FFF2-40B4-BE49-F238E27FC236}">
                <a16:creationId xmlns:a16="http://schemas.microsoft.com/office/drawing/2014/main" id="{43860FC0-8038-4538-9031-547960702CB2}"/>
              </a:ext>
            </a:extLst>
          </p:cNvPr>
          <p:cNvPicPr>
            <a:picLocks noGrp="1"/>
          </p:cNvPicPr>
          <p:nvPr/>
        </p:nvPicPr>
        <p:blipFill>
          <a:blip r:embed="rId8"/>
          <a:stretch>
            <a:fillRect/>
          </a:stretch>
        </p:blipFill>
        <p:spPr>
          <a:xfrm>
            <a:off x="2862807" y="5004048"/>
            <a:ext cx="542290" cy="923290"/>
          </a:xfrm>
          <a:prstGeom prst="rect">
            <a:avLst/>
          </a:prstGeom>
        </p:spPr>
      </p:pic>
      <p:pic>
        <p:nvPicPr>
          <p:cNvPr id="22" name="picture 157">
            <a:extLst>
              <a:ext uri="{FF2B5EF4-FFF2-40B4-BE49-F238E27FC236}">
                <a16:creationId xmlns:a16="http://schemas.microsoft.com/office/drawing/2014/main" id="{7C4E526E-FDFC-479B-97F2-22D0DF0F6FC2}"/>
              </a:ext>
            </a:extLst>
          </p:cNvPr>
          <p:cNvPicPr>
            <a:picLocks noChangeAspect="1"/>
          </p:cNvPicPr>
          <p:nvPr/>
        </p:nvPicPr>
        <p:blipFill>
          <a:blip r:embed="rId9"/>
          <a:stretch>
            <a:fillRect/>
          </a:stretch>
        </p:blipFill>
        <p:spPr>
          <a:xfrm rot="21600000">
            <a:off x="4696941" y="5956548"/>
            <a:ext cx="2133600" cy="86868"/>
          </a:xfrm>
          <a:prstGeom prst="rect">
            <a:avLst/>
          </a:prstGeom>
        </p:spPr>
      </p:pic>
      <p:pic>
        <p:nvPicPr>
          <p:cNvPr id="23" name="picture 158">
            <a:extLst>
              <a:ext uri="{FF2B5EF4-FFF2-40B4-BE49-F238E27FC236}">
                <a16:creationId xmlns:a16="http://schemas.microsoft.com/office/drawing/2014/main" id="{44EE3BD0-4FD5-4258-A409-8544F702A9B2}"/>
              </a:ext>
            </a:extLst>
          </p:cNvPr>
          <p:cNvPicPr>
            <a:picLocks noChangeAspect="1"/>
          </p:cNvPicPr>
          <p:nvPr/>
        </p:nvPicPr>
        <p:blipFill>
          <a:blip r:embed="rId10"/>
          <a:stretch>
            <a:fillRect/>
          </a:stretch>
        </p:blipFill>
        <p:spPr>
          <a:xfrm rot="21600000">
            <a:off x="4696941" y="4203948"/>
            <a:ext cx="2133600" cy="86867"/>
          </a:xfrm>
          <a:prstGeom prst="rect">
            <a:avLst/>
          </a:prstGeom>
        </p:spPr>
      </p:pic>
      <p:pic>
        <p:nvPicPr>
          <p:cNvPr id="24" name="picture 159">
            <a:extLst>
              <a:ext uri="{FF2B5EF4-FFF2-40B4-BE49-F238E27FC236}">
                <a16:creationId xmlns:a16="http://schemas.microsoft.com/office/drawing/2014/main" id="{A4757709-45EE-4A5C-990B-EC3029C22BA8}"/>
              </a:ext>
            </a:extLst>
          </p:cNvPr>
          <p:cNvPicPr>
            <a:picLocks noChangeAspect="1"/>
          </p:cNvPicPr>
          <p:nvPr/>
        </p:nvPicPr>
        <p:blipFill>
          <a:blip r:embed="rId9"/>
          <a:stretch>
            <a:fillRect/>
          </a:stretch>
        </p:blipFill>
        <p:spPr>
          <a:xfrm rot="21600000">
            <a:off x="4696941" y="5118348"/>
            <a:ext cx="2133600" cy="86867"/>
          </a:xfrm>
          <a:prstGeom prst="rect">
            <a:avLst/>
          </a:prstGeom>
        </p:spPr>
      </p:pic>
      <p:sp>
        <p:nvSpPr>
          <p:cNvPr id="28" name="textbox 162">
            <a:extLst>
              <a:ext uri="{FF2B5EF4-FFF2-40B4-BE49-F238E27FC236}">
                <a16:creationId xmlns:a16="http://schemas.microsoft.com/office/drawing/2014/main" id="{8D5053D3-CEE3-49A2-BE90-314328731FB6}"/>
              </a:ext>
            </a:extLst>
          </p:cNvPr>
          <p:cNvSpPr/>
          <p:nvPr/>
        </p:nvSpPr>
        <p:spPr>
          <a:xfrm>
            <a:off x="1374266" y="4539481"/>
            <a:ext cx="407034" cy="260984"/>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25000"/>
              </a:lnSpc>
            </a:pPr>
            <a:endParaRPr lang="en-US" altLang="en-US" sz="100" dirty="0">
              <a:cs typeface="+mn-ea"/>
              <a:sym typeface="+mn-lt"/>
            </a:endParaRPr>
          </a:p>
          <a:p>
            <a:pPr indent="12700" algn="l" rtl="0" eaLnBrk="0">
              <a:lnSpc>
                <a:spcPct val="82000"/>
              </a:lnSpc>
              <a:spcBef>
                <a:spcPts val="0"/>
              </a:spcBef>
            </a:pPr>
            <a:r>
              <a:rPr sz="1200" b="1" spc="-30" dirty="0">
                <a:solidFill>
                  <a:srgbClr val="000000">
                    <a:alpha val="100000"/>
                  </a:srgbClr>
                </a:solidFill>
                <a:cs typeface="+mn-ea"/>
                <a:sym typeface="+mn-lt"/>
              </a:rPr>
              <a:t>o</a:t>
            </a:r>
            <a:r>
              <a:rPr sz="1200" b="1" spc="-20" dirty="0">
                <a:solidFill>
                  <a:srgbClr val="000000">
                    <a:alpha val="100000"/>
                  </a:srgbClr>
                </a:solidFill>
                <a:cs typeface="+mn-ea"/>
                <a:sym typeface="+mn-lt"/>
              </a:rPr>
              <a:t>p</a:t>
            </a:r>
            <a:r>
              <a:rPr sz="1200" b="1" spc="0" dirty="0">
                <a:solidFill>
                  <a:srgbClr val="000000">
                    <a:alpha val="100000"/>
                  </a:srgbClr>
                </a:solidFill>
                <a:cs typeface="+mn-ea"/>
                <a:sym typeface="+mn-lt"/>
              </a:rPr>
              <a:t>.</a:t>
            </a:r>
            <a:r>
              <a:rPr sz="1200" spc="0" dirty="0">
                <a:solidFill>
                  <a:srgbClr val="000000">
                    <a:alpha val="100000"/>
                  </a:srgbClr>
                </a:solidFill>
                <a:cs typeface="+mn-ea"/>
                <a:sym typeface="+mn-lt"/>
              </a:rPr>
              <a:t> </a:t>
            </a:r>
            <a:endParaRPr lang="en-US" altLang="en-US" sz="1200" dirty="0">
              <a:cs typeface="+mn-ea"/>
              <a:sym typeface="+mn-lt"/>
            </a:endParaRPr>
          </a:p>
        </p:txBody>
      </p:sp>
      <p:pic>
        <p:nvPicPr>
          <p:cNvPr id="29" name="picture 163">
            <a:extLst>
              <a:ext uri="{FF2B5EF4-FFF2-40B4-BE49-F238E27FC236}">
                <a16:creationId xmlns:a16="http://schemas.microsoft.com/office/drawing/2014/main" id="{C7814E97-F350-4AC5-B55D-0CE78718F2E1}"/>
              </a:ext>
            </a:extLst>
          </p:cNvPr>
          <p:cNvPicPr>
            <a:picLocks noChangeAspect="1"/>
          </p:cNvPicPr>
          <p:nvPr/>
        </p:nvPicPr>
        <p:blipFill>
          <a:blip r:embed="rId11"/>
          <a:stretch>
            <a:fillRect/>
          </a:stretch>
        </p:blipFill>
        <p:spPr>
          <a:xfrm rot="21600000">
            <a:off x="1681707" y="4552181"/>
            <a:ext cx="86868" cy="228600"/>
          </a:xfrm>
          <a:prstGeom prst="rect">
            <a:avLst/>
          </a:prstGeom>
        </p:spPr>
      </p:pic>
      <p:sp>
        <p:nvSpPr>
          <p:cNvPr id="30" name="textbox 164">
            <a:extLst>
              <a:ext uri="{FF2B5EF4-FFF2-40B4-BE49-F238E27FC236}">
                <a16:creationId xmlns:a16="http://schemas.microsoft.com/office/drawing/2014/main" id="{0A6A2A14-BCEE-4E2D-B180-AA573228D19C}"/>
              </a:ext>
            </a:extLst>
          </p:cNvPr>
          <p:cNvSpPr/>
          <p:nvPr/>
        </p:nvSpPr>
        <p:spPr>
          <a:xfrm>
            <a:off x="5205505" y="6125077"/>
            <a:ext cx="350362" cy="20320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8000"/>
              </a:lnSpc>
            </a:pPr>
            <a:endParaRPr lang="en-US" altLang="en-US" sz="100" dirty="0">
              <a:cs typeface="+mn-ea"/>
              <a:sym typeface="+mn-lt"/>
            </a:endParaRPr>
          </a:p>
          <a:p>
            <a:pPr indent="12700" algn="l" rtl="0" eaLnBrk="0">
              <a:lnSpc>
                <a:spcPct val="81000"/>
              </a:lnSpc>
            </a:pPr>
            <a:r>
              <a:rPr lang="zh-CN" altLang="en-US" sz="1200" b="1" spc="-20" dirty="0">
                <a:solidFill>
                  <a:srgbClr val="000000">
                    <a:alpha val="100000"/>
                  </a:srgbClr>
                </a:solidFill>
                <a:cs typeface="+mn-ea"/>
                <a:sym typeface="+mn-lt"/>
              </a:rPr>
              <a:t>控制</a:t>
            </a:r>
            <a:endParaRPr lang="en-US" altLang="zh-CN" sz="1200" b="1" spc="-20" dirty="0">
              <a:solidFill>
                <a:srgbClr val="000000">
                  <a:alpha val="100000"/>
                </a:srgbClr>
              </a:solidFill>
              <a:cs typeface="+mn-ea"/>
              <a:sym typeface="+mn-lt"/>
            </a:endParaRPr>
          </a:p>
          <a:p>
            <a:pPr indent="12700" algn="l" rtl="0" eaLnBrk="0">
              <a:lnSpc>
                <a:spcPct val="81000"/>
              </a:lnSpc>
            </a:pPr>
            <a:r>
              <a:rPr lang="zh-CN" altLang="en-US" sz="1200" b="1" spc="-20" dirty="0">
                <a:solidFill>
                  <a:srgbClr val="000000">
                    <a:alpha val="100000"/>
                  </a:srgbClr>
                </a:solidFill>
                <a:cs typeface="+mn-ea"/>
                <a:sym typeface="+mn-lt"/>
              </a:rPr>
              <a:t>总线</a:t>
            </a:r>
            <a:endParaRPr lang="en-US" altLang="en-US" sz="1200" dirty="0">
              <a:cs typeface="+mn-ea"/>
              <a:sym typeface="+mn-lt"/>
            </a:endParaRPr>
          </a:p>
        </p:txBody>
      </p:sp>
      <p:sp>
        <p:nvSpPr>
          <p:cNvPr id="31" name="textbox 165">
            <a:extLst>
              <a:ext uri="{FF2B5EF4-FFF2-40B4-BE49-F238E27FC236}">
                <a16:creationId xmlns:a16="http://schemas.microsoft.com/office/drawing/2014/main" id="{9E479CB5-2B5F-4531-A76D-D0184D0A9A88}"/>
              </a:ext>
            </a:extLst>
          </p:cNvPr>
          <p:cNvSpPr/>
          <p:nvPr/>
        </p:nvSpPr>
        <p:spPr>
          <a:xfrm>
            <a:off x="5194020" y="4317187"/>
            <a:ext cx="378459" cy="203834"/>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92000"/>
              </a:lnSpc>
            </a:pPr>
            <a:r>
              <a:rPr lang="zh-CN" altLang="en-US" sz="1200" b="1" dirty="0">
                <a:cs typeface="+mn-ea"/>
                <a:sym typeface="+mn-lt"/>
              </a:rPr>
              <a:t>地址总线</a:t>
            </a:r>
            <a:endParaRPr lang="en-US" altLang="en-US" sz="1200" b="1" dirty="0">
              <a:cs typeface="+mn-ea"/>
              <a:sym typeface="+mn-lt"/>
            </a:endParaRPr>
          </a:p>
        </p:txBody>
      </p:sp>
      <p:sp>
        <p:nvSpPr>
          <p:cNvPr id="32" name="textbox 166">
            <a:extLst>
              <a:ext uri="{FF2B5EF4-FFF2-40B4-BE49-F238E27FC236}">
                <a16:creationId xmlns:a16="http://schemas.microsoft.com/office/drawing/2014/main" id="{07A9873E-FB8E-4F75-8952-2DF15D55FDB5}"/>
              </a:ext>
            </a:extLst>
          </p:cNvPr>
          <p:cNvSpPr/>
          <p:nvPr/>
        </p:nvSpPr>
        <p:spPr>
          <a:xfrm>
            <a:off x="5215661" y="5310219"/>
            <a:ext cx="344804" cy="17145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r>
              <a:rPr lang="zh-CN" altLang="en-US" sz="1200" b="1" dirty="0">
                <a:cs typeface="+mn-ea"/>
                <a:sym typeface="+mn-lt"/>
              </a:rPr>
              <a:t>数据总线</a:t>
            </a:r>
            <a:endParaRPr lang="en-US" altLang="en-US" sz="1200" b="1" dirty="0">
              <a:cs typeface="+mn-ea"/>
              <a:sym typeface="+mn-lt"/>
            </a:endParaRPr>
          </a:p>
        </p:txBody>
      </p:sp>
      <p:pic>
        <p:nvPicPr>
          <p:cNvPr id="33" name="picture 167">
            <a:extLst>
              <a:ext uri="{FF2B5EF4-FFF2-40B4-BE49-F238E27FC236}">
                <a16:creationId xmlns:a16="http://schemas.microsoft.com/office/drawing/2014/main" id="{6ED2E20E-1E0B-47B8-A1F4-3AA40CFFDF25}"/>
              </a:ext>
            </a:extLst>
          </p:cNvPr>
          <p:cNvPicPr>
            <a:picLocks noChangeAspect="1"/>
          </p:cNvPicPr>
          <p:nvPr/>
        </p:nvPicPr>
        <p:blipFill>
          <a:blip r:embed="rId12"/>
          <a:stretch>
            <a:fillRect/>
          </a:stretch>
        </p:blipFill>
        <p:spPr>
          <a:xfrm rot="21600000">
            <a:off x="2182341" y="5575548"/>
            <a:ext cx="304800" cy="86868"/>
          </a:xfrm>
          <a:prstGeom prst="rect">
            <a:avLst/>
          </a:prstGeom>
        </p:spPr>
      </p:pic>
      <p:pic>
        <p:nvPicPr>
          <p:cNvPr id="34" name="picture 168">
            <a:extLst>
              <a:ext uri="{FF2B5EF4-FFF2-40B4-BE49-F238E27FC236}">
                <a16:creationId xmlns:a16="http://schemas.microsoft.com/office/drawing/2014/main" id="{E53F98B8-C6E0-475E-B3E0-0ED8B419056D}"/>
              </a:ext>
            </a:extLst>
          </p:cNvPr>
          <p:cNvPicPr>
            <a:picLocks noChangeAspect="1"/>
          </p:cNvPicPr>
          <p:nvPr/>
        </p:nvPicPr>
        <p:blipFill>
          <a:blip r:embed="rId12"/>
          <a:stretch>
            <a:fillRect/>
          </a:stretch>
        </p:blipFill>
        <p:spPr>
          <a:xfrm rot="21600000">
            <a:off x="2182341" y="5042148"/>
            <a:ext cx="304800" cy="86867"/>
          </a:xfrm>
          <a:prstGeom prst="rect">
            <a:avLst/>
          </a:prstGeom>
        </p:spPr>
      </p:pic>
      <p:sp>
        <p:nvSpPr>
          <p:cNvPr id="35" name="textbox 169">
            <a:extLst>
              <a:ext uri="{FF2B5EF4-FFF2-40B4-BE49-F238E27FC236}">
                <a16:creationId xmlns:a16="http://schemas.microsoft.com/office/drawing/2014/main" id="{2BECC983-B733-4CCA-BF80-DCC48C7E6219}"/>
              </a:ext>
            </a:extLst>
          </p:cNvPr>
          <p:cNvSpPr/>
          <p:nvPr/>
        </p:nvSpPr>
        <p:spPr>
          <a:xfrm>
            <a:off x="2259989" y="5157362"/>
            <a:ext cx="234950" cy="17208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2000"/>
              </a:lnSpc>
            </a:pPr>
            <a:endParaRPr lang="en-US" altLang="en-US" sz="100" dirty="0">
              <a:cs typeface="+mn-ea"/>
              <a:sym typeface="+mn-lt"/>
            </a:endParaRPr>
          </a:p>
          <a:p>
            <a:pPr indent="12700" algn="l" rtl="0" eaLnBrk="0">
              <a:lnSpc>
                <a:spcPct val="80000"/>
              </a:lnSpc>
            </a:pPr>
            <a:r>
              <a:rPr sz="1200" b="1" spc="-20" dirty="0">
                <a:solidFill>
                  <a:srgbClr val="000000">
                    <a:alpha val="100000"/>
                  </a:srgbClr>
                </a:solidFill>
                <a:cs typeface="+mn-ea"/>
                <a:sym typeface="+mn-lt"/>
              </a:rPr>
              <a:t>i</a:t>
            </a:r>
            <a:r>
              <a:rPr sz="1200" b="1" spc="-30" dirty="0">
                <a:solidFill>
                  <a:srgbClr val="000000">
                    <a:alpha val="100000"/>
                  </a:srgbClr>
                </a:solidFill>
                <a:cs typeface="+mn-ea"/>
                <a:sym typeface="+mn-lt"/>
              </a:rPr>
              <a:t>n</a:t>
            </a:r>
            <a:r>
              <a:rPr sz="1200" b="1" spc="-5" dirty="0">
                <a:solidFill>
                  <a:srgbClr val="000000">
                    <a:alpha val="100000"/>
                  </a:srgbClr>
                </a:solidFill>
                <a:cs typeface="+mn-ea"/>
                <a:sym typeface="+mn-lt"/>
              </a:rPr>
              <a:t>1</a:t>
            </a:r>
            <a:endParaRPr lang="en-US" altLang="en-US" sz="1200" dirty="0">
              <a:cs typeface="+mn-ea"/>
              <a:sym typeface="+mn-lt"/>
            </a:endParaRPr>
          </a:p>
        </p:txBody>
      </p:sp>
      <p:pic>
        <p:nvPicPr>
          <p:cNvPr id="36" name="picture 170">
            <a:extLst>
              <a:ext uri="{FF2B5EF4-FFF2-40B4-BE49-F238E27FC236}">
                <a16:creationId xmlns:a16="http://schemas.microsoft.com/office/drawing/2014/main" id="{31109C93-139E-4A18-8721-9A102A8433A9}"/>
              </a:ext>
            </a:extLst>
          </p:cNvPr>
          <p:cNvPicPr>
            <a:picLocks noChangeAspect="1"/>
          </p:cNvPicPr>
          <p:nvPr/>
        </p:nvPicPr>
        <p:blipFill>
          <a:blip r:embed="rId13"/>
          <a:stretch>
            <a:fillRect/>
          </a:stretch>
        </p:blipFill>
        <p:spPr>
          <a:xfrm rot="21600000">
            <a:off x="1039341" y="5346948"/>
            <a:ext cx="228600" cy="86868"/>
          </a:xfrm>
          <a:prstGeom prst="rect">
            <a:avLst/>
          </a:prstGeom>
        </p:spPr>
      </p:pic>
      <p:sp>
        <p:nvSpPr>
          <p:cNvPr id="6" name="文本框 5">
            <a:extLst>
              <a:ext uri="{FF2B5EF4-FFF2-40B4-BE49-F238E27FC236}">
                <a16:creationId xmlns:a16="http://schemas.microsoft.com/office/drawing/2014/main" id="{BDF68B73-500E-458E-8DC8-4DB46D5CE3A4}"/>
              </a:ext>
            </a:extLst>
          </p:cNvPr>
          <p:cNvSpPr txBox="1"/>
          <p:nvPr/>
        </p:nvSpPr>
        <p:spPr>
          <a:xfrm>
            <a:off x="2757836" y="5957520"/>
            <a:ext cx="1595309" cy="646331"/>
          </a:xfrm>
          <a:prstGeom prst="rect">
            <a:avLst/>
          </a:prstGeom>
          <a:noFill/>
        </p:spPr>
        <p:txBody>
          <a:bodyPr wrap="none" rtlCol="0">
            <a:spAutoFit/>
          </a:bodyPr>
          <a:lstStyle/>
          <a:p>
            <a:r>
              <a:rPr lang="en-US" altLang="zh-CN" dirty="0">
                <a:cs typeface="+mn-ea"/>
                <a:sym typeface="+mn-lt"/>
              </a:rPr>
              <a:t>EAX,</a:t>
            </a:r>
            <a:r>
              <a:rPr lang="zh-CN" altLang="en-US" dirty="0">
                <a:cs typeface="+mn-ea"/>
                <a:sym typeface="+mn-lt"/>
              </a:rPr>
              <a:t> </a:t>
            </a:r>
            <a:r>
              <a:rPr lang="en-US" altLang="zh-CN" dirty="0">
                <a:cs typeface="+mn-ea"/>
                <a:sym typeface="+mn-lt"/>
              </a:rPr>
              <a:t>EBX,</a:t>
            </a:r>
            <a:r>
              <a:rPr lang="zh-CN" altLang="en-US" dirty="0">
                <a:cs typeface="+mn-ea"/>
                <a:sym typeface="+mn-lt"/>
              </a:rPr>
              <a:t> </a:t>
            </a:r>
            <a:r>
              <a:rPr lang="en-US" altLang="zh-CN" dirty="0">
                <a:cs typeface="+mn-ea"/>
                <a:sym typeface="+mn-lt"/>
              </a:rPr>
              <a:t>…</a:t>
            </a:r>
          </a:p>
          <a:p>
            <a:r>
              <a:rPr lang="zh-CN" altLang="en-US" dirty="0">
                <a:cs typeface="+mn-ea"/>
                <a:sym typeface="+mn-lt"/>
              </a:rPr>
              <a:t>寄存器</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BD5343E-F5E2-4FF1-9B6A-B771CFFE5600}"/>
                  </a:ext>
                </a:extLst>
              </p:cNvPr>
              <p:cNvSpPr txBox="1"/>
              <p:nvPr/>
            </p:nvSpPr>
            <p:spPr>
              <a:xfrm>
                <a:off x="3080792" y="1581180"/>
                <a:ext cx="3994555" cy="305981"/>
              </a:xfrm>
              <a:prstGeom prst="rect">
                <a:avLst/>
              </a:prstGeom>
              <a:noFill/>
            </p:spPr>
            <p:txBody>
              <a:bodyPr wrap="none" lIns="0" tIns="0" rIns="0" bIns="0" rtlCol="0">
                <a:spAutoFit/>
              </a:bodyPr>
              <a:lstStyle/>
              <a:p>
                <a14:m>
                  <m:oMath xmlns:m="http://schemas.openxmlformats.org/officeDocument/2006/math">
                    <m:r>
                      <a:rPr lang="zh-CN" altLang="en-US" sz="2000" i="1" smtClean="0">
                        <a:latin typeface="Cambria Math" panose="02040503050406030204" pitchFamily="18" charset="0"/>
                        <a:cs typeface="+mn-ea"/>
                        <a:sym typeface="+mn-lt"/>
                      </a:rPr>
                      <m:t>假设计算</m:t>
                    </m:r>
                    <m:r>
                      <a:rPr lang="en-US" altLang="zh-CN" sz="2000" b="0" i="1" smtClean="0">
                        <a:latin typeface="Cambria Math" panose="02040503050406030204" pitchFamily="18" charset="0"/>
                        <a:cs typeface="+mn-ea"/>
                        <a:sym typeface="+mn-lt"/>
                      </a:rPr>
                      <m:t> </m:t>
                    </m:r>
                    <m:r>
                      <a:rPr lang="en-US" altLang="zh-CN" sz="2000" b="1" i="1" smtClean="0">
                        <a:solidFill>
                          <a:srgbClr val="0000FF"/>
                        </a:solidFill>
                        <a:latin typeface="Cambria Math" panose="02040503050406030204" pitchFamily="18" charset="0"/>
                        <a:cs typeface="+mn-ea"/>
                        <a:sym typeface="+mn-lt"/>
                      </a:rPr>
                      <m:t>𝒁</m:t>
                    </m:r>
                    <m:r>
                      <a:rPr lang="en-US" altLang="zh-CN" sz="2000" b="1" i="1" smtClean="0">
                        <a:latin typeface="Cambria Math" panose="02040503050406030204" pitchFamily="18" charset="0"/>
                        <a:cs typeface="+mn-ea"/>
                        <a:sym typeface="+mn-lt"/>
                      </a:rPr>
                      <m:t>=</m:t>
                    </m:r>
                    <m:d>
                      <m:dPr>
                        <m:begChr m:val="（"/>
                        <m:endChr m:val="）"/>
                        <m:ctrlPr>
                          <a:rPr lang="zh-CN" altLang="en-US" sz="2000" b="1" i="1" smtClean="0">
                            <a:latin typeface="Cambria Math" panose="02040503050406030204" pitchFamily="18" charset="0"/>
                            <a:cs typeface="+mn-ea"/>
                            <a:sym typeface="+mn-lt"/>
                          </a:rPr>
                        </m:ctrlPr>
                      </m:dPr>
                      <m:e>
                        <m:r>
                          <a:rPr lang="en-US" altLang="zh-CN" sz="2000" b="1" i="1" smtClean="0">
                            <a:solidFill>
                              <a:srgbClr val="FF0000"/>
                            </a:solidFill>
                            <a:latin typeface="Cambria Math" panose="02040503050406030204" pitchFamily="18" charset="0"/>
                            <a:cs typeface="+mn-ea"/>
                            <a:sym typeface="+mn-lt"/>
                          </a:rPr>
                          <m:t>𝑿</m:t>
                        </m:r>
                        <m:r>
                          <a:rPr lang="en-US" altLang="zh-CN" sz="2000" b="1" i="1">
                            <a:solidFill>
                              <a:srgbClr val="FF0000"/>
                            </a:solidFill>
                            <a:latin typeface="Cambria Math" panose="02040503050406030204" pitchFamily="18" charset="0"/>
                            <a:cs typeface="+mn-ea"/>
                            <a:sym typeface="+mn-lt"/>
                          </a:rPr>
                          <m:t>+</m:t>
                        </m:r>
                        <m:r>
                          <a:rPr lang="en-US" altLang="zh-CN" sz="2000" b="1" i="1" smtClean="0">
                            <a:solidFill>
                              <a:srgbClr val="00B050"/>
                            </a:solidFill>
                            <a:latin typeface="Cambria Math" panose="02040503050406030204" pitchFamily="18" charset="0"/>
                            <a:cs typeface="+mn-ea"/>
                            <a:sym typeface="+mn-lt"/>
                          </a:rPr>
                          <m:t>𝒀</m:t>
                        </m:r>
                      </m:e>
                    </m:d>
                    <m:r>
                      <a:rPr lang="en-US" altLang="zh-CN" sz="2000" b="1" i="1" smtClean="0">
                        <a:latin typeface="Cambria Math" panose="02040503050406030204" pitchFamily="18" charset="0"/>
                        <a:cs typeface="+mn-ea"/>
                        <a:sym typeface="+mn-lt"/>
                      </a:rPr>
                      <m:t> &amp;&amp; (</m:t>
                    </m:r>
                    <m:r>
                      <a:rPr lang="en-US" altLang="zh-CN" sz="2000" b="1" i="1" smtClean="0">
                        <a:solidFill>
                          <a:srgbClr val="FF0000"/>
                        </a:solidFill>
                        <a:latin typeface="Cambria Math" panose="02040503050406030204" pitchFamily="18" charset="0"/>
                        <a:cs typeface="+mn-ea"/>
                        <a:sym typeface="+mn-lt"/>
                      </a:rPr>
                      <m:t>𝑿</m:t>
                    </m:r>
                    <m:r>
                      <a:rPr lang="en-US" altLang="zh-CN" sz="2000" b="1" i="1" smtClean="0">
                        <a:solidFill>
                          <a:srgbClr val="FF0000"/>
                        </a:solidFill>
                        <a:latin typeface="Cambria Math" panose="02040503050406030204" pitchFamily="18" charset="0"/>
                        <a:cs typeface="+mn-ea"/>
                        <a:sym typeface="+mn-lt"/>
                      </a:rPr>
                      <m:t>−</m:t>
                    </m:r>
                    <m:r>
                      <a:rPr lang="en-US" altLang="zh-CN" sz="2000" b="1" i="1" smtClean="0">
                        <a:solidFill>
                          <a:srgbClr val="00B050"/>
                        </a:solidFill>
                        <a:latin typeface="Cambria Math" panose="02040503050406030204" pitchFamily="18" charset="0"/>
                        <a:cs typeface="+mn-ea"/>
                        <a:sym typeface="+mn-lt"/>
                      </a:rPr>
                      <m:t>𝒀</m:t>
                    </m:r>
                    <m:r>
                      <a:rPr lang="en-US" altLang="zh-CN" sz="2000" b="1" i="1" smtClean="0">
                        <a:latin typeface="Cambria Math" panose="02040503050406030204" pitchFamily="18" charset="0"/>
                        <a:cs typeface="+mn-ea"/>
                        <a:sym typeface="+mn-lt"/>
                      </a:rPr>
                      <m:t>)</m:t>
                    </m:r>
                  </m:oMath>
                </a14:m>
                <a:r>
                  <a:rPr lang="zh-CN" altLang="en-US" dirty="0">
                    <a:cs typeface="+mn-ea"/>
                    <a:sym typeface="+mn-lt"/>
                  </a:rPr>
                  <a:t>，</a:t>
                </a:r>
              </a:p>
            </p:txBody>
          </p:sp>
        </mc:Choice>
        <mc:Fallback xmlns="">
          <p:sp>
            <p:nvSpPr>
              <p:cNvPr id="7" name="文本框 6">
                <a:extLst>
                  <a:ext uri="{FF2B5EF4-FFF2-40B4-BE49-F238E27FC236}">
                    <a16:creationId xmlns:a16="http://schemas.microsoft.com/office/drawing/2014/main" id="{6BD5343E-F5E2-4FF1-9B6A-B771CFFE5600}"/>
                  </a:ext>
                </a:extLst>
              </p:cNvPr>
              <p:cNvSpPr txBox="1">
                <a:spLocks noRot="1" noChangeAspect="1" noMove="1" noResize="1" noEditPoints="1" noAdjustHandles="1" noChangeArrowheads="1" noChangeShapeType="1" noTextEdit="1"/>
              </p:cNvSpPr>
              <p:nvPr/>
            </p:nvSpPr>
            <p:spPr>
              <a:xfrm>
                <a:off x="3080792" y="1581180"/>
                <a:ext cx="3994555" cy="305981"/>
              </a:xfrm>
              <a:prstGeom prst="rect">
                <a:avLst/>
              </a:prstGeom>
              <a:blipFill>
                <a:blip r:embed="rId14"/>
                <a:stretch>
                  <a:fillRect l="-3201" t="-15686" r="-2591" b="-45098"/>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7A6A9A2F-E465-4D37-97CD-B458040B3863}"/>
              </a:ext>
            </a:extLst>
          </p:cNvPr>
          <p:cNvSpPr txBox="1"/>
          <p:nvPr/>
        </p:nvSpPr>
        <p:spPr>
          <a:xfrm>
            <a:off x="422543" y="1606131"/>
            <a:ext cx="1903446" cy="1077218"/>
          </a:xfrm>
          <a:prstGeom prst="rect">
            <a:avLst/>
          </a:prstGeom>
          <a:noFill/>
        </p:spPr>
        <p:txBody>
          <a:bodyPr wrap="square" rtlCol="0">
            <a:spAutoFit/>
          </a:bodyPr>
          <a:lstStyle/>
          <a:p>
            <a:r>
              <a:rPr lang="zh-CN" altLang="en-US" sz="3200" dirty="0">
                <a:solidFill>
                  <a:srgbClr val="FF0000"/>
                </a:solidFill>
                <a:cs typeface="+mn-ea"/>
                <a:sym typeface="+mn-lt"/>
              </a:rPr>
              <a:t>如果没有寄存器呢？</a:t>
            </a:r>
          </a:p>
        </p:txBody>
      </p:sp>
      <p:sp>
        <p:nvSpPr>
          <p:cNvPr id="12" name="文本框 11">
            <a:extLst>
              <a:ext uri="{FF2B5EF4-FFF2-40B4-BE49-F238E27FC236}">
                <a16:creationId xmlns:a16="http://schemas.microsoft.com/office/drawing/2014/main" id="{9FFBB88F-2934-4B43-A11E-EE4BAE1AF1D0}"/>
              </a:ext>
            </a:extLst>
          </p:cNvPr>
          <p:cNvSpPr txBox="1"/>
          <p:nvPr/>
        </p:nvSpPr>
        <p:spPr>
          <a:xfrm>
            <a:off x="8453761" y="4302190"/>
            <a:ext cx="338554" cy="369332"/>
          </a:xfrm>
          <a:prstGeom prst="rect">
            <a:avLst/>
          </a:prstGeom>
          <a:noFill/>
        </p:spPr>
        <p:txBody>
          <a:bodyPr wrap="none" rtlCol="0">
            <a:spAutoFit/>
          </a:bodyPr>
          <a:lstStyle/>
          <a:p>
            <a:r>
              <a:rPr lang="en-US" altLang="zh-CN" dirty="0">
                <a:solidFill>
                  <a:srgbClr val="FF0000"/>
                </a:solidFill>
                <a:cs typeface="+mn-ea"/>
                <a:sym typeface="+mn-lt"/>
              </a:rPr>
              <a:t>X</a:t>
            </a:r>
            <a:endParaRPr lang="zh-CN" altLang="en-US" dirty="0">
              <a:solidFill>
                <a:srgbClr val="FF0000"/>
              </a:solidFill>
              <a:cs typeface="+mn-ea"/>
              <a:sym typeface="+mn-lt"/>
            </a:endParaRPr>
          </a:p>
        </p:txBody>
      </p:sp>
      <p:sp>
        <p:nvSpPr>
          <p:cNvPr id="38" name="文本框 37">
            <a:extLst>
              <a:ext uri="{FF2B5EF4-FFF2-40B4-BE49-F238E27FC236}">
                <a16:creationId xmlns:a16="http://schemas.microsoft.com/office/drawing/2014/main" id="{113DA3E8-2B21-45E8-98D5-043830FB53A7}"/>
              </a:ext>
            </a:extLst>
          </p:cNvPr>
          <p:cNvSpPr txBox="1"/>
          <p:nvPr/>
        </p:nvSpPr>
        <p:spPr>
          <a:xfrm>
            <a:off x="8472548" y="4655464"/>
            <a:ext cx="338554" cy="369332"/>
          </a:xfrm>
          <a:prstGeom prst="rect">
            <a:avLst/>
          </a:prstGeom>
          <a:noFill/>
        </p:spPr>
        <p:txBody>
          <a:bodyPr wrap="none" rtlCol="0">
            <a:spAutoFit/>
          </a:bodyPr>
          <a:lstStyle/>
          <a:p>
            <a:r>
              <a:rPr lang="en-US" altLang="zh-CN" dirty="0">
                <a:solidFill>
                  <a:srgbClr val="00B050"/>
                </a:solidFill>
                <a:cs typeface="+mn-ea"/>
                <a:sym typeface="+mn-lt"/>
              </a:rPr>
              <a:t>Y</a:t>
            </a:r>
            <a:endParaRPr lang="zh-CN" altLang="en-US" dirty="0">
              <a:solidFill>
                <a:srgbClr val="00B050"/>
              </a:solidFill>
              <a:cs typeface="+mn-ea"/>
              <a:sym typeface="+mn-lt"/>
            </a:endParaRPr>
          </a:p>
        </p:txBody>
      </p:sp>
      <p:sp>
        <p:nvSpPr>
          <p:cNvPr id="39" name="文本框 38">
            <a:extLst>
              <a:ext uri="{FF2B5EF4-FFF2-40B4-BE49-F238E27FC236}">
                <a16:creationId xmlns:a16="http://schemas.microsoft.com/office/drawing/2014/main" id="{BBE0EB3C-6002-4EDD-B22D-8EA892AF1841}"/>
              </a:ext>
            </a:extLst>
          </p:cNvPr>
          <p:cNvSpPr txBox="1"/>
          <p:nvPr/>
        </p:nvSpPr>
        <p:spPr>
          <a:xfrm>
            <a:off x="8453761" y="5488621"/>
            <a:ext cx="325730" cy="369332"/>
          </a:xfrm>
          <a:prstGeom prst="rect">
            <a:avLst/>
          </a:prstGeom>
          <a:noFill/>
        </p:spPr>
        <p:txBody>
          <a:bodyPr wrap="none" rtlCol="0">
            <a:spAutoFit/>
          </a:bodyPr>
          <a:lstStyle/>
          <a:p>
            <a:r>
              <a:rPr lang="en-US" altLang="zh-CN" dirty="0">
                <a:solidFill>
                  <a:srgbClr val="0000FF"/>
                </a:solidFill>
                <a:cs typeface="+mn-ea"/>
                <a:sym typeface="+mn-lt"/>
              </a:rPr>
              <a:t>Z</a:t>
            </a:r>
            <a:endParaRPr lang="zh-CN" altLang="en-US" dirty="0">
              <a:solidFill>
                <a:srgbClr val="0000FF"/>
              </a:solidFill>
              <a:cs typeface="+mn-ea"/>
              <a:sym typeface="+mn-lt"/>
            </a:endParaRPr>
          </a:p>
        </p:txBody>
      </p:sp>
      <p:cxnSp>
        <p:nvCxnSpPr>
          <p:cNvPr id="40" name="直接箭头连接符 39">
            <a:extLst>
              <a:ext uri="{FF2B5EF4-FFF2-40B4-BE49-F238E27FC236}">
                <a16:creationId xmlns:a16="http://schemas.microsoft.com/office/drawing/2014/main" id="{C02EFA11-39C2-4CF1-B07D-1A0DAF55E5C5}"/>
              </a:ext>
            </a:extLst>
          </p:cNvPr>
          <p:cNvCxnSpPr>
            <a:cxnSpLocks/>
          </p:cNvCxnSpPr>
          <p:nvPr/>
        </p:nvCxnSpPr>
        <p:spPr>
          <a:xfrm flipH="1">
            <a:off x="3494813" y="4547392"/>
            <a:ext cx="3690436" cy="298364"/>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F79FF8B-0B6D-46B7-B8B9-0FCF56CB50E9}"/>
              </a:ext>
            </a:extLst>
          </p:cNvPr>
          <p:cNvCxnSpPr>
            <a:cxnSpLocks/>
          </p:cNvCxnSpPr>
          <p:nvPr/>
        </p:nvCxnSpPr>
        <p:spPr>
          <a:xfrm flipH="1">
            <a:off x="3494813" y="4846797"/>
            <a:ext cx="3709223" cy="271551"/>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788D3815-92A8-4506-90BD-A3DAA59A18B0}"/>
              </a:ext>
            </a:extLst>
          </p:cNvPr>
          <p:cNvCxnSpPr>
            <a:cxnSpLocks/>
          </p:cNvCxnSpPr>
          <p:nvPr/>
        </p:nvCxnSpPr>
        <p:spPr>
          <a:xfrm flipV="1">
            <a:off x="3512841" y="5673288"/>
            <a:ext cx="3672407" cy="166860"/>
          </a:xfrm>
          <a:prstGeom prst="straightConnector1">
            <a:avLst/>
          </a:prstGeom>
          <a:ln w="28575">
            <a:solidFill>
              <a:srgbClr val="0000FF"/>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1" name="table">
            <a:extLst>
              <a:ext uri="{FF2B5EF4-FFF2-40B4-BE49-F238E27FC236}">
                <a16:creationId xmlns:a16="http://schemas.microsoft.com/office/drawing/2014/main" id="{1F53A442-5471-4BA0-9141-626E2BC441FB}"/>
              </a:ext>
            </a:extLst>
          </p:cNvPr>
          <p:cNvPicPr>
            <a:picLocks noGrp="1"/>
          </p:cNvPicPr>
          <p:nvPr/>
        </p:nvPicPr>
        <p:blipFill>
          <a:blip r:embed="rId8"/>
          <a:stretch>
            <a:fillRect/>
          </a:stretch>
        </p:blipFill>
        <p:spPr>
          <a:xfrm>
            <a:off x="2862807" y="4751113"/>
            <a:ext cx="542290" cy="923291"/>
          </a:xfrm>
          <a:prstGeom prst="rect">
            <a:avLst/>
          </a:prstGeom>
        </p:spPr>
      </p:pic>
      <p:cxnSp>
        <p:nvCxnSpPr>
          <p:cNvPr id="62" name="直接连接符 61">
            <a:extLst>
              <a:ext uri="{FF2B5EF4-FFF2-40B4-BE49-F238E27FC236}">
                <a16:creationId xmlns:a16="http://schemas.microsoft.com/office/drawing/2014/main" id="{AEBFCC95-2F0C-4B21-8058-5F0EB3B66785}"/>
              </a:ext>
            </a:extLst>
          </p:cNvPr>
          <p:cNvCxnSpPr>
            <a:cxnSpLocks/>
          </p:cNvCxnSpPr>
          <p:nvPr/>
        </p:nvCxnSpPr>
        <p:spPr>
          <a:xfrm flipV="1">
            <a:off x="2648744" y="2748627"/>
            <a:ext cx="7257256" cy="20064"/>
          </a:xfrm>
          <a:prstGeom prst="line">
            <a:avLst/>
          </a:prstGeom>
          <a:ln w="19050">
            <a:solidFill>
              <a:srgbClr val="D1DEEE"/>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85D0F105-12F3-4C98-AD5F-6D6602B5E68A}"/>
              </a:ext>
            </a:extLst>
          </p:cNvPr>
          <p:cNvCxnSpPr>
            <a:cxnSpLocks/>
          </p:cNvCxnSpPr>
          <p:nvPr/>
        </p:nvCxnSpPr>
        <p:spPr>
          <a:xfrm flipV="1">
            <a:off x="2618477" y="1537058"/>
            <a:ext cx="7287523" cy="27164"/>
          </a:xfrm>
          <a:prstGeom prst="line">
            <a:avLst/>
          </a:prstGeom>
          <a:ln w="19050">
            <a:solidFill>
              <a:srgbClr val="D1DEEE"/>
            </a:solidFill>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01C3E361-4C3E-4420-BE33-41F623260CBE}"/>
              </a:ext>
            </a:extLst>
          </p:cNvPr>
          <p:cNvSpPr/>
          <p:nvPr/>
        </p:nvSpPr>
        <p:spPr>
          <a:xfrm>
            <a:off x="3110477" y="3204918"/>
            <a:ext cx="3993401" cy="369332"/>
          </a:xfrm>
          <a:prstGeom prst="rect">
            <a:avLst/>
          </a:prstGeom>
        </p:spPr>
        <p:txBody>
          <a:bodyPr wrap="none">
            <a:spAutoFit/>
          </a:bodyPr>
          <a:lstStyle/>
          <a:p>
            <a:r>
              <a:rPr lang="zh-CN" altLang="en-US" dirty="0">
                <a:solidFill>
                  <a:srgbClr val="0000FF"/>
                </a:solidFill>
                <a:cs typeface="+mn-ea"/>
                <a:sym typeface="+mn-lt"/>
              </a:rPr>
              <a:t>如使用寄存器，将</a:t>
            </a:r>
            <a:r>
              <a:rPr lang="zh-CN" altLang="en-US" dirty="0">
                <a:solidFill>
                  <a:srgbClr val="0000FF"/>
                </a:solidFill>
                <a:highlight>
                  <a:srgbClr val="FFFF00"/>
                </a:highlight>
                <a:cs typeface="+mn-ea"/>
                <a:sym typeface="+mn-lt"/>
              </a:rPr>
              <a:t>只需要访问内存</a:t>
            </a:r>
            <a:r>
              <a:rPr lang="en-US" altLang="zh-CN" dirty="0">
                <a:solidFill>
                  <a:srgbClr val="0000FF"/>
                </a:solidFill>
                <a:highlight>
                  <a:srgbClr val="FFFF00"/>
                </a:highlight>
                <a:cs typeface="+mn-ea"/>
                <a:sym typeface="+mn-lt"/>
              </a:rPr>
              <a:t>3</a:t>
            </a:r>
            <a:r>
              <a:rPr lang="zh-CN" altLang="en-US" dirty="0">
                <a:solidFill>
                  <a:srgbClr val="0000FF"/>
                </a:solidFill>
                <a:highlight>
                  <a:srgbClr val="FFFF00"/>
                </a:highlight>
                <a:cs typeface="+mn-ea"/>
                <a:sym typeface="+mn-lt"/>
              </a:rPr>
              <a:t>次</a:t>
            </a:r>
          </a:p>
        </p:txBody>
      </p:sp>
      <p:sp>
        <p:nvSpPr>
          <p:cNvPr id="72" name="矩形 71">
            <a:extLst>
              <a:ext uri="{FF2B5EF4-FFF2-40B4-BE49-F238E27FC236}">
                <a16:creationId xmlns:a16="http://schemas.microsoft.com/office/drawing/2014/main" id="{AB98DD28-34ED-4F7F-B17B-CBCE7F2E085F}"/>
              </a:ext>
            </a:extLst>
          </p:cNvPr>
          <p:cNvSpPr/>
          <p:nvPr/>
        </p:nvSpPr>
        <p:spPr>
          <a:xfrm>
            <a:off x="6925724" y="1556792"/>
            <a:ext cx="2518638" cy="369332"/>
          </a:xfrm>
          <a:prstGeom prst="rect">
            <a:avLst/>
          </a:prstGeom>
        </p:spPr>
        <p:txBody>
          <a:bodyPr wrap="none">
            <a:spAutoFit/>
          </a:bodyPr>
          <a:lstStyle/>
          <a:p>
            <a:r>
              <a:rPr lang="zh-CN" altLang="en-US" dirty="0">
                <a:highlight>
                  <a:srgbClr val="FFFF00"/>
                </a:highlight>
                <a:cs typeface="+mn-ea"/>
                <a:sym typeface="+mn-lt"/>
              </a:rPr>
              <a:t>内存访问次数为 </a:t>
            </a:r>
            <a:r>
              <a:rPr lang="en-US" altLang="zh-CN" dirty="0">
                <a:highlight>
                  <a:srgbClr val="FFFF00"/>
                </a:highlight>
                <a:cs typeface="+mn-ea"/>
                <a:sym typeface="+mn-lt"/>
              </a:rPr>
              <a:t>9 </a:t>
            </a:r>
            <a:r>
              <a:rPr lang="zh-CN" altLang="en-US" dirty="0">
                <a:highlight>
                  <a:srgbClr val="FFFF00"/>
                </a:highlight>
                <a:cs typeface="+mn-ea"/>
                <a:sym typeface="+mn-lt"/>
              </a:rPr>
              <a:t>次</a:t>
            </a:r>
            <a:r>
              <a:rPr lang="zh-CN" altLang="en-US" dirty="0">
                <a:cs typeface="+mn-ea"/>
                <a:sym typeface="+mn-lt"/>
              </a:rPr>
              <a:t>：</a:t>
            </a:r>
            <a:endParaRPr lang="en-US" altLang="zh-CN" dirty="0">
              <a:cs typeface="+mn-ea"/>
              <a:sym typeface="+mn-lt"/>
            </a:endParaRPr>
          </a:p>
        </p:txBody>
      </p:sp>
      <mc:AlternateContent xmlns:mc="http://schemas.openxmlformats.org/markup-compatibility/2006">
        <mc:Choice xmlns:a14="http://schemas.microsoft.com/office/drawing/2010/main" Requires="a14">
          <p:sp>
            <p:nvSpPr>
              <p:cNvPr id="73" name="矩形 72">
                <a:extLst>
                  <a:ext uri="{FF2B5EF4-FFF2-40B4-BE49-F238E27FC236}">
                    <a16:creationId xmlns:a16="http://schemas.microsoft.com/office/drawing/2014/main" id="{50CA84F4-2CDC-4437-8645-AFB96B2DB78D}"/>
                  </a:ext>
                </a:extLst>
              </p:cNvPr>
              <p:cNvSpPr/>
              <p:nvPr/>
            </p:nvSpPr>
            <p:spPr>
              <a:xfrm>
                <a:off x="2618477" y="1852932"/>
                <a:ext cx="7263332" cy="923394"/>
              </a:xfrm>
              <a:prstGeom prst="rect">
                <a:avLst/>
              </a:prstGeom>
            </p:spPr>
            <p:txBody>
              <a:bodyPr wrap="square">
                <a:spAutoFit/>
              </a:bodyPr>
              <a:lstStyle/>
              <a:p>
                <a:r>
                  <a:rPr lang="en-US" altLang="zh-CN" dirty="0">
                    <a:cs typeface="+mn-ea"/>
                    <a:sym typeface="+mn-lt"/>
                  </a:rPr>
                  <a:t>        (</a:t>
                </a:r>
                <a:r>
                  <a:rPr lang="zh-CN" altLang="en-US" dirty="0">
                    <a:cs typeface="+mn-ea"/>
                    <a:sym typeface="+mn-lt"/>
                  </a:rPr>
                  <a:t>一</a:t>
                </a:r>
                <a:r>
                  <a:rPr lang="en-US" altLang="zh-CN" dirty="0">
                    <a:cs typeface="+mn-ea"/>
                    <a:sym typeface="+mn-lt"/>
                  </a:rPr>
                  <a:t>) </a:t>
                </a:r>
                <a:r>
                  <a:rPr lang="zh-CN" altLang="en-US" dirty="0">
                    <a:cs typeface="+mn-ea"/>
                    <a:sym typeface="+mn-lt"/>
                  </a:rPr>
                  <a:t>分别读取 </a:t>
                </a:r>
                <a:r>
                  <a:rPr lang="en-US" altLang="zh-CN" dirty="0">
                    <a:solidFill>
                      <a:srgbClr val="FF0000"/>
                    </a:solidFill>
                    <a:cs typeface="+mn-ea"/>
                    <a:sym typeface="+mn-lt"/>
                  </a:rPr>
                  <a:t>X</a:t>
                </a:r>
                <a:r>
                  <a:rPr lang="en-US" altLang="zh-CN" dirty="0">
                    <a:cs typeface="+mn-ea"/>
                    <a:sym typeface="+mn-lt"/>
                  </a:rPr>
                  <a:t>, </a:t>
                </a:r>
                <a:r>
                  <a:rPr lang="en-US" altLang="zh-CN" dirty="0">
                    <a:solidFill>
                      <a:srgbClr val="00B050"/>
                    </a:solidFill>
                    <a:cs typeface="+mn-ea"/>
                    <a:sym typeface="+mn-lt"/>
                  </a:rPr>
                  <a:t>Y</a:t>
                </a:r>
                <a:r>
                  <a:rPr lang="zh-CN" altLang="en-US" dirty="0">
                    <a:cs typeface="+mn-ea"/>
                    <a:sym typeface="+mn-lt"/>
                  </a:rPr>
                  <a:t>，计算完 </a:t>
                </a:r>
                <a:r>
                  <a:rPr lang="en-US" altLang="zh-CN" dirty="0">
                    <a:solidFill>
                      <a:srgbClr val="FF0000"/>
                    </a:solidFill>
                    <a:cs typeface="+mn-ea"/>
                    <a:sym typeface="+mn-lt"/>
                  </a:rPr>
                  <a:t>X</a:t>
                </a:r>
                <a:r>
                  <a:rPr lang="en-US" altLang="zh-CN" dirty="0">
                    <a:cs typeface="+mn-ea"/>
                    <a:sym typeface="+mn-lt"/>
                  </a:rPr>
                  <a:t>+</a:t>
                </a:r>
                <a:r>
                  <a:rPr lang="en-US" altLang="zh-CN" dirty="0">
                    <a:solidFill>
                      <a:srgbClr val="00B050"/>
                    </a:solidFill>
                    <a:cs typeface="+mn-ea"/>
                    <a:sym typeface="+mn-lt"/>
                  </a:rPr>
                  <a:t>Y</a:t>
                </a:r>
                <a:r>
                  <a:rPr lang="en-US" altLang="zh-CN" dirty="0">
                    <a:cs typeface="+mn-ea"/>
                    <a:sym typeface="+mn-lt"/>
                  </a:rPr>
                  <a:t> </a:t>
                </a:r>
                <a:r>
                  <a:rPr lang="zh-CN" altLang="en-US" dirty="0">
                    <a:cs typeface="+mn-ea"/>
                    <a:sym typeface="+mn-lt"/>
                  </a:rPr>
                  <a:t>之后，回写结果</a:t>
                </a:r>
                <a14:m>
                  <m:oMath xmlns:m="http://schemas.openxmlformats.org/officeDocument/2006/math">
                    <m:sSub>
                      <m:sSubPr>
                        <m:ctrlPr>
                          <a:rPr lang="en-US" altLang="zh-CN" i="1">
                            <a:latin typeface="Cambria Math" panose="02040503050406030204" pitchFamily="18" charset="0"/>
                            <a:cs typeface="+mn-ea"/>
                            <a:sym typeface="+mn-lt"/>
                          </a:rPr>
                        </m:ctrlPr>
                      </m:sSubPr>
                      <m:e>
                        <m:r>
                          <a:rPr lang="en-US" altLang="zh-CN" i="1">
                            <a:latin typeface="Cambria Math" panose="02040503050406030204" pitchFamily="18" charset="0"/>
                            <a:cs typeface="+mn-ea"/>
                            <a:sym typeface="+mn-lt"/>
                          </a:rPr>
                          <m:t>𝑍</m:t>
                        </m:r>
                      </m:e>
                      <m:sub>
                        <m:r>
                          <a:rPr lang="en-US" altLang="zh-CN" i="1">
                            <a:latin typeface="Cambria Math" panose="02040503050406030204" pitchFamily="18" charset="0"/>
                            <a:cs typeface="+mn-ea"/>
                            <a:sym typeface="+mn-lt"/>
                          </a:rPr>
                          <m:t>1</m:t>
                        </m:r>
                      </m:sub>
                    </m:sSub>
                  </m:oMath>
                </a14:m>
                <a:r>
                  <a:rPr lang="zh-CN" altLang="en-US" dirty="0">
                    <a:cs typeface="+mn-ea"/>
                    <a:sym typeface="+mn-lt"/>
                  </a:rPr>
                  <a:t>到内存，</a:t>
                </a:r>
                <a:r>
                  <a:rPr lang="en-US" altLang="zh-CN" dirty="0">
                    <a:cs typeface="+mn-ea"/>
                    <a:sym typeface="+mn-lt"/>
                  </a:rPr>
                  <a:t>3</a:t>
                </a:r>
                <a:r>
                  <a:rPr lang="zh-CN" altLang="en-US" dirty="0">
                    <a:cs typeface="+mn-ea"/>
                    <a:sym typeface="+mn-lt"/>
                  </a:rPr>
                  <a:t>次；</a:t>
                </a:r>
                <a:endParaRPr lang="en-US" altLang="zh-CN" dirty="0">
                  <a:cs typeface="+mn-ea"/>
                  <a:sym typeface="+mn-lt"/>
                </a:endParaRPr>
              </a:p>
              <a:p>
                <a:r>
                  <a:rPr lang="en-US" altLang="zh-CN" dirty="0">
                    <a:cs typeface="+mn-ea"/>
                    <a:sym typeface="+mn-lt"/>
                  </a:rPr>
                  <a:t>        (</a:t>
                </a:r>
                <a:r>
                  <a:rPr lang="zh-CN" altLang="en-US" dirty="0">
                    <a:cs typeface="+mn-ea"/>
                    <a:sym typeface="+mn-lt"/>
                  </a:rPr>
                  <a:t>二</a:t>
                </a:r>
                <a:r>
                  <a:rPr lang="en-US" altLang="zh-CN" dirty="0">
                    <a:cs typeface="+mn-ea"/>
                    <a:sym typeface="+mn-lt"/>
                  </a:rPr>
                  <a:t>) </a:t>
                </a:r>
                <a:r>
                  <a:rPr lang="zh-CN" altLang="en-US" dirty="0">
                    <a:cs typeface="+mn-ea"/>
                    <a:sym typeface="+mn-lt"/>
                  </a:rPr>
                  <a:t>再一次分别读取</a:t>
                </a:r>
                <a:r>
                  <a:rPr lang="en-US" altLang="zh-CN" dirty="0">
                    <a:solidFill>
                      <a:srgbClr val="FF0000"/>
                    </a:solidFill>
                    <a:cs typeface="+mn-ea"/>
                    <a:sym typeface="+mn-lt"/>
                  </a:rPr>
                  <a:t>X</a:t>
                </a:r>
                <a:r>
                  <a:rPr lang="en-US" altLang="zh-CN" dirty="0">
                    <a:cs typeface="+mn-ea"/>
                    <a:sym typeface="+mn-lt"/>
                  </a:rPr>
                  <a:t>,</a:t>
                </a:r>
                <a:r>
                  <a:rPr lang="zh-CN" altLang="en-US" dirty="0">
                    <a:cs typeface="+mn-ea"/>
                    <a:sym typeface="+mn-lt"/>
                  </a:rPr>
                  <a:t> </a:t>
                </a:r>
                <a:r>
                  <a:rPr lang="en-US" altLang="zh-CN" dirty="0">
                    <a:solidFill>
                      <a:srgbClr val="00B050"/>
                    </a:solidFill>
                    <a:cs typeface="+mn-ea"/>
                    <a:sym typeface="+mn-lt"/>
                  </a:rPr>
                  <a:t>Y</a:t>
                </a:r>
                <a:r>
                  <a:rPr lang="zh-CN" altLang="en-US" dirty="0">
                    <a:cs typeface="+mn-ea"/>
                    <a:sym typeface="+mn-lt"/>
                  </a:rPr>
                  <a:t>，计算完 </a:t>
                </a:r>
                <a:r>
                  <a:rPr lang="en-US" altLang="zh-CN" dirty="0">
                    <a:solidFill>
                      <a:srgbClr val="FF0000"/>
                    </a:solidFill>
                    <a:cs typeface="+mn-ea"/>
                    <a:sym typeface="+mn-lt"/>
                  </a:rPr>
                  <a:t>X</a:t>
                </a:r>
                <a:r>
                  <a:rPr lang="en-US" altLang="zh-CN" dirty="0">
                    <a:cs typeface="+mn-ea"/>
                    <a:sym typeface="+mn-lt"/>
                  </a:rPr>
                  <a:t>-</a:t>
                </a:r>
                <a:r>
                  <a:rPr lang="en-US" altLang="zh-CN" dirty="0">
                    <a:solidFill>
                      <a:srgbClr val="00B050"/>
                    </a:solidFill>
                    <a:cs typeface="+mn-ea"/>
                    <a:sym typeface="+mn-lt"/>
                  </a:rPr>
                  <a:t>Y</a:t>
                </a:r>
                <a:r>
                  <a:rPr lang="zh-CN" altLang="en-US" dirty="0">
                    <a:cs typeface="+mn-ea"/>
                    <a:sym typeface="+mn-lt"/>
                  </a:rPr>
                  <a:t>之后，回写</a:t>
                </a:r>
                <a14:m>
                  <m:oMath xmlns:m="http://schemas.openxmlformats.org/officeDocument/2006/math">
                    <m:sSub>
                      <m:sSubPr>
                        <m:ctrlPr>
                          <a:rPr lang="en-US" altLang="zh-CN" i="1" dirty="0">
                            <a:latin typeface="Cambria Math" panose="02040503050406030204" pitchFamily="18" charset="0"/>
                            <a:cs typeface="+mn-ea"/>
                            <a:sym typeface="+mn-lt"/>
                          </a:rPr>
                        </m:ctrlPr>
                      </m:sSubPr>
                      <m:e>
                        <m:r>
                          <m:rPr>
                            <m:sty m:val="p"/>
                          </m:rPr>
                          <a:rPr lang="en-US" altLang="zh-CN" i="1" dirty="0">
                            <a:latin typeface="Cambria Math" panose="02040503050406030204" pitchFamily="18" charset="0"/>
                            <a:cs typeface="+mn-ea"/>
                            <a:sym typeface="+mn-lt"/>
                          </a:rPr>
                          <m:t>Z</m:t>
                        </m:r>
                      </m:e>
                      <m:sub>
                        <m:r>
                          <a:rPr lang="en-US" altLang="zh-CN" dirty="0">
                            <a:latin typeface="Cambria Math" panose="02040503050406030204" pitchFamily="18" charset="0"/>
                            <a:cs typeface="+mn-ea"/>
                            <a:sym typeface="+mn-lt"/>
                          </a:rPr>
                          <m:t>2</m:t>
                        </m:r>
                      </m:sub>
                    </m:sSub>
                    <m:r>
                      <a:rPr lang="zh-CN" altLang="en-US" i="1" dirty="0">
                        <a:latin typeface="Cambria Math" panose="02040503050406030204" pitchFamily="18" charset="0"/>
                        <a:cs typeface="+mn-ea"/>
                        <a:sym typeface="+mn-lt"/>
                      </a:rPr>
                      <m:t>到</m:t>
                    </m:r>
                  </m:oMath>
                </a14:m>
                <a:r>
                  <a:rPr lang="zh-CN" altLang="en-US" dirty="0">
                    <a:cs typeface="+mn-ea"/>
                    <a:sym typeface="+mn-lt"/>
                  </a:rPr>
                  <a:t>内存，</a:t>
                </a:r>
                <a:r>
                  <a:rPr lang="en-US" altLang="zh-CN" dirty="0">
                    <a:cs typeface="+mn-ea"/>
                    <a:sym typeface="+mn-lt"/>
                  </a:rPr>
                  <a:t>3</a:t>
                </a:r>
                <a:r>
                  <a:rPr lang="zh-CN" altLang="en-US" dirty="0">
                    <a:cs typeface="+mn-ea"/>
                    <a:sym typeface="+mn-lt"/>
                  </a:rPr>
                  <a:t>次；</a:t>
                </a:r>
                <a:endParaRPr lang="en-US" altLang="zh-CN" dirty="0">
                  <a:cs typeface="+mn-ea"/>
                  <a:sym typeface="+mn-lt"/>
                </a:endParaRPr>
              </a:p>
              <a:p>
                <a:r>
                  <a:rPr lang="en-US" altLang="zh-CN" dirty="0">
                    <a:cs typeface="+mn-ea"/>
                    <a:sym typeface="+mn-lt"/>
                  </a:rPr>
                  <a:t>        (</a:t>
                </a:r>
                <a:r>
                  <a:rPr lang="zh-CN" altLang="en-US" dirty="0">
                    <a:cs typeface="+mn-ea"/>
                    <a:sym typeface="+mn-lt"/>
                  </a:rPr>
                  <a:t>三</a:t>
                </a:r>
                <a:r>
                  <a:rPr lang="en-US" altLang="zh-CN" dirty="0">
                    <a:cs typeface="+mn-ea"/>
                    <a:sym typeface="+mn-lt"/>
                  </a:rPr>
                  <a:t>) —</a:t>
                </a:r>
                <a:r>
                  <a:rPr lang="zh-CN" altLang="en-US" dirty="0">
                    <a:cs typeface="+mn-ea"/>
                    <a:sym typeface="+mn-lt"/>
                  </a:rPr>
                  <a:t>分别读取</a:t>
                </a:r>
                <a14:m>
                  <m:oMath xmlns:m="http://schemas.openxmlformats.org/officeDocument/2006/math">
                    <m:sSub>
                      <m:sSubPr>
                        <m:ctrlPr>
                          <a:rPr lang="en-US" altLang="zh-CN" i="1">
                            <a:latin typeface="Cambria Math" panose="02040503050406030204" pitchFamily="18" charset="0"/>
                            <a:cs typeface="+mn-ea"/>
                            <a:sym typeface="+mn-lt"/>
                          </a:rPr>
                        </m:ctrlPr>
                      </m:sSubPr>
                      <m:e>
                        <m:r>
                          <a:rPr lang="en-US" altLang="zh-CN" i="1">
                            <a:latin typeface="Cambria Math" panose="02040503050406030204" pitchFamily="18" charset="0"/>
                            <a:cs typeface="+mn-ea"/>
                            <a:sym typeface="+mn-lt"/>
                          </a:rPr>
                          <m:t>𝑍</m:t>
                        </m:r>
                      </m:e>
                      <m:sub>
                        <m:r>
                          <a:rPr lang="en-US" altLang="zh-CN" i="1">
                            <a:latin typeface="Cambria Math" panose="02040503050406030204" pitchFamily="18" charset="0"/>
                            <a:cs typeface="+mn-ea"/>
                            <a:sym typeface="+mn-lt"/>
                          </a:rPr>
                          <m:t>1</m:t>
                        </m:r>
                      </m:sub>
                    </m:sSub>
                  </m:oMath>
                </a14:m>
                <a:r>
                  <a:rPr lang="zh-CN" altLang="en-US" dirty="0">
                    <a:cs typeface="+mn-ea"/>
                    <a:sym typeface="+mn-lt"/>
                  </a:rPr>
                  <a:t>和</a:t>
                </a:r>
                <a14:m>
                  <m:oMath xmlns:m="http://schemas.openxmlformats.org/officeDocument/2006/math">
                    <m:sSub>
                      <m:sSubPr>
                        <m:ctrlPr>
                          <a:rPr lang="en-US" altLang="zh-CN" i="1" dirty="0">
                            <a:latin typeface="Cambria Math" panose="02040503050406030204" pitchFamily="18" charset="0"/>
                            <a:cs typeface="+mn-ea"/>
                            <a:sym typeface="+mn-lt"/>
                          </a:rPr>
                        </m:ctrlPr>
                      </m:sSubPr>
                      <m:e>
                        <m:r>
                          <m:rPr>
                            <m:sty m:val="p"/>
                          </m:rPr>
                          <a:rPr lang="en-US" altLang="zh-CN" i="1" dirty="0">
                            <a:latin typeface="Cambria Math" panose="02040503050406030204" pitchFamily="18" charset="0"/>
                            <a:cs typeface="+mn-ea"/>
                            <a:sym typeface="+mn-lt"/>
                          </a:rPr>
                          <m:t>Z</m:t>
                        </m:r>
                      </m:e>
                      <m:sub>
                        <m:r>
                          <a:rPr lang="en-US" altLang="zh-CN" dirty="0">
                            <a:latin typeface="Cambria Math" panose="02040503050406030204" pitchFamily="18" charset="0"/>
                            <a:cs typeface="+mn-ea"/>
                            <a:sym typeface="+mn-lt"/>
                          </a:rPr>
                          <m:t>2</m:t>
                        </m:r>
                      </m:sub>
                    </m:sSub>
                  </m:oMath>
                </a14:m>
                <a:r>
                  <a:rPr lang="zh-CN" altLang="en-US" dirty="0">
                    <a:cs typeface="+mn-ea"/>
                    <a:sym typeface="+mn-lt"/>
                  </a:rPr>
                  <a:t>，计算 </a:t>
                </a:r>
                <a14:m>
                  <m:oMath xmlns:m="http://schemas.openxmlformats.org/officeDocument/2006/math">
                    <m:sSub>
                      <m:sSubPr>
                        <m:ctrlPr>
                          <a:rPr lang="en-US" altLang="zh-CN" i="1" dirty="0">
                            <a:latin typeface="Cambria Math" panose="02040503050406030204" pitchFamily="18" charset="0"/>
                            <a:cs typeface="+mn-ea"/>
                            <a:sym typeface="+mn-lt"/>
                          </a:rPr>
                        </m:ctrlPr>
                      </m:sSubPr>
                      <m:e>
                        <m:r>
                          <m:rPr>
                            <m:sty m:val="p"/>
                          </m:rPr>
                          <a:rPr lang="en-US" altLang="zh-CN" i="1" dirty="0">
                            <a:latin typeface="Cambria Math" panose="02040503050406030204" pitchFamily="18" charset="0"/>
                            <a:cs typeface="+mn-ea"/>
                            <a:sym typeface="+mn-lt"/>
                          </a:rPr>
                          <m:t>Z</m:t>
                        </m:r>
                      </m:e>
                      <m:sub>
                        <m:r>
                          <a:rPr lang="en-US" altLang="zh-CN" i="1" dirty="0">
                            <a:latin typeface="Cambria Math" panose="02040503050406030204" pitchFamily="18" charset="0"/>
                            <a:cs typeface="+mn-ea"/>
                            <a:sym typeface="+mn-lt"/>
                          </a:rPr>
                          <m:t>1</m:t>
                        </m:r>
                      </m:sub>
                    </m:sSub>
                    <m:r>
                      <a:rPr lang="en-US" altLang="zh-CN" i="1">
                        <a:latin typeface="Cambria Math" panose="02040503050406030204" pitchFamily="18" charset="0"/>
                        <a:cs typeface="+mn-ea"/>
                        <a:sym typeface="+mn-lt"/>
                      </a:rPr>
                      <m:t> &amp;&amp;</m:t>
                    </m:r>
                    <m:sSub>
                      <m:sSubPr>
                        <m:ctrlPr>
                          <a:rPr lang="en-US" altLang="zh-CN" i="1" dirty="0">
                            <a:latin typeface="Cambria Math" panose="02040503050406030204" pitchFamily="18" charset="0"/>
                            <a:cs typeface="+mn-ea"/>
                            <a:sym typeface="+mn-lt"/>
                          </a:rPr>
                        </m:ctrlPr>
                      </m:sSubPr>
                      <m:e>
                        <m:r>
                          <a:rPr lang="en-US" altLang="zh-CN" i="1" dirty="0">
                            <a:latin typeface="Cambria Math" panose="02040503050406030204" pitchFamily="18" charset="0"/>
                            <a:cs typeface="+mn-ea"/>
                            <a:sym typeface="+mn-lt"/>
                          </a:rPr>
                          <m:t> </m:t>
                        </m:r>
                        <m:r>
                          <m:rPr>
                            <m:sty m:val="p"/>
                          </m:rPr>
                          <a:rPr lang="en-US" altLang="zh-CN" i="1" dirty="0">
                            <a:latin typeface="Cambria Math" panose="02040503050406030204" pitchFamily="18" charset="0"/>
                            <a:cs typeface="+mn-ea"/>
                            <a:sym typeface="+mn-lt"/>
                          </a:rPr>
                          <m:t>Z</m:t>
                        </m:r>
                      </m:e>
                      <m:sub>
                        <m:r>
                          <a:rPr lang="en-US" altLang="zh-CN" i="1" dirty="0">
                            <a:latin typeface="Cambria Math" panose="02040503050406030204" pitchFamily="18" charset="0"/>
                            <a:cs typeface="+mn-ea"/>
                            <a:sym typeface="+mn-lt"/>
                          </a:rPr>
                          <m:t>2</m:t>
                        </m:r>
                      </m:sub>
                    </m:sSub>
                    <m:r>
                      <a:rPr lang="zh-CN" altLang="en-US" i="1" dirty="0">
                        <a:latin typeface="Cambria Math" panose="02040503050406030204" pitchFamily="18" charset="0"/>
                        <a:cs typeface="+mn-ea"/>
                        <a:sym typeface="+mn-lt"/>
                      </a:rPr>
                      <m:t>，</m:t>
                    </m:r>
                  </m:oMath>
                </a14:m>
                <a:r>
                  <a:rPr lang="zh-CN" altLang="en-US" dirty="0">
                    <a:cs typeface="+mn-ea"/>
                    <a:sym typeface="+mn-lt"/>
                  </a:rPr>
                  <a:t>回写结果</a:t>
                </a:r>
                <a:r>
                  <a:rPr lang="en-US" altLang="zh-CN" dirty="0">
                    <a:solidFill>
                      <a:srgbClr val="0000FF"/>
                    </a:solidFill>
                    <a:cs typeface="+mn-ea"/>
                    <a:sym typeface="+mn-lt"/>
                  </a:rPr>
                  <a:t>Z</a:t>
                </a:r>
                <a:r>
                  <a:rPr lang="zh-CN" altLang="en-US" dirty="0">
                    <a:cs typeface="+mn-ea"/>
                    <a:sym typeface="+mn-lt"/>
                  </a:rPr>
                  <a:t>到内存，</a:t>
                </a:r>
                <a:r>
                  <a:rPr lang="en-US" altLang="zh-CN" dirty="0">
                    <a:cs typeface="+mn-ea"/>
                    <a:sym typeface="+mn-lt"/>
                  </a:rPr>
                  <a:t>3</a:t>
                </a:r>
                <a:r>
                  <a:rPr lang="zh-CN" altLang="en-US" dirty="0">
                    <a:cs typeface="+mn-ea"/>
                    <a:sym typeface="+mn-lt"/>
                  </a:rPr>
                  <a:t>次。</a:t>
                </a:r>
                <a:endParaRPr lang="en-US" altLang="zh-CN" dirty="0">
                  <a:cs typeface="+mn-ea"/>
                  <a:sym typeface="+mn-lt"/>
                </a:endParaRPr>
              </a:p>
            </p:txBody>
          </p:sp>
        </mc:Choice>
        <mc:Fallback>
          <p:sp>
            <p:nvSpPr>
              <p:cNvPr id="73" name="矩形 72">
                <a:extLst>
                  <a:ext uri="{FF2B5EF4-FFF2-40B4-BE49-F238E27FC236}">
                    <a16:creationId xmlns:a16="http://schemas.microsoft.com/office/drawing/2014/main" id="{50CA84F4-2CDC-4437-8645-AFB96B2DB78D}"/>
                  </a:ext>
                </a:extLst>
              </p:cNvPr>
              <p:cNvSpPr>
                <a:spLocks noRot="1" noChangeAspect="1" noMove="1" noResize="1" noEditPoints="1" noAdjustHandles="1" noChangeArrowheads="1" noChangeShapeType="1" noTextEdit="1"/>
              </p:cNvSpPr>
              <p:nvPr/>
            </p:nvSpPr>
            <p:spPr>
              <a:xfrm>
                <a:off x="2618477" y="1852932"/>
                <a:ext cx="7263332" cy="923394"/>
              </a:xfrm>
              <a:prstGeom prst="rect">
                <a:avLst/>
              </a:prstGeom>
              <a:blipFill>
                <a:blip r:embed="rId15"/>
                <a:stretch>
                  <a:fillRect t="-3974" r="-3778" b="-9934"/>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5115197C-FF4E-4E0A-B12C-C8DE02346B0B}"/>
              </a:ext>
            </a:extLst>
          </p:cNvPr>
          <p:cNvSpPr>
            <a:spLocks noGrp="1"/>
          </p:cNvSpPr>
          <p:nvPr>
            <p:ph type="sldNum" sz="quarter" idx="12"/>
          </p:nvPr>
        </p:nvSpPr>
        <p:spPr/>
        <p:txBody>
          <a:bodyPr/>
          <a:lstStyle/>
          <a:p>
            <a:pPr algn="r"/>
            <a:fld id="{16F781C4-B8D4-4498-9C49-C9A9BB9F3E73}" type="slidenum">
              <a:rPr lang="zh-CN" altLang="en-US" smtClean="0"/>
              <a:pPr algn="r"/>
              <a:t>23</a:t>
            </a:fld>
            <a:endParaRPr lang="zh-CN" altLang="en-US" dirty="0"/>
          </a:p>
        </p:txBody>
      </p:sp>
    </p:spTree>
    <p:custDataLst>
      <p:tags r:id="rId1"/>
    </p:custDataLst>
    <p:extLst>
      <p:ext uri="{BB962C8B-B14F-4D97-AF65-F5344CB8AC3E}">
        <p14:creationId xmlns:p14="http://schemas.microsoft.com/office/powerpoint/2010/main" val="1023288343"/>
      </p:ext>
    </p:extLst>
  </p:cSld>
  <p:clrMapOvr>
    <a:masterClrMapping/>
  </p:clrMapOvr>
  <p:transition advTm="1187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2">
                                            <p:txEl>
                                              <p:pRg st="0" end="0"/>
                                            </p:txEl>
                                          </p:spTgt>
                                        </p:tgtEl>
                                        <p:attrNameLst>
                                          <p:attrName>style.visibility</p:attrName>
                                        </p:attrNameLst>
                                      </p:cBhvr>
                                      <p:to>
                                        <p:strVal val="visible"/>
                                      </p:to>
                                    </p:set>
                                    <p:animEffect transition="in" filter="randombar(horizontal)">
                                      <p:cBhvr>
                                        <p:cTn id="13" dur="500"/>
                                        <p:tgtEl>
                                          <p:spTgt spid="72">
                                            <p:txEl>
                                              <p:pRg st="0" end="0"/>
                                            </p:txEl>
                                          </p:spTgt>
                                        </p:tgtEl>
                                      </p:cBhvr>
                                    </p:animEffect>
                                  </p:childTnLst>
                                </p:cTn>
                              </p:par>
                            </p:childTnLst>
                          </p:cTn>
                        </p:par>
                        <p:par>
                          <p:cTn id="14" fill="hold">
                            <p:stCondLst>
                              <p:cond delay="500"/>
                            </p:stCondLst>
                            <p:childTnLst>
                              <p:par>
                                <p:cTn id="15" presetID="2" presetClass="entr" presetSubtype="4" fill="hold" nodeType="afterEffect">
                                  <p:stCondLst>
                                    <p:cond delay="250"/>
                                  </p:stCondLst>
                                  <p:childTnLst>
                                    <p:set>
                                      <p:cBhvr>
                                        <p:cTn id="16" dur="1" fill="hold">
                                          <p:stCondLst>
                                            <p:cond delay="0"/>
                                          </p:stCondLst>
                                        </p:cTn>
                                        <p:tgtEl>
                                          <p:spTgt spid="73">
                                            <p:txEl>
                                              <p:pRg st="0" end="0"/>
                                            </p:txEl>
                                          </p:spTgt>
                                        </p:tgtEl>
                                        <p:attrNameLst>
                                          <p:attrName>style.visibility</p:attrName>
                                        </p:attrNameLst>
                                      </p:cBhvr>
                                      <p:to>
                                        <p:strVal val="visible"/>
                                      </p:to>
                                    </p:set>
                                    <p:anim calcmode="lin" valueType="num">
                                      <p:cBhvr additive="base">
                                        <p:cTn id="17"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3">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250"/>
                            </p:stCondLst>
                            <p:childTnLst>
                              <p:par>
                                <p:cTn id="20" presetID="2" presetClass="entr" presetSubtype="4" fill="hold" nodeType="afterEffect">
                                  <p:stCondLst>
                                    <p:cond delay="250"/>
                                  </p:stCondLst>
                                  <p:childTnLst>
                                    <p:set>
                                      <p:cBhvr>
                                        <p:cTn id="21" dur="1" fill="hold">
                                          <p:stCondLst>
                                            <p:cond delay="0"/>
                                          </p:stCondLst>
                                        </p:cTn>
                                        <p:tgtEl>
                                          <p:spTgt spid="73">
                                            <p:txEl>
                                              <p:pRg st="1" end="1"/>
                                            </p:txEl>
                                          </p:spTgt>
                                        </p:tgtEl>
                                        <p:attrNameLst>
                                          <p:attrName>style.visibility</p:attrName>
                                        </p:attrNameLst>
                                      </p:cBhvr>
                                      <p:to>
                                        <p:strVal val="visible"/>
                                      </p:to>
                                    </p:set>
                                    <p:anim calcmode="lin" valueType="num">
                                      <p:cBhvr additive="base">
                                        <p:cTn id="22" dur="500" fill="hold"/>
                                        <p:tgtEl>
                                          <p:spTgt spid="7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3">
                                            <p:txEl>
                                              <p:pRg st="1" end="1"/>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250"/>
                                  </p:stCondLst>
                                  <p:childTnLst>
                                    <p:set>
                                      <p:cBhvr>
                                        <p:cTn id="26" dur="1" fill="hold">
                                          <p:stCondLst>
                                            <p:cond delay="0"/>
                                          </p:stCondLst>
                                        </p:cTn>
                                        <p:tgtEl>
                                          <p:spTgt spid="73">
                                            <p:txEl>
                                              <p:pRg st="2" end="2"/>
                                            </p:txEl>
                                          </p:spTgt>
                                        </p:tgtEl>
                                        <p:attrNameLst>
                                          <p:attrName>style.visibility</p:attrName>
                                        </p:attrNameLst>
                                      </p:cBhvr>
                                      <p:to>
                                        <p:strVal val="visible"/>
                                      </p:to>
                                    </p:set>
                                    <p:anim calcmode="lin" valueType="num">
                                      <p:cBhvr additive="base">
                                        <p:cTn id="27" dur="500" fill="hold"/>
                                        <p:tgtEl>
                                          <p:spTgt spid="7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down)">
                                      <p:cBhvr>
                                        <p:cTn id="33" dur="500"/>
                                        <p:tgtEl>
                                          <p:spTgt spid="68"/>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ipe(right)">
                                      <p:cBhvr>
                                        <p:cTn id="84" dur="500"/>
                                        <p:tgtEl>
                                          <p:spTgt spid="40"/>
                                        </p:tgtEl>
                                      </p:cBhvr>
                                    </p:animEffect>
                                  </p:childTnLst>
                                </p:cTn>
                              </p:par>
                              <p:par>
                                <p:cTn id="85" presetID="22" presetClass="entr" presetSubtype="2" fill="hold" nodeType="withEffect">
                                  <p:stCondLst>
                                    <p:cond delay="250"/>
                                  </p:stCondLst>
                                  <p:childTnLst>
                                    <p:set>
                                      <p:cBhvr>
                                        <p:cTn id="86" dur="1" fill="hold">
                                          <p:stCondLst>
                                            <p:cond delay="0"/>
                                          </p:stCondLst>
                                        </p:cTn>
                                        <p:tgtEl>
                                          <p:spTgt spid="42"/>
                                        </p:tgtEl>
                                        <p:attrNameLst>
                                          <p:attrName>style.visibility</p:attrName>
                                        </p:attrNameLst>
                                      </p:cBhvr>
                                      <p:to>
                                        <p:strVal val="visible"/>
                                      </p:to>
                                    </p:set>
                                    <p:animEffect transition="in" filter="wipe(right)">
                                      <p:cBhvr>
                                        <p:cTn id="87" dur="500"/>
                                        <p:tgtEl>
                                          <p:spTgt spid="42"/>
                                        </p:tgtEl>
                                      </p:cBhvr>
                                    </p:animEffect>
                                  </p:childTnLst>
                                </p:cTn>
                              </p:par>
                            </p:childTnLst>
                          </p:cTn>
                        </p:par>
                        <p:par>
                          <p:cTn id="88" fill="hold">
                            <p:stCondLst>
                              <p:cond delay="750"/>
                            </p:stCondLst>
                            <p:childTnLst>
                              <p:par>
                                <p:cTn id="89" presetID="22" presetClass="entr" presetSubtype="4" fill="hold" nodeType="after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wipe(down)">
                                      <p:cBhvr>
                                        <p:cTn id="9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28" grpId="0"/>
      <p:bldP spid="30" grpId="0"/>
      <p:bldP spid="31" grpId="0"/>
      <p:bldP spid="32" grpId="0"/>
      <p:bldP spid="35" grpId="0"/>
      <p:bldP spid="6" grpId="0"/>
      <p:bldP spid="12" grpId="0"/>
      <p:bldP spid="38" grpId="0"/>
      <p:bldP spid="39" grpId="0"/>
      <p:bldP spid="6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a:bodyPr>
          <a:lstStyle/>
          <a:p>
            <a:r>
              <a:rPr lang="zh-CN" altLang="en-US" dirty="0">
                <a:cs typeface="+mn-ea"/>
                <a:sym typeface="+mn-lt"/>
              </a:rPr>
              <a:t>什么是寄存器</a:t>
            </a:r>
          </a:p>
          <a:p>
            <a:r>
              <a:rPr lang="zh-CN" altLang="en-US" dirty="0">
                <a:solidFill>
                  <a:srgbClr val="FF0000"/>
                </a:solidFill>
                <a:cs typeface="+mn-ea"/>
                <a:sym typeface="+mn-lt"/>
              </a:rPr>
              <a:t>寄存器分类</a:t>
            </a:r>
          </a:p>
          <a:p>
            <a:r>
              <a:rPr lang="zh-CN" altLang="en-US" dirty="0">
                <a:cs typeface="+mn-ea"/>
                <a:sym typeface="+mn-lt"/>
              </a:rPr>
              <a:t>通用寄存器</a:t>
            </a:r>
          </a:p>
          <a:p>
            <a:r>
              <a:rPr lang="zh-CN" altLang="en-US" dirty="0">
                <a:cs typeface="+mn-ea"/>
                <a:sym typeface="+mn-lt"/>
              </a:rPr>
              <a:t>段寄存器</a:t>
            </a:r>
          </a:p>
          <a:p>
            <a:r>
              <a:rPr lang="zh-CN" altLang="en-US" dirty="0">
                <a:cs typeface="+mn-ea"/>
                <a:sym typeface="+mn-lt"/>
              </a:rPr>
              <a:t>程序状态与控制寄存器</a:t>
            </a:r>
          </a:p>
          <a:p>
            <a:r>
              <a:rPr lang="zh-CN" altLang="en-US" dirty="0">
                <a:cs typeface="+mn-ea"/>
                <a:sym typeface="+mn-lt"/>
              </a:rPr>
              <a:t>指令指针寄存器</a:t>
            </a:r>
          </a:p>
          <a:p>
            <a:pPr marL="0" indent="0">
              <a:buNone/>
            </a:pP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a:t>
            </a:r>
          </a:p>
        </p:txBody>
      </p:sp>
      <p:sp>
        <p:nvSpPr>
          <p:cNvPr id="7" name="灯片编号占位符 6">
            <a:extLst>
              <a:ext uri="{FF2B5EF4-FFF2-40B4-BE49-F238E27FC236}">
                <a16:creationId xmlns:a16="http://schemas.microsoft.com/office/drawing/2014/main" id="{424960A5-C1DF-4A19-BEB5-96511CDD152F}"/>
              </a:ext>
            </a:extLst>
          </p:cNvPr>
          <p:cNvSpPr>
            <a:spLocks noGrp="1"/>
          </p:cNvSpPr>
          <p:nvPr>
            <p:ph type="sldNum" sz="quarter" idx="12"/>
          </p:nvPr>
        </p:nvSpPr>
        <p:spPr/>
        <p:txBody>
          <a:bodyPr/>
          <a:lstStyle/>
          <a:p>
            <a:pPr algn="r"/>
            <a:fld id="{16F781C4-B8D4-4498-9C49-C9A9BB9F3E73}" type="slidenum">
              <a:rPr lang="zh-CN" altLang="en-US" smtClean="0"/>
              <a:pPr algn="r"/>
              <a:t>24</a:t>
            </a:fld>
            <a:endParaRPr lang="zh-CN" altLang="en-US" dirty="0"/>
          </a:p>
        </p:txBody>
      </p:sp>
    </p:spTree>
    <p:extLst>
      <p:ext uri="{BB962C8B-B14F-4D97-AF65-F5344CB8AC3E}">
        <p14:creationId xmlns:p14="http://schemas.microsoft.com/office/powerpoint/2010/main" val="254783380"/>
      </p:ext>
    </p:extLst>
  </p:cSld>
  <p:clrMapOvr>
    <a:masterClrMapping/>
  </p:clrMapOvr>
  <p:transition advTm="225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a:defRPr/>
            </a:pPr>
            <a:r>
              <a:rPr lang="en-US" altLang="zh-CN" dirty="0">
                <a:cs typeface="+mn-ea"/>
                <a:sym typeface="+mn-lt"/>
              </a:rPr>
              <a:t>IA-32</a:t>
            </a:r>
            <a:r>
              <a:rPr lang="zh-CN" altLang="en-US" dirty="0">
                <a:cs typeface="+mn-ea"/>
                <a:sym typeface="+mn-lt"/>
              </a:rPr>
              <a:t>架构</a:t>
            </a:r>
            <a:r>
              <a:rPr lang="zh-CN" altLang="en-US" baseline="30000" dirty="0">
                <a:cs typeface="+mn-ea"/>
                <a:sym typeface="+mn-lt"/>
              </a:rPr>
              <a:t>*</a:t>
            </a:r>
            <a:r>
              <a:rPr lang="zh-CN" altLang="en-US" dirty="0">
                <a:cs typeface="+mn-ea"/>
                <a:sym typeface="+mn-lt"/>
              </a:rPr>
              <a:t>提供了</a:t>
            </a:r>
            <a:r>
              <a:rPr lang="en-US" altLang="zh-CN" dirty="0">
                <a:highlight>
                  <a:srgbClr val="FFFF00"/>
                </a:highlight>
                <a:cs typeface="+mn-ea"/>
                <a:sym typeface="+mn-lt"/>
              </a:rPr>
              <a:t>16</a:t>
            </a:r>
            <a:r>
              <a:rPr lang="zh-CN" altLang="en-US" dirty="0">
                <a:highlight>
                  <a:srgbClr val="FFFF00"/>
                </a:highlight>
                <a:cs typeface="+mn-ea"/>
                <a:sym typeface="+mn-lt"/>
              </a:rPr>
              <a:t>个基本程序执行寄存器</a:t>
            </a:r>
            <a:r>
              <a:rPr lang="zh-CN" altLang="en-US" dirty="0">
                <a:cs typeface="+mn-ea"/>
                <a:sym typeface="+mn-lt"/>
              </a:rPr>
              <a:t>，用于系统和应用程序编程</a:t>
            </a:r>
            <a:endParaRPr lang="en-US" altLang="zh-CN" dirty="0">
              <a:cs typeface="+mn-ea"/>
              <a:sym typeface="+mn-lt"/>
            </a:endParaRPr>
          </a:p>
          <a:p>
            <a:pPr lvl="1">
              <a:defRPr/>
            </a:pPr>
            <a:r>
              <a:rPr lang="en-US" altLang="zh-CN" dirty="0">
                <a:cs typeface="+mn-ea"/>
                <a:sym typeface="+mn-lt"/>
              </a:rPr>
              <a:t>IA-32</a:t>
            </a:r>
            <a:r>
              <a:rPr lang="zh-CN" altLang="en-US" dirty="0">
                <a:cs typeface="+mn-ea"/>
                <a:sym typeface="+mn-lt"/>
              </a:rPr>
              <a:t>是</a:t>
            </a:r>
            <a:r>
              <a:rPr lang="en-US" altLang="zh-CN" dirty="0">
                <a:cs typeface="+mn-ea"/>
                <a:sym typeface="+mn-lt"/>
              </a:rPr>
              <a:t>1985</a:t>
            </a:r>
            <a:r>
              <a:rPr lang="zh-CN" altLang="en-US" dirty="0">
                <a:cs typeface="+mn-ea"/>
                <a:sym typeface="+mn-lt"/>
              </a:rPr>
              <a:t>年的</a:t>
            </a:r>
            <a:r>
              <a:rPr lang="en-US" altLang="zh-CN" dirty="0">
                <a:cs typeface="+mn-ea"/>
                <a:sym typeface="+mn-lt"/>
              </a:rPr>
              <a:t>intel 80386</a:t>
            </a:r>
            <a:r>
              <a:rPr lang="zh-CN" altLang="en-US" dirty="0">
                <a:cs typeface="+mn-ea"/>
                <a:sym typeface="+mn-lt"/>
              </a:rPr>
              <a:t>到奔腾系列处理器所沿用的</a:t>
            </a:r>
            <a:r>
              <a:rPr lang="en-US" altLang="zh-CN" dirty="0">
                <a:cs typeface="+mn-ea"/>
                <a:sym typeface="+mn-lt"/>
              </a:rPr>
              <a:t>intel</a:t>
            </a:r>
            <a:r>
              <a:rPr lang="zh-CN" altLang="en-US" dirty="0">
                <a:cs typeface="+mn-ea"/>
                <a:sym typeface="+mn-lt"/>
              </a:rPr>
              <a:t>处理器架构</a:t>
            </a:r>
            <a:endParaRPr lang="en-US" altLang="zh-CN" dirty="0">
              <a:cs typeface="+mn-ea"/>
              <a:sym typeface="+mn-lt"/>
            </a:endParaRPr>
          </a:p>
          <a:p>
            <a:pPr lvl="1">
              <a:defRPr/>
            </a:pPr>
            <a:r>
              <a:rPr lang="en-US" altLang="zh-CN" dirty="0">
                <a:cs typeface="+mn-ea"/>
                <a:sym typeface="+mn-lt"/>
              </a:rPr>
              <a:t>16</a:t>
            </a:r>
            <a:r>
              <a:rPr lang="zh-CN" altLang="en-US" dirty="0">
                <a:cs typeface="+mn-ea"/>
                <a:sym typeface="+mn-lt"/>
              </a:rPr>
              <a:t>个寄存器可以被分成以下四类：</a:t>
            </a:r>
          </a:p>
          <a:p>
            <a:pPr lvl="2">
              <a:defRPr/>
            </a:pPr>
            <a:r>
              <a:rPr lang="en-US" altLang="zh-CN" dirty="0">
                <a:cs typeface="+mn-ea"/>
                <a:sym typeface="+mn-lt"/>
              </a:rPr>
              <a:t>8</a:t>
            </a:r>
            <a:r>
              <a:rPr lang="zh-CN" altLang="en-US" dirty="0">
                <a:cs typeface="+mn-ea"/>
                <a:sym typeface="+mn-lt"/>
              </a:rPr>
              <a:t>个 </a:t>
            </a:r>
            <a:r>
              <a:rPr lang="zh-CN" altLang="en-US" dirty="0">
                <a:solidFill>
                  <a:srgbClr val="FF0000"/>
                </a:solidFill>
                <a:cs typeface="+mn-ea"/>
                <a:sym typeface="+mn-lt"/>
              </a:rPr>
              <a:t>通用寄存器</a:t>
            </a:r>
            <a:r>
              <a:rPr lang="en-US" altLang="zh-CN" dirty="0">
                <a:cs typeface="+mn-ea"/>
                <a:sym typeface="+mn-lt"/>
              </a:rPr>
              <a:t>(General-purpose </a:t>
            </a:r>
          </a:p>
          <a:p>
            <a:pPr marL="914400" lvl="2" indent="0">
              <a:buNone/>
              <a:defRPr/>
            </a:pPr>
            <a:r>
              <a:rPr lang="zh-CN" altLang="en-US" dirty="0">
                <a:cs typeface="+mn-ea"/>
                <a:sym typeface="+mn-lt"/>
              </a:rPr>
              <a:t>   </a:t>
            </a:r>
            <a:r>
              <a:rPr lang="en-US" altLang="zh-CN" dirty="0">
                <a:cs typeface="+mn-ea"/>
                <a:sym typeface="+mn-lt"/>
              </a:rPr>
              <a:t>registers)</a:t>
            </a:r>
          </a:p>
          <a:p>
            <a:pPr lvl="2">
              <a:defRPr/>
            </a:pPr>
            <a:r>
              <a:rPr lang="en-US" altLang="zh-CN" dirty="0">
                <a:cs typeface="+mn-ea"/>
                <a:sym typeface="+mn-lt"/>
              </a:rPr>
              <a:t>6</a:t>
            </a:r>
            <a:r>
              <a:rPr lang="zh-CN" altLang="en-US" dirty="0">
                <a:cs typeface="+mn-ea"/>
                <a:sym typeface="+mn-lt"/>
              </a:rPr>
              <a:t>个 </a:t>
            </a:r>
            <a:r>
              <a:rPr lang="zh-CN" altLang="en-US" dirty="0">
                <a:solidFill>
                  <a:srgbClr val="0000FF"/>
                </a:solidFill>
                <a:cs typeface="+mn-ea"/>
                <a:sym typeface="+mn-lt"/>
              </a:rPr>
              <a:t>段寄存器</a:t>
            </a:r>
            <a:r>
              <a:rPr lang="en-US" altLang="zh-CN" dirty="0">
                <a:cs typeface="+mn-ea"/>
                <a:sym typeface="+mn-lt"/>
              </a:rPr>
              <a:t>(Segment registers)</a:t>
            </a:r>
            <a:endParaRPr lang="zh-CN" altLang="en-US" dirty="0">
              <a:cs typeface="+mn-ea"/>
              <a:sym typeface="+mn-lt"/>
            </a:endParaRPr>
          </a:p>
          <a:p>
            <a:pPr lvl="2">
              <a:defRPr/>
            </a:pPr>
            <a:r>
              <a:rPr lang="en-US" altLang="zh-CN" dirty="0">
                <a:cs typeface="+mn-ea"/>
                <a:sym typeface="+mn-lt"/>
              </a:rPr>
              <a:t>1</a:t>
            </a:r>
            <a:r>
              <a:rPr lang="zh-CN" altLang="en-US" dirty="0">
                <a:cs typeface="+mn-ea"/>
                <a:sym typeface="+mn-lt"/>
              </a:rPr>
              <a:t>个 </a:t>
            </a:r>
            <a:r>
              <a:rPr lang="zh-CN" altLang="en-US" dirty="0">
                <a:solidFill>
                  <a:srgbClr val="00B050"/>
                </a:solidFill>
                <a:cs typeface="+mn-ea"/>
                <a:sym typeface="+mn-lt"/>
              </a:rPr>
              <a:t>程序状态与控制寄存器</a:t>
            </a:r>
            <a:r>
              <a:rPr lang="en-US" altLang="zh-CN" dirty="0">
                <a:cs typeface="+mn-ea"/>
                <a:sym typeface="+mn-lt"/>
              </a:rPr>
              <a:t>(EFLAGS)</a:t>
            </a:r>
            <a:endParaRPr lang="zh-CN" altLang="en-US" dirty="0">
              <a:cs typeface="+mn-ea"/>
              <a:sym typeface="+mn-lt"/>
            </a:endParaRPr>
          </a:p>
          <a:p>
            <a:pPr lvl="2">
              <a:defRPr/>
            </a:pPr>
            <a:r>
              <a:rPr lang="en-US" altLang="zh-CN" dirty="0">
                <a:cs typeface="+mn-ea"/>
                <a:sym typeface="+mn-lt"/>
              </a:rPr>
              <a:t>1</a:t>
            </a:r>
            <a:r>
              <a:rPr lang="zh-CN" altLang="en-US" dirty="0">
                <a:cs typeface="+mn-ea"/>
                <a:sym typeface="+mn-lt"/>
              </a:rPr>
              <a:t>个 </a:t>
            </a:r>
            <a:r>
              <a:rPr lang="zh-CN" altLang="en-US" dirty="0">
                <a:solidFill>
                  <a:srgbClr val="7030A0"/>
                </a:solidFill>
                <a:cs typeface="+mn-ea"/>
                <a:sym typeface="+mn-lt"/>
              </a:rPr>
              <a:t>指令指针寄存器</a:t>
            </a:r>
            <a:r>
              <a:rPr lang="en-US" altLang="zh-CN" dirty="0">
                <a:cs typeface="+mn-ea"/>
                <a:sym typeface="+mn-lt"/>
              </a:rPr>
              <a:t>(</a:t>
            </a:r>
            <a:r>
              <a:rPr lang="en-US" altLang="zh-CN" dirty="0">
                <a:highlight>
                  <a:srgbClr val="FFFF00"/>
                </a:highlight>
                <a:cs typeface="+mn-ea"/>
                <a:sym typeface="+mn-lt"/>
              </a:rPr>
              <a:t>EIP</a:t>
            </a:r>
            <a:r>
              <a:rPr lang="en-US" altLang="zh-CN" dirty="0">
                <a:cs typeface="+mn-ea"/>
                <a:sym typeface="+mn-lt"/>
              </a:rPr>
              <a:t> register)</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寄存器分类</a:t>
            </a:r>
          </a:p>
        </p:txBody>
      </p:sp>
      <p:sp>
        <p:nvSpPr>
          <p:cNvPr id="7" name="文本框 6">
            <a:extLst>
              <a:ext uri="{FF2B5EF4-FFF2-40B4-BE49-F238E27FC236}">
                <a16:creationId xmlns:a16="http://schemas.microsoft.com/office/drawing/2014/main" id="{9931FAA8-EF00-4690-8C05-B9AA2DA9CFDD}"/>
              </a:ext>
            </a:extLst>
          </p:cNvPr>
          <p:cNvSpPr txBox="1"/>
          <p:nvPr/>
        </p:nvSpPr>
        <p:spPr>
          <a:xfrm>
            <a:off x="560512" y="6472857"/>
            <a:ext cx="9289032" cy="369332"/>
          </a:xfrm>
          <a:prstGeom prst="rect">
            <a:avLst/>
          </a:prstGeom>
          <a:solidFill>
            <a:schemeClr val="bg1">
              <a:lumMod val="85000"/>
            </a:schemeClr>
          </a:solidFill>
        </p:spPr>
        <p:txBody>
          <a:bodyPr wrap="square">
            <a:spAutoFit/>
          </a:bodyPr>
          <a:lstStyle/>
          <a:p>
            <a:r>
              <a:rPr lang="zh-CN" altLang="en-US" b="0" i="0" dirty="0">
                <a:solidFill>
                  <a:schemeClr val="bg1">
                    <a:lumMod val="50000"/>
                  </a:schemeClr>
                </a:solidFill>
                <a:effectLst/>
                <a:cs typeface="+mn-ea"/>
                <a:sym typeface="+mn-lt"/>
              </a:rPr>
              <a:t>* </a:t>
            </a:r>
            <a:r>
              <a:rPr lang="en-US" altLang="zh-CN" b="0" i="0" dirty="0">
                <a:solidFill>
                  <a:schemeClr val="bg1">
                    <a:lumMod val="50000"/>
                  </a:schemeClr>
                </a:solidFill>
                <a:effectLst/>
                <a:cs typeface="+mn-ea"/>
                <a:sym typeface="+mn-lt"/>
              </a:rPr>
              <a:t>IA-32</a:t>
            </a:r>
            <a:r>
              <a:rPr lang="zh-CN" altLang="en-US" b="0" i="0" dirty="0">
                <a:solidFill>
                  <a:schemeClr val="bg1">
                    <a:lumMod val="50000"/>
                  </a:schemeClr>
                </a:solidFill>
                <a:effectLst/>
                <a:cs typeface="+mn-ea"/>
                <a:sym typeface="+mn-lt"/>
              </a:rPr>
              <a:t>为“</a:t>
            </a:r>
            <a:r>
              <a:rPr lang="en-US" altLang="zh-CN" b="0" i="0" dirty="0">
                <a:solidFill>
                  <a:schemeClr val="bg1">
                    <a:lumMod val="50000"/>
                  </a:schemeClr>
                </a:solidFill>
                <a:effectLst/>
                <a:cs typeface="+mn-ea"/>
                <a:sym typeface="+mn-lt"/>
              </a:rPr>
              <a:t>Intel Architecture 32bit</a:t>
            </a:r>
            <a:r>
              <a:rPr lang="zh-CN" altLang="en-US" b="0" i="0" dirty="0">
                <a:solidFill>
                  <a:schemeClr val="bg1">
                    <a:lumMod val="50000"/>
                  </a:schemeClr>
                </a:solidFill>
                <a:effectLst/>
                <a:cs typeface="+mn-ea"/>
                <a:sym typeface="+mn-lt"/>
              </a:rPr>
              <a:t>”的简称，即英特尔</a:t>
            </a:r>
            <a:r>
              <a:rPr lang="en-US" altLang="zh-CN" b="0" i="0" dirty="0">
                <a:solidFill>
                  <a:schemeClr val="bg1">
                    <a:lumMod val="50000"/>
                  </a:schemeClr>
                </a:solidFill>
                <a:effectLst/>
                <a:cs typeface="+mn-ea"/>
                <a:sym typeface="+mn-lt"/>
              </a:rPr>
              <a:t>32</a:t>
            </a:r>
            <a:r>
              <a:rPr lang="zh-CN" altLang="en-US" b="0" i="0" dirty="0">
                <a:solidFill>
                  <a:schemeClr val="bg1">
                    <a:lumMod val="50000"/>
                  </a:schemeClr>
                </a:solidFill>
                <a:effectLst/>
                <a:cs typeface="+mn-ea"/>
                <a:sym typeface="+mn-lt"/>
              </a:rPr>
              <a:t>位体系架构。</a:t>
            </a:r>
            <a:endParaRPr lang="zh-CN" altLang="en-US" dirty="0">
              <a:solidFill>
                <a:schemeClr val="bg1">
                  <a:lumMod val="50000"/>
                </a:schemeClr>
              </a:solidFill>
              <a:cs typeface="+mn-ea"/>
              <a:sym typeface="+mn-lt"/>
            </a:endParaRPr>
          </a:p>
        </p:txBody>
      </p:sp>
      <p:grpSp>
        <p:nvGrpSpPr>
          <p:cNvPr id="8" name="组合 7">
            <a:extLst>
              <a:ext uri="{FF2B5EF4-FFF2-40B4-BE49-F238E27FC236}">
                <a16:creationId xmlns:a16="http://schemas.microsoft.com/office/drawing/2014/main" id="{15340615-ED3F-4614-BE1E-241CFD75CF3E}"/>
              </a:ext>
            </a:extLst>
          </p:cNvPr>
          <p:cNvGrpSpPr/>
          <p:nvPr/>
        </p:nvGrpSpPr>
        <p:grpSpPr>
          <a:xfrm>
            <a:off x="7761312" y="3709859"/>
            <a:ext cx="1944216" cy="2092586"/>
            <a:chOff x="7977336" y="3709859"/>
            <a:chExt cx="1944216" cy="2092586"/>
          </a:xfrm>
          <a:solidFill>
            <a:srgbClr val="FFFF00"/>
          </a:solidFill>
        </p:grpSpPr>
        <p:pic>
          <p:nvPicPr>
            <p:cNvPr id="1028" name="Picture 4" descr="Should You Buy a 2020 Mac? Apple&amp;#39;s New M1 Processor Is a Gamble">
              <a:extLst>
                <a:ext uri="{FF2B5EF4-FFF2-40B4-BE49-F238E27FC236}">
                  <a16:creationId xmlns:a16="http://schemas.microsoft.com/office/drawing/2014/main" id="{C2990095-8714-456B-AAEA-8CDD9C179BA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735" t="11837" r="34735" b="11837"/>
            <a:stretch/>
          </p:blipFill>
          <p:spPr bwMode="auto">
            <a:xfrm>
              <a:off x="8121352" y="3709859"/>
              <a:ext cx="1631421" cy="1631421"/>
            </a:xfrm>
            <a:prstGeom prst="rect">
              <a:avLst/>
            </a:prstGeom>
            <a:grpFill/>
          </p:spPr>
        </p:pic>
        <p:pic>
          <p:nvPicPr>
            <p:cNvPr id="1032" name="Picture 8" descr="ARM Holdings - Business Case Studies">
              <a:extLst>
                <a:ext uri="{FF2B5EF4-FFF2-40B4-BE49-F238E27FC236}">
                  <a16:creationId xmlns:a16="http://schemas.microsoft.com/office/drawing/2014/main" id="{F6BF52F7-E96B-4B1E-A118-7B849F7B1F9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9760" r="4640" b="19760"/>
            <a:stretch/>
          </p:blipFill>
          <p:spPr bwMode="auto">
            <a:xfrm>
              <a:off x="7977336" y="5502301"/>
              <a:ext cx="728311" cy="230956"/>
            </a:xfrm>
            <a:prstGeom prst="rect">
              <a:avLst/>
            </a:prstGeom>
            <a:grpFill/>
          </p:spPr>
        </p:pic>
        <p:sp>
          <p:nvSpPr>
            <p:cNvPr id="12" name="文本框 11">
              <a:extLst>
                <a:ext uri="{FF2B5EF4-FFF2-40B4-BE49-F238E27FC236}">
                  <a16:creationId xmlns:a16="http://schemas.microsoft.com/office/drawing/2014/main" id="{B8498939-C344-426A-B5C0-F5F6C7DEF779}"/>
                </a:ext>
              </a:extLst>
            </p:cNvPr>
            <p:cNvSpPr txBox="1"/>
            <p:nvPr/>
          </p:nvSpPr>
          <p:spPr>
            <a:xfrm>
              <a:off x="8698981" y="5433113"/>
              <a:ext cx="1222571" cy="369332"/>
            </a:xfrm>
            <a:prstGeom prst="rect">
              <a:avLst/>
            </a:prstGeom>
            <a:grpFill/>
          </p:spPr>
          <p:txBody>
            <a:bodyPr wrap="square">
              <a:spAutoFit/>
            </a:bodyPr>
            <a:lstStyle/>
            <a:p>
              <a:pPr algn="ctr"/>
              <a:r>
                <a:rPr lang="en-US" altLang="zh-CN" b="1" i="0" u="none" strike="noStrike" dirty="0">
                  <a:effectLst/>
                  <a:cs typeface="+mn-ea"/>
                  <a:sym typeface="+mn-lt"/>
                </a:rPr>
                <a:t>AArch64</a:t>
              </a:r>
              <a:endParaRPr lang="zh-CN" altLang="en-US" b="1" dirty="0">
                <a:cs typeface="+mn-ea"/>
                <a:sym typeface="+mn-lt"/>
              </a:endParaRPr>
            </a:p>
          </p:txBody>
        </p:sp>
      </p:grpSp>
      <p:pic>
        <p:nvPicPr>
          <p:cNvPr id="1026" name="Picture 2" descr="CPUs: Intel 80386 and 80386SX | Low End Mac">
            <a:extLst>
              <a:ext uri="{FF2B5EF4-FFF2-40B4-BE49-F238E27FC236}">
                <a16:creationId xmlns:a16="http://schemas.microsoft.com/office/drawing/2014/main" id="{13C3DBF6-0D07-49D2-99A1-28CD1455B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4728" y="3585546"/>
            <a:ext cx="2590800" cy="2895600"/>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a:extLst>
              <a:ext uri="{FF2B5EF4-FFF2-40B4-BE49-F238E27FC236}">
                <a16:creationId xmlns:a16="http://schemas.microsoft.com/office/drawing/2014/main" id="{4DA4DA82-43DD-495C-9B7F-3BEF2DE64C7B}"/>
              </a:ext>
            </a:extLst>
          </p:cNvPr>
          <p:cNvSpPr>
            <a:spLocks noGrp="1"/>
          </p:cNvSpPr>
          <p:nvPr>
            <p:ph type="sldNum" sz="quarter" idx="12"/>
          </p:nvPr>
        </p:nvSpPr>
        <p:spPr/>
        <p:txBody>
          <a:bodyPr/>
          <a:lstStyle/>
          <a:p>
            <a:pPr algn="r"/>
            <a:fld id="{16F781C4-B8D4-4498-9C49-C9A9BB9F3E73}" type="slidenum">
              <a:rPr lang="zh-CN" altLang="en-US" smtClean="0"/>
              <a:pPr algn="r"/>
              <a:t>25</a:t>
            </a:fld>
            <a:endParaRPr lang="zh-CN" altLang="en-US" dirty="0"/>
          </a:p>
        </p:txBody>
      </p:sp>
    </p:spTree>
    <p:custDataLst>
      <p:tags r:id="rId1"/>
    </p:custDataLst>
    <p:extLst>
      <p:ext uri="{BB962C8B-B14F-4D97-AF65-F5344CB8AC3E}">
        <p14:creationId xmlns:p14="http://schemas.microsoft.com/office/powerpoint/2010/main" val="2975348644"/>
      </p:ext>
    </p:extLst>
  </p:cSld>
  <p:clrMapOvr>
    <a:masterClrMapping/>
  </p:clrMapOvr>
  <p:transition advTm="10987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1000"/>
                                        <p:tgtEl>
                                          <p:spTgt spid="4">
                                            <p:txEl>
                                              <p:pRg st="6" end="6"/>
                                            </p:txEl>
                                          </p:spTgt>
                                        </p:tgtEl>
                                      </p:cBhvr>
                                    </p:animEffect>
                                    <p:anim calcmode="lin" valueType="num">
                                      <p:cBhvr>
                                        <p:cTn id="2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1000"/>
                                        <p:tgtEl>
                                          <p:spTgt spid="4">
                                            <p:txEl>
                                              <p:pRg st="7" end="7"/>
                                            </p:txEl>
                                          </p:spTgt>
                                        </p:tgtEl>
                                      </p:cBhvr>
                                    </p:animEffect>
                                    <p:anim calcmode="lin" valueType="num">
                                      <p:cBhvr>
                                        <p:cTn id="3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1" presetClass="exit" presetSubtype="0" fill="hold" nodeType="clickEffect">
                                  <p:stCondLst>
                                    <p:cond delay="0"/>
                                  </p:stCondLst>
                                  <p:childTnLst>
                                    <p:anim calcmode="lin" valueType="num">
                                      <p:cBhvr>
                                        <p:cTn id="38" dur="1000"/>
                                        <p:tgtEl>
                                          <p:spTgt spid="1026"/>
                                        </p:tgtEl>
                                        <p:attrNameLst>
                                          <p:attrName>ppt_w</p:attrName>
                                        </p:attrNameLst>
                                      </p:cBhvr>
                                      <p:tavLst>
                                        <p:tav tm="0">
                                          <p:val>
                                            <p:strVal val="ppt_w"/>
                                          </p:val>
                                        </p:tav>
                                        <p:tav tm="100000">
                                          <p:val>
                                            <p:fltVal val="0"/>
                                          </p:val>
                                        </p:tav>
                                      </p:tavLst>
                                    </p:anim>
                                    <p:anim calcmode="lin" valueType="num">
                                      <p:cBhvr>
                                        <p:cTn id="39" dur="1000"/>
                                        <p:tgtEl>
                                          <p:spTgt spid="1026"/>
                                        </p:tgtEl>
                                        <p:attrNameLst>
                                          <p:attrName>ppt_h</p:attrName>
                                        </p:attrNameLst>
                                      </p:cBhvr>
                                      <p:tavLst>
                                        <p:tav tm="0">
                                          <p:val>
                                            <p:strVal val="ppt_h"/>
                                          </p:val>
                                        </p:tav>
                                        <p:tav tm="100000">
                                          <p:val>
                                            <p:fltVal val="0"/>
                                          </p:val>
                                        </p:tav>
                                      </p:tavLst>
                                    </p:anim>
                                    <p:anim calcmode="lin" valueType="num">
                                      <p:cBhvr>
                                        <p:cTn id="40" dur="1000"/>
                                        <p:tgtEl>
                                          <p:spTgt spid="1026"/>
                                        </p:tgtEl>
                                        <p:attrNameLst>
                                          <p:attrName>style.rotation</p:attrName>
                                        </p:attrNameLst>
                                      </p:cBhvr>
                                      <p:tavLst>
                                        <p:tav tm="0">
                                          <p:val>
                                            <p:fltVal val="0"/>
                                          </p:val>
                                        </p:tav>
                                        <p:tav tm="100000">
                                          <p:val>
                                            <p:fltVal val="90"/>
                                          </p:val>
                                        </p:tav>
                                      </p:tavLst>
                                    </p:anim>
                                    <p:animEffect transition="out" filter="fade">
                                      <p:cBhvr>
                                        <p:cTn id="41" dur="1000"/>
                                        <p:tgtEl>
                                          <p:spTgt spid="1026"/>
                                        </p:tgtEl>
                                      </p:cBhvr>
                                    </p:animEffect>
                                    <p:set>
                                      <p:cBhvr>
                                        <p:cTn id="42"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a:bodyPr>
          <a:lstStyle/>
          <a:p>
            <a:r>
              <a:rPr lang="zh-CN" altLang="en-US" dirty="0">
                <a:cs typeface="+mn-ea"/>
                <a:sym typeface="+mn-lt"/>
              </a:rPr>
              <a:t>什么是寄存器</a:t>
            </a:r>
          </a:p>
          <a:p>
            <a:r>
              <a:rPr lang="zh-CN" altLang="en-US" dirty="0">
                <a:cs typeface="+mn-ea"/>
                <a:sym typeface="+mn-lt"/>
              </a:rPr>
              <a:t>寄存器分类</a:t>
            </a:r>
          </a:p>
          <a:p>
            <a:r>
              <a:rPr lang="zh-CN" altLang="en-US" dirty="0">
                <a:solidFill>
                  <a:srgbClr val="FF0000"/>
                </a:solidFill>
                <a:cs typeface="+mn-ea"/>
                <a:sym typeface="+mn-lt"/>
              </a:rPr>
              <a:t>通用寄存器</a:t>
            </a:r>
          </a:p>
          <a:p>
            <a:r>
              <a:rPr lang="zh-CN" altLang="en-US" dirty="0">
                <a:cs typeface="+mn-ea"/>
                <a:sym typeface="+mn-lt"/>
              </a:rPr>
              <a:t>段寄存器</a:t>
            </a:r>
          </a:p>
          <a:p>
            <a:r>
              <a:rPr lang="zh-CN" altLang="en-US" dirty="0">
                <a:cs typeface="+mn-ea"/>
                <a:sym typeface="+mn-lt"/>
              </a:rPr>
              <a:t>程序状态与控制寄存器</a:t>
            </a:r>
          </a:p>
          <a:p>
            <a:r>
              <a:rPr lang="zh-CN" altLang="en-US" dirty="0">
                <a:cs typeface="+mn-ea"/>
                <a:sym typeface="+mn-lt"/>
              </a:rPr>
              <a:t>指令指针寄存器</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a:t>
            </a:r>
          </a:p>
        </p:txBody>
      </p:sp>
      <p:sp>
        <p:nvSpPr>
          <p:cNvPr id="7" name="灯片编号占位符 6">
            <a:extLst>
              <a:ext uri="{FF2B5EF4-FFF2-40B4-BE49-F238E27FC236}">
                <a16:creationId xmlns:a16="http://schemas.microsoft.com/office/drawing/2014/main" id="{0B1A9B62-6F50-4283-A6B3-C988A8B788E1}"/>
              </a:ext>
            </a:extLst>
          </p:cNvPr>
          <p:cNvSpPr>
            <a:spLocks noGrp="1"/>
          </p:cNvSpPr>
          <p:nvPr>
            <p:ph type="sldNum" sz="quarter" idx="12"/>
          </p:nvPr>
        </p:nvSpPr>
        <p:spPr/>
        <p:txBody>
          <a:bodyPr/>
          <a:lstStyle/>
          <a:p>
            <a:pPr algn="r"/>
            <a:fld id="{16F781C4-B8D4-4498-9C49-C9A9BB9F3E73}" type="slidenum">
              <a:rPr lang="zh-CN" altLang="en-US" smtClean="0"/>
              <a:pPr algn="r"/>
              <a:t>26</a:t>
            </a:fld>
            <a:endParaRPr lang="zh-CN" altLang="en-US" dirty="0"/>
          </a:p>
        </p:txBody>
      </p:sp>
    </p:spTree>
    <p:extLst>
      <p:ext uri="{BB962C8B-B14F-4D97-AF65-F5344CB8AC3E}">
        <p14:creationId xmlns:p14="http://schemas.microsoft.com/office/powerpoint/2010/main" val="1426825521"/>
      </p:ext>
    </p:extLst>
  </p:cSld>
  <p:clrMapOvr>
    <a:masterClrMapping/>
  </p:clrMapOvr>
  <p:transition advTm="1392"/>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通用寄存器</a:t>
            </a:r>
            <a:endParaRPr lang="en-US" altLang="zh-CN" dirty="0">
              <a:cs typeface="+mn-ea"/>
              <a:sym typeface="+mn-lt"/>
            </a:endParaRPr>
          </a:p>
          <a:p>
            <a:pPr lvl="1"/>
            <a:r>
              <a:rPr lang="en-US" altLang="zh-CN" dirty="0">
                <a:cs typeface="+mn-ea"/>
                <a:sym typeface="+mn-lt"/>
              </a:rPr>
              <a:t>32</a:t>
            </a:r>
            <a:r>
              <a:rPr lang="zh-CN" altLang="en-US" dirty="0">
                <a:cs typeface="+mn-ea"/>
                <a:sym typeface="+mn-lt"/>
              </a:rPr>
              <a:t>位</a:t>
            </a:r>
            <a:r>
              <a:rPr lang="en-US" altLang="zh-CN" dirty="0">
                <a:cs typeface="+mn-ea"/>
                <a:sym typeface="+mn-lt"/>
              </a:rPr>
              <a:t>CPU</a:t>
            </a:r>
            <a:r>
              <a:rPr lang="zh-CN" altLang="en-US" dirty="0">
                <a:cs typeface="+mn-ea"/>
                <a:sym typeface="+mn-lt"/>
              </a:rPr>
              <a:t>通用寄存器共有</a:t>
            </a:r>
            <a:r>
              <a:rPr lang="en-US" altLang="zh-CN" dirty="0">
                <a:cs typeface="+mn-ea"/>
                <a:sym typeface="+mn-lt"/>
              </a:rPr>
              <a:t>8</a:t>
            </a:r>
            <a:r>
              <a:rPr lang="zh-CN" altLang="en-US" dirty="0">
                <a:cs typeface="+mn-ea"/>
                <a:sym typeface="+mn-lt"/>
              </a:rPr>
              <a:t>个：</a:t>
            </a:r>
            <a:r>
              <a:rPr lang="en-US" altLang="zh-CN" dirty="0">
                <a:solidFill>
                  <a:srgbClr val="FF0000"/>
                </a:solidFill>
                <a:cs typeface="+mn-ea"/>
                <a:sym typeface="+mn-lt"/>
              </a:rPr>
              <a:t>E</a:t>
            </a:r>
            <a:r>
              <a:rPr lang="en-US" altLang="zh-CN" dirty="0">
                <a:cs typeface="+mn-ea"/>
                <a:sym typeface="+mn-lt"/>
              </a:rPr>
              <a:t>AX</a:t>
            </a:r>
            <a:r>
              <a:rPr lang="zh-CN" altLang="en-US" dirty="0">
                <a:cs typeface="+mn-ea"/>
                <a:sym typeface="+mn-lt"/>
              </a:rPr>
              <a:t>，</a:t>
            </a:r>
            <a:r>
              <a:rPr lang="en-US" altLang="zh-CN" dirty="0">
                <a:solidFill>
                  <a:srgbClr val="FF0000"/>
                </a:solidFill>
                <a:cs typeface="+mn-ea"/>
                <a:sym typeface="+mn-lt"/>
              </a:rPr>
              <a:t>E</a:t>
            </a:r>
            <a:r>
              <a:rPr lang="en-US" altLang="zh-CN" dirty="0">
                <a:cs typeface="+mn-ea"/>
                <a:sym typeface="+mn-lt"/>
              </a:rPr>
              <a:t>BX</a:t>
            </a:r>
            <a:r>
              <a:rPr lang="zh-CN" altLang="en-US" dirty="0">
                <a:cs typeface="+mn-ea"/>
                <a:sym typeface="+mn-lt"/>
              </a:rPr>
              <a:t>，</a:t>
            </a:r>
            <a:r>
              <a:rPr lang="en-US" altLang="zh-CN" dirty="0">
                <a:solidFill>
                  <a:srgbClr val="FF0000"/>
                </a:solidFill>
                <a:cs typeface="+mn-ea"/>
                <a:sym typeface="+mn-lt"/>
              </a:rPr>
              <a:t>E</a:t>
            </a:r>
            <a:r>
              <a:rPr lang="en-US" altLang="zh-CN" dirty="0">
                <a:cs typeface="+mn-ea"/>
                <a:sym typeface="+mn-lt"/>
              </a:rPr>
              <a:t>CX</a:t>
            </a:r>
            <a:r>
              <a:rPr lang="zh-CN" altLang="en-US" dirty="0">
                <a:cs typeface="+mn-ea"/>
                <a:sym typeface="+mn-lt"/>
              </a:rPr>
              <a:t>，</a:t>
            </a:r>
            <a:r>
              <a:rPr lang="en-US" altLang="zh-CN" dirty="0">
                <a:solidFill>
                  <a:srgbClr val="FF0000"/>
                </a:solidFill>
                <a:cs typeface="+mn-ea"/>
                <a:sym typeface="+mn-lt"/>
              </a:rPr>
              <a:t>E</a:t>
            </a:r>
            <a:r>
              <a:rPr lang="en-US" altLang="zh-CN" dirty="0">
                <a:solidFill>
                  <a:srgbClr val="00B050"/>
                </a:solidFill>
                <a:cs typeface="+mn-ea"/>
                <a:sym typeface="+mn-lt"/>
              </a:rPr>
              <a:t>D</a:t>
            </a:r>
            <a:r>
              <a:rPr lang="en-US" altLang="zh-CN" dirty="0">
                <a:cs typeface="+mn-ea"/>
                <a:sym typeface="+mn-lt"/>
              </a:rPr>
              <a:t>X</a:t>
            </a:r>
            <a:r>
              <a:rPr lang="zh-CN" altLang="en-US" dirty="0">
                <a:cs typeface="+mn-ea"/>
                <a:sym typeface="+mn-lt"/>
              </a:rPr>
              <a:t>，</a:t>
            </a:r>
            <a:r>
              <a:rPr lang="en-US" altLang="zh-CN" dirty="0">
                <a:solidFill>
                  <a:srgbClr val="FF0000"/>
                </a:solidFill>
                <a:cs typeface="+mn-ea"/>
                <a:sym typeface="+mn-lt"/>
              </a:rPr>
              <a:t>E</a:t>
            </a:r>
            <a:r>
              <a:rPr lang="en-US" altLang="zh-CN" dirty="0">
                <a:cs typeface="+mn-ea"/>
                <a:sym typeface="+mn-lt"/>
              </a:rPr>
              <a:t>S</a:t>
            </a:r>
            <a:r>
              <a:rPr lang="en-US" altLang="zh-CN" dirty="0">
                <a:solidFill>
                  <a:srgbClr val="0000FF"/>
                </a:solidFill>
                <a:cs typeface="+mn-ea"/>
                <a:sym typeface="+mn-lt"/>
              </a:rPr>
              <a:t>I</a:t>
            </a:r>
            <a:r>
              <a:rPr lang="zh-CN" altLang="en-US" dirty="0">
                <a:cs typeface="+mn-ea"/>
                <a:sym typeface="+mn-lt"/>
              </a:rPr>
              <a:t>，</a:t>
            </a:r>
            <a:r>
              <a:rPr lang="en-US" altLang="zh-CN" dirty="0">
                <a:solidFill>
                  <a:srgbClr val="FF0000"/>
                </a:solidFill>
                <a:cs typeface="+mn-ea"/>
                <a:sym typeface="+mn-lt"/>
              </a:rPr>
              <a:t>E</a:t>
            </a:r>
            <a:r>
              <a:rPr lang="en-US" altLang="zh-CN" dirty="0">
                <a:cs typeface="+mn-ea"/>
                <a:sym typeface="+mn-lt"/>
              </a:rPr>
              <a:t>D</a:t>
            </a:r>
            <a:r>
              <a:rPr lang="en-US" altLang="zh-CN" dirty="0">
                <a:solidFill>
                  <a:srgbClr val="0000FF"/>
                </a:solidFill>
                <a:cs typeface="+mn-ea"/>
                <a:sym typeface="+mn-lt"/>
              </a:rPr>
              <a:t>I</a:t>
            </a:r>
            <a:r>
              <a:rPr lang="zh-CN" altLang="en-US" dirty="0">
                <a:cs typeface="+mn-ea"/>
                <a:sym typeface="+mn-lt"/>
              </a:rPr>
              <a:t>，</a:t>
            </a:r>
            <a:r>
              <a:rPr lang="en-US" altLang="zh-CN" dirty="0">
                <a:solidFill>
                  <a:srgbClr val="FF0000"/>
                </a:solidFill>
                <a:highlight>
                  <a:srgbClr val="FFFF00"/>
                </a:highlight>
                <a:cs typeface="+mn-ea"/>
                <a:sym typeface="+mn-lt"/>
              </a:rPr>
              <a:t>E</a:t>
            </a:r>
            <a:r>
              <a:rPr lang="en-US" altLang="zh-CN" dirty="0">
                <a:highlight>
                  <a:srgbClr val="FFFF00"/>
                </a:highlight>
                <a:cs typeface="+mn-ea"/>
                <a:sym typeface="+mn-lt"/>
              </a:rPr>
              <a:t>B</a:t>
            </a:r>
            <a:r>
              <a:rPr lang="en-US" altLang="zh-CN" dirty="0">
                <a:solidFill>
                  <a:srgbClr val="0000FF"/>
                </a:solidFill>
                <a:highlight>
                  <a:srgbClr val="FFFF00"/>
                </a:highlight>
                <a:cs typeface="+mn-ea"/>
                <a:sym typeface="+mn-lt"/>
              </a:rPr>
              <a:t>P</a:t>
            </a:r>
            <a:r>
              <a:rPr lang="zh-CN" altLang="en-US" dirty="0">
                <a:cs typeface="+mn-ea"/>
                <a:sym typeface="+mn-lt"/>
              </a:rPr>
              <a:t>，</a:t>
            </a:r>
            <a:r>
              <a:rPr lang="en-US" altLang="zh-CN" dirty="0">
                <a:solidFill>
                  <a:srgbClr val="FF0000"/>
                </a:solidFill>
                <a:highlight>
                  <a:srgbClr val="FFFF00"/>
                </a:highlight>
                <a:cs typeface="+mn-ea"/>
                <a:sym typeface="+mn-lt"/>
              </a:rPr>
              <a:t>E</a:t>
            </a:r>
            <a:r>
              <a:rPr lang="en-US" altLang="zh-CN" dirty="0">
                <a:highlight>
                  <a:srgbClr val="FFFF00"/>
                </a:highlight>
                <a:cs typeface="+mn-ea"/>
                <a:sym typeface="+mn-lt"/>
              </a:rPr>
              <a:t>S</a:t>
            </a:r>
            <a:r>
              <a:rPr lang="en-US" altLang="zh-CN" dirty="0">
                <a:solidFill>
                  <a:srgbClr val="0000FF"/>
                </a:solidFill>
                <a:highlight>
                  <a:srgbClr val="FFFF00"/>
                </a:highlight>
                <a:cs typeface="+mn-ea"/>
                <a:sym typeface="+mn-lt"/>
              </a:rPr>
              <a:t>P</a:t>
            </a:r>
          </a:p>
          <a:p>
            <a:pPr lvl="1"/>
            <a:endParaRPr lang="en-US" altLang="zh-CN" dirty="0">
              <a:cs typeface="+mn-ea"/>
              <a:sym typeface="+mn-lt"/>
            </a:endParaRPr>
          </a:p>
          <a:p>
            <a:pPr marL="457200" lvl="1" indent="0">
              <a:buNone/>
            </a:pPr>
            <a:endParaRPr lang="en-US" altLang="zh-CN" dirty="0">
              <a:cs typeface="+mn-ea"/>
              <a:sym typeface="+mn-lt"/>
            </a:endParaRPr>
          </a:p>
          <a:p>
            <a:pPr lvl="1"/>
            <a:r>
              <a:rPr lang="zh-CN" altLang="en-US" dirty="0">
                <a:cs typeface="+mn-ea"/>
                <a:sym typeface="+mn-lt"/>
              </a:rPr>
              <a:t>它们可以用于传送和暂存以下数据</a:t>
            </a:r>
          </a:p>
          <a:p>
            <a:pPr lvl="2"/>
            <a:r>
              <a:rPr lang="zh-CN" altLang="en-US" dirty="0">
                <a:highlight>
                  <a:srgbClr val="FFFF00"/>
                </a:highlight>
                <a:cs typeface="+mn-ea"/>
                <a:sym typeface="+mn-lt"/>
              </a:rPr>
              <a:t>逻辑和算术运算的操作数</a:t>
            </a:r>
          </a:p>
          <a:p>
            <a:pPr lvl="2"/>
            <a:r>
              <a:rPr lang="zh-CN" altLang="en-US" dirty="0">
                <a:cs typeface="+mn-ea"/>
                <a:sym typeface="+mn-lt"/>
              </a:rPr>
              <a:t>用于地址计算的操作数</a:t>
            </a:r>
          </a:p>
          <a:p>
            <a:pPr lvl="2"/>
            <a:r>
              <a:rPr lang="zh-CN" altLang="en-US" dirty="0">
                <a:cs typeface="+mn-ea"/>
                <a:sym typeface="+mn-lt"/>
              </a:rPr>
              <a:t>内存指针</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通用寄存器</a:t>
            </a:r>
          </a:p>
        </p:txBody>
      </p:sp>
      <p:sp>
        <p:nvSpPr>
          <p:cNvPr id="2" name="文本框 1">
            <a:extLst>
              <a:ext uri="{FF2B5EF4-FFF2-40B4-BE49-F238E27FC236}">
                <a16:creationId xmlns:a16="http://schemas.microsoft.com/office/drawing/2014/main" id="{2D9A0532-329E-413F-81CF-5654404D23FD}"/>
              </a:ext>
            </a:extLst>
          </p:cNvPr>
          <p:cNvSpPr txBox="1"/>
          <p:nvPr/>
        </p:nvSpPr>
        <p:spPr>
          <a:xfrm>
            <a:off x="931117" y="3284984"/>
            <a:ext cx="6255170" cy="646331"/>
          </a:xfrm>
          <a:prstGeom prst="rect">
            <a:avLst/>
          </a:prstGeom>
          <a:noFill/>
        </p:spPr>
        <p:txBody>
          <a:bodyPr wrap="square" rtlCol="0">
            <a:spAutoFit/>
          </a:bodyPr>
          <a:lstStyle/>
          <a:p>
            <a:r>
              <a:rPr lang="en-US" altLang="zh-CN" b="1" dirty="0">
                <a:solidFill>
                  <a:srgbClr val="FF0000"/>
                </a:solidFill>
                <a:cs typeface="+mn-ea"/>
                <a:sym typeface="+mn-lt"/>
              </a:rPr>
              <a:t>E</a:t>
            </a:r>
            <a:r>
              <a:rPr lang="en-US" altLang="zh-CN" b="1" dirty="0">
                <a:solidFill>
                  <a:schemeClr val="bg1">
                    <a:lumMod val="50000"/>
                  </a:schemeClr>
                </a:solidFill>
                <a:cs typeface="+mn-ea"/>
                <a:sym typeface="+mn-lt"/>
              </a:rPr>
              <a:t>-E</a:t>
            </a:r>
            <a:r>
              <a:rPr lang="en-US" altLang="zh-CN" dirty="0">
                <a:solidFill>
                  <a:schemeClr val="bg1">
                    <a:lumMod val="50000"/>
                  </a:schemeClr>
                </a:solidFill>
                <a:cs typeface="+mn-ea"/>
                <a:sym typeface="+mn-lt"/>
              </a:rPr>
              <a:t>xtended + </a:t>
            </a:r>
            <a:r>
              <a:rPr lang="en-US" altLang="zh-CN" b="1" dirty="0">
                <a:solidFill>
                  <a:schemeClr val="bg1">
                    <a:lumMod val="50000"/>
                  </a:schemeClr>
                </a:solidFill>
                <a:cs typeface="+mn-ea"/>
                <a:sym typeface="+mn-lt"/>
              </a:rPr>
              <a:t>{ </a:t>
            </a:r>
            <a:r>
              <a:rPr lang="en-US" altLang="zh-CN" dirty="0">
                <a:solidFill>
                  <a:schemeClr val="bg1">
                    <a:lumMod val="50000"/>
                  </a:schemeClr>
                </a:solidFill>
                <a:cs typeface="+mn-ea"/>
                <a:sym typeface="+mn-lt"/>
              </a:rPr>
              <a:t>A-Accumulator, B-Base, C-Count, </a:t>
            </a:r>
            <a:r>
              <a:rPr lang="en-US" altLang="zh-CN" b="1" dirty="0">
                <a:solidFill>
                  <a:srgbClr val="00B050"/>
                </a:solidFill>
                <a:cs typeface="+mn-ea"/>
                <a:sym typeface="+mn-lt"/>
              </a:rPr>
              <a:t>D</a:t>
            </a:r>
            <a:r>
              <a:rPr lang="en-US" altLang="zh-CN" dirty="0">
                <a:solidFill>
                  <a:schemeClr val="bg1">
                    <a:lumMod val="50000"/>
                  </a:schemeClr>
                </a:solidFill>
                <a:cs typeface="+mn-ea"/>
                <a:sym typeface="+mn-lt"/>
              </a:rPr>
              <a:t>-Data, S-Source, D-Destination, </a:t>
            </a:r>
            <a:r>
              <a:rPr lang="en-US" altLang="zh-CN" dirty="0">
                <a:solidFill>
                  <a:schemeClr val="bg1">
                    <a:lumMod val="50000"/>
                  </a:schemeClr>
                </a:solidFill>
                <a:highlight>
                  <a:srgbClr val="FFFF00"/>
                </a:highlight>
                <a:cs typeface="+mn-ea"/>
                <a:sym typeface="+mn-lt"/>
              </a:rPr>
              <a:t>B</a:t>
            </a:r>
            <a:r>
              <a:rPr lang="en-US" altLang="zh-CN" dirty="0">
                <a:solidFill>
                  <a:schemeClr val="bg1">
                    <a:lumMod val="50000"/>
                  </a:schemeClr>
                </a:solidFill>
                <a:cs typeface="+mn-ea"/>
                <a:sym typeface="+mn-lt"/>
              </a:rPr>
              <a:t>-Base, </a:t>
            </a:r>
            <a:r>
              <a:rPr lang="en-US" altLang="zh-CN" dirty="0">
                <a:solidFill>
                  <a:schemeClr val="bg1">
                    <a:lumMod val="50000"/>
                  </a:schemeClr>
                </a:solidFill>
                <a:highlight>
                  <a:srgbClr val="FFFF00"/>
                </a:highlight>
                <a:cs typeface="+mn-ea"/>
                <a:sym typeface="+mn-lt"/>
              </a:rPr>
              <a:t>S</a:t>
            </a:r>
            <a:r>
              <a:rPr lang="en-US" altLang="zh-CN" dirty="0">
                <a:solidFill>
                  <a:schemeClr val="bg1">
                    <a:lumMod val="50000"/>
                  </a:schemeClr>
                </a:solidFill>
                <a:cs typeface="+mn-ea"/>
                <a:sym typeface="+mn-lt"/>
              </a:rPr>
              <a:t>-Stack </a:t>
            </a:r>
            <a:r>
              <a:rPr lang="en-US" altLang="zh-CN" b="1" dirty="0">
                <a:solidFill>
                  <a:schemeClr val="bg1">
                    <a:lumMod val="50000"/>
                  </a:schemeClr>
                </a:solidFill>
                <a:cs typeface="+mn-ea"/>
                <a:sym typeface="+mn-lt"/>
              </a:rPr>
              <a:t>}</a:t>
            </a:r>
            <a:endParaRPr lang="zh-CN" altLang="en-US" b="1" dirty="0">
              <a:solidFill>
                <a:schemeClr val="bg1">
                  <a:lumMod val="50000"/>
                </a:schemeClr>
              </a:solidFill>
              <a:cs typeface="+mn-ea"/>
              <a:sym typeface="+mn-lt"/>
            </a:endParaRPr>
          </a:p>
        </p:txBody>
      </p:sp>
      <p:sp>
        <p:nvSpPr>
          <p:cNvPr id="6" name="文本框 5">
            <a:extLst>
              <a:ext uri="{FF2B5EF4-FFF2-40B4-BE49-F238E27FC236}">
                <a16:creationId xmlns:a16="http://schemas.microsoft.com/office/drawing/2014/main" id="{09503118-D54E-4934-8AB1-2E3CA82D50B1}"/>
              </a:ext>
            </a:extLst>
          </p:cNvPr>
          <p:cNvSpPr txBox="1"/>
          <p:nvPr/>
        </p:nvSpPr>
        <p:spPr>
          <a:xfrm>
            <a:off x="7338790" y="3284984"/>
            <a:ext cx="2366738" cy="369332"/>
          </a:xfrm>
          <a:prstGeom prst="rect">
            <a:avLst/>
          </a:prstGeom>
          <a:noFill/>
        </p:spPr>
        <p:txBody>
          <a:bodyPr wrap="square" rtlCol="0">
            <a:spAutoFit/>
          </a:bodyPr>
          <a:lstStyle/>
          <a:p>
            <a:r>
              <a:rPr lang="en-US" altLang="zh-CN" b="1" dirty="0">
                <a:solidFill>
                  <a:schemeClr val="bg1">
                    <a:lumMod val="50000"/>
                  </a:schemeClr>
                </a:solidFill>
                <a:cs typeface="+mn-ea"/>
                <a:sym typeface="+mn-lt"/>
              </a:rPr>
              <a:t>{ </a:t>
            </a:r>
            <a:r>
              <a:rPr lang="en-US" altLang="zh-CN" b="1" dirty="0">
                <a:solidFill>
                  <a:srgbClr val="0000FF"/>
                </a:solidFill>
                <a:cs typeface="+mn-ea"/>
                <a:sym typeface="+mn-lt"/>
              </a:rPr>
              <a:t>I</a:t>
            </a:r>
            <a:r>
              <a:rPr lang="en-US" altLang="zh-CN" dirty="0">
                <a:solidFill>
                  <a:schemeClr val="bg1">
                    <a:lumMod val="50000"/>
                  </a:schemeClr>
                </a:solidFill>
                <a:cs typeface="+mn-ea"/>
                <a:sym typeface="+mn-lt"/>
              </a:rPr>
              <a:t>-Index, </a:t>
            </a:r>
            <a:r>
              <a:rPr lang="en-US" altLang="zh-CN" b="1" dirty="0">
                <a:solidFill>
                  <a:srgbClr val="0000FF"/>
                </a:solidFill>
                <a:cs typeface="+mn-ea"/>
                <a:sym typeface="+mn-lt"/>
              </a:rPr>
              <a:t>P</a:t>
            </a:r>
            <a:r>
              <a:rPr lang="en-US" altLang="zh-CN" dirty="0">
                <a:solidFill>
                  <a:schemeClr val="bg1">
                    <a:lumMod val="50000"/>
                  </a:schemeClr>
                </a:solidFill>
                <a:cs typeface="+mn-ea"/>
                <a:sym typeface="+mn-lt"/>
              </a:rPr>
              <a:t>-Pointer </a:t>
            </a:r>
            <a:r>
              <a:rPr lang="en-US" altLang="zh-CN" b="1" dirty="0">
                <a:solidFill>
                  <a:schemeClr val="bg1">
                    <a:lumMod val="50000"/>
                  </a:schemeClr>
                </a:solidFill>
                <a:cs typeface="+mn-ea"/>
                <a:sym typeface="+mn-lt"/>
              </a:rPr>
              <a:t>}</a:t>
            </a:r>
            <a:endParaRPr lang="zh-CN" altLang="en-US" b="1" dirty="0">
              <a:solidFill>
                <a:schemeClr val="bg1">
                  <a:lumMod val="50000"/>
                </a:schemeClr>
              </a:solidFill>
              <a:cs typeface="+mn-ea"/>
              <a:sym typeface="+mn-lt"/>
            </a:endParaRPr>
          </a:p>
        </p:txBody>
      </p:sp>
      <p:sp>
        <p:nvSpPr>
          <p:cNvPr id="9" name="灯片编号占位符 8">
            <a:extLst>
              <a:ext uri="{FF2B5EF4-FFF2-40B4-BE49-F238E27FC236}">
                <a16:creationId xmlns:a16="http://schemas.microsoft.com/office/drawing/2014/main" id="{D13C76F9-D0EE-4D7B-B790-C5E391C5E411}"/>
              </a:ext>
            </a:extLst>
          </p:cNvPr>
          <p:cNvSpPr>
            <a:spLocks noGrp="1"/>
          </p:cNvSpPr>
          <p:nvPr>
            <p:ph type="sldNum" sz="quarter" idx="12"/>
          </p:nvPr>
        </p:nvSpPr>
        <p:spPr/>
        <p:txBody>
          <a:bodyPr/>
          <a:lstStyle/>
          <a:p>
            <a:pPr algn="r"/>
            <a:fld id="{16F781C4-B8D4-4498-9C49-C9A9BB9F3E73}" type="slidenum">
              <a:rPr lang="zh-CN" altLang="en-US" smtClean="0"/>
              <a:pPr algn="r"/>
              <a:t>27</a:t>
            </a:fld>
            <a:endParaRPr lang="zh-CN" altLang="en-US" dirty="0"/>
          </a:p>
        </p:txBody>
      </p:sp>
    </p:spTree>
    <p:extLst>
      <p:ext uri="{BB962C8B-B14F-4D97-AF65-F5344CB8AC3E}">
        <p14:creationId xmlns:p14="http://schemas.microsoft.com/office/powerpoint/2010/main" val="2093419167"/>
      </p:ext>
    </p:extLst>
  </p:cSld>
  <p:clrMapOvr>
    <a:masterClrMapping/>
  </p:clrMapOvr>
  <p:transition advTm="9730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edge">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1000"/>
                                        <p:tgtEl>
                                          <p:spTgt spid="4">
                                            <p:txEl>
                                              <p:pRg st="4" end="4"/>
                                            </p:txEl>
                                          </p:spTgt>
                                        </p:tgtEl>
                                      </p:cBhvr>
                                    </p:animEffect>
                                    <p:anim calcmode="lin" valueType="num">
                                      <p:cBhvr>
                                        <p:cTn id="1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7"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1000"/>
                                        <p:tgtEl>
                                          <p:spTgt spid="4">
                                            <p:txEl>
                                              <p:pRg st="5" end="5"/>
                                            </p:txEl>
                                          </p:spTgt>
                                        </p:tgtEl>
                                      </p:cBhvr>
                                    </p:animEffect>
                                    <p:anim calcmode="lin" valueType="num">
                                      <p:cBhvr>
                                        <p:cTn id="2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1000"/>
                                        <p:tgtEl>
                                          <p:spTgt spid="4">
                                            <p:txEl>
                                              <p:pRg st="6" end="6"/>
                                            </p:txEl>
                                          </p:spTgt>
                                        </p:tgtEl>
                                      </p:cBhvr>
                                    </p:animEffect>
                                    <p:anim calcmode="lin" valueType="num">
                                      <p:cBhvr>
                                        <p:cTn id="2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1000"/>
                                        <p:tgtEl>
                                          <p:spTgt spid="4">
                                            <p:txEl>
                                              <p:pRg st="7" end="7"/>
                                            </p:txEl>
                                          </p:spTgt>
                                        </p:tgtEl>
                                      </p:cBhvr>
                                    </p:animEffect>
                                    <p:anim calcmode="lin" valueType="num">
                                      <p:cBhvr>
                                        <p:cTn id="31"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9354244" cy="4896544"/>
          </a:xfrm>
        </p:spPr>
        <p:txBody>
          <a:bodyPr>
            <a:normAutofit/>
          </a:bodyPr>
          <a:lstStyle/>
          <a:p>
            <a:r>
              <a:rPr lang="zh-CN" altLang="en-US" dirty="0">
                <a:cs typeface="+mn-ea"/>
                <a:sym typeface="+mn-lt"/>
              </a:rPr>
              <a:t>第</a:t>
            </a:r>
            <a:r>
              <a:rPr lang="en-US" altLang="zh-CN" dirty="0">
                <a:cs typeface="+mn-ea"/>
                <a:sym typeface="+mn-lt"/>
              </a:rPr>
              <a:t>1- 4</a:t>
            </a:r>
            <a:r>
              <a:rPr lang="zh-CN" altLang="en-US" dirty="0">
                <a:cs typeface="+mn-ea"/>
                <a:sym typeface="+mn-lt"/>
              </a:rPr>
              <a:t>个寄存器</a:t>
            </a:r>
            <a:endParaRPr lang="en-US" altLang="zh-CN" dirty="0">
              <a:cs typeface="+mn-ea"/>
              <a:sym typeface="+mn-lt"/>
            </a:endParaRPr>
          </a:p>
          <a:p>
            <a:pPr lvl="1"/>
            <a:r>
              <a:rPr lang="en-US" altLang="zh-CN" dirty="0">
                <a:cs typeface="+mn-ea"/>
                <a:sym typeface="+mn-lt"/>
              </a:rPr>
              <a:t>EAX</a:t>
            </a:r>
            <a:r>
              <a:rPr lang="zh-CN" altLang="en-US" dirty="0">
                <a:cs typeface="+mn-ea"/>
                <a:sym typeface="+mn-lt"/>
              </a:rPr>
              <a:t>：</a:t>
            </a:r>
            <a:r>
              <a:rPr lang="zh-CN" altLang="en-US" dirty="0">
                <a:highlight>
                  <a:srgbClr val="FFFF00"/>
                </a:highlight>
                <a:cs typeface="+mn-ea"/>
                <a:sym typeface="+mn-lt"/>
              </a:rPr>
              <a:t>累加寄存器</a:t>
            </a:r>
            <a:r>
              <a:rPr lang="zh-CN" altLang="en-US" dirty="0">
                <a:cs typeface="+mn-ea"/>
                <a:sym typeface="+mn-lt"/>
              </a:rPr>
              <a:t>，是操作数和结果数据的累加器</a:t>
            </a:r>
          </a:p>
          <a:p>
            <a:pPr lvl="1"/>
            <a:r>
              <a:rPr lang="en-US" altLang="zh-CN" dirty="0">
                <a:cs typeface="+mn-ea"/>
                <a:sym typeface="+mn-lt"/>
              </a:rPr>
              <a:t>EBX</a:t>
            </a:r>
            <a:r>
              <a:rPr lang="zh-CN" altLang="en-US" dirty="0">
                <a:cs typeface="+mn-ea"/>
                <a:sym typeface="+mn-lt"/>
              </a:rPr>
              <a:t>：</a:t>
            </a:r>
            <a:r>
              <a:rPr lang="zh-CN" altLang="en-US" dirty="0">
                <a:highlight>
                  <a:srgbClr val="FFFF00"/>
                </a:highlight>
                <a:cs typeface="+mn-ea"/>
                <a:sym typeface="+mn-lt"/>
              </a:rPr>
              <a:t>基址寄存器</a:t>
            </a:r>
            <a:r>
              <a:rPr lang="zh-CN" altLang="en-US" dirty="0">
                <a:cs typeface="+mn-ea"/>
                <a:sym typeface="+mn-lt"/>
              </a:rPr>
              <a:t>，指向</a:t>
            </a:r>
            <a:r>
              <a:rPr lang="en-US" altLang="zh-CN" dirty="0">
                <a:cs typeface="+mn-ea"/>
                <a:sym typeface="+mn-lt"/>
              </a:rPr>
              <a:t>DS</a:t>
            </a:r>
            <a:r>
              <a:rPr lang="zh-CN" altLang="en-US" dirty="0">
                <a:cs typeface="+mn-ea"/>
                <a:sym typeface="+mn-lt"/>
              </a:rPr>
              <a:t>段中数据的指针</a:t>
            </a:r>
          </a:p>
          <a:p>
            <a:pPr lvl="1"/>
            <a:r>
              <a:rPr lang="en-US" altLang="zh-CN" dirty="0">
                <a:cs typeface="+mn-ea"/>
                <a:sym typeface="+mn-lt"/>
              </a:rPr>
              <a:t>ECX</a:t>
            </a:r>
            <a:r>
              <a:rPr lang="zh-CN" altLang="en-US" dirty="0">
                <a:cs typeface="+mn-ea"/>
                <a:sym typeface="+mn-lt"/>
              </a:rPr>
              <a:t>：</a:t>
            </a:r>
            <a:r>
              <a:rPr lang="zh-CN" altLang="en-US" dirty="0">
                <a:highlight>
                  <a:srgbClr val="FFFF00"/>
                </a:highlight>
                <a:cs typeface="+mn-ea"/>
                <a:sym typeface="+mn-lt"/>
              </a:rPr>
              <a:t>计数寄存器</a:t>
            </a:r>
            <a:r>
              <a:rPr lang="zh-CN" altLang="en-US" dirty="0">
                <a:cs typeface="+mn-ea"/>
                <a:sym typeface="+mn-lt"/>
              </a:rPr>
              <a:t>，是字符串和循环操作的计数器</a:t>
            </a:r>
          </a:p>
          <a:p>
            <a:pPr lvl="1"/>
            <a:r>
              <a:rPr lang="en-US" altLang="zh-CN" dirty="0">
                <a:cs typeface="+mn-ea"/>
                <a:sym typeface="+mn-lt"/>
              </a:rPr>
              <a:t>EDX</a:t>
            </a:r>
            <a:r>
              <a:rPr lang="zh-CN" altLang="en-US" dirty="0">
                <a:cs typeface="+mn-ea"/>
                <a:sym typeface="+mn-lt"/>
              </a:rPr>
              <a:t>：</a:t>
            </a:r>
            <a:r>
              <a:rPr lang="zh-CN" altLang="en-US" dirty="0">
                <a:highlight>
                  <a:srgbClr val="FFFF00"/>
                </a:highlight>
                <a:cs typeface="+mn-ea"/>
                <a:sym typeface="+mn-lt"/>
              </a:rPr>
              <a:t>数据寄存器</a:t>
            </a:r>
            <a:r>
              <a:rPr lang="zh-CN" altLang="en-US" dirty="0">
                <a:cs typeface="+mn-ea"/>
                <a:sym typeface="+mn-lt"/>
              </a:rPr>
              <a:t>，</a:t>
            </a:r>
            <a:r>
              <a:rPr lang="en-US" altLang="zh-CN" dirty="0">
                <a:cs typeface="+mn-ea"/>
                <a:sym typeface="+mn-lt"/>
              </a:rPr>
              <a:t> I/O</a:t>
            </a:r>
            <a:r>
              <a:rPr lang="zh-CN" altLang="en-US" dirty="0">
                <a:cs typeface="+mn-ea"/>
                <a:sym typeface="+mn-lt"/>
              </a:rPr>
              <a:t>指针</a:t>
            </a:r>
            <a:endParaRPr lang="en-US" altLang="zh-CN" dirty="0">
              <a:cs typeface="+mn-ea"/>
              <a:sym typeface="+mn-lt"/>
            </a:endParaRPr>
          </a:p>
          <a:p>
            <a:pPr lvl="2"/>
            <a:r>
              <a:rPr lang="zh-CN" altLang="en-US" dirty="0">
                <a:cs typeface="+mn-ea"/>
                <a:sym typeface="+mn-lt"/>
              </a:rPr>
              <a:t>上面</a:t>
            </a:r>
            <a:r>
              <a:rPr lang="en-US" altLang="zh-CN" dirty="0">
                <a:cs typeface="+mn-ea"/>
                <a:sym typeface="+mn-lt"/>
              </a:rPr>
              <a:t>4</a:t>
            </a:r>
            <a:r>
              <a:rPr lang="zh-CN" altLang="en-US" dirty="0">
                <a:cs typeface="+mn-ea"/>
                <a:sym typeface="+mn-lt"/>
              </a:rPr>
              <a:t>个寄存器主要用于算术</a:t>
            </a:r>
            <a:r>
              <a:rPr lang="en-US" altLang="zh-CN" dirty="0">
                <a:cs typeface="+mn-ea"/>
                <a:sym typeface="+mn-lt"/>
              </a:rPr>
              <a:t>/</a:t>
            </a:r>
            <a:r>
              <a:rPr lang="zh-CN" altLang="en-US" dirty="0">
                <a:cs typeface="+mn-ea"/>
                <a:sym typeface="+mn-lt"/>
              </a:rPr>
              <a:t>逻辑运算（</a:t>
            </a:r>
            <a:r>
              <a:rPr lang="en-US" altLang="zh-CN" dirty="0">
                <a:highlight>
                  <a:srgbClr val="FFFF00"/>
                </a:highlight>
                <a:cs typeface="+mn-ea"/>
                <a:sym typeface="+mn-lt"/>
              </a:rPr>
              <a:t>ADD/SUB/XOR/OR</a:t>
            </a:r>
            <a:r>
              <a:rPr lang="zh-CN" altLang="en-US" dirty="0">
                <a:cs typeface="+mn-ea"/>
                <a:sym typeface="+mn-lt"/>
              </a:rPr>
              <a:t>等）指令中，常用来保存常量与变量的值</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通用寄存器</a:t>
            </a:r>
          </a:p>
        </p:txBody>
      </p:sp>
      <p:sp>
        <p:nvSpPr>
          <p:cNvPr id="6" name="文本框 5">
            <a:extLst>
              <a:ext uri="{FF2B5EF4-FFF2-40B4-BE49-F238E27FC236}">
                <a16:creationId xmlns:a16="http://schemas.microsoft.com/office/drawing/2014/main" id="{1FD1BD46-0AE1-4F91-ACF4-EDEDEAF7E660}"/>
              </a:ext>
            </a:extLst>
          </p:cNvPr>
          <p:cNvSpPr txBox="1"/>
          <p:nvPr/>
        </p:nvSpPr>
        <p:spPr>
          <a:xfrm>
            <a:off x="675320" y="5661248"/>
            <a:ext cx="8994204" cy="954107"/>
          </a:xfrm>
          <a:prstGeom prst="rect">
            <a:avLst/>
          </a:prstGeom>
          <a:solidFill>
            <a:schemeClr val="bg1">
              <a:lumMod val="85000"/>
            </a:schemeClr>
          </a:solidFill>
        </p:spPr>
        <p:txBody>
          <a:bodyPr wrap="square">
            <a:spAutoFit/>
          </a:bodyPr>
          <a:lstStyle/>
          <a:p>
            <a:r>
              <a:rPr lang="zh-CN" altLang="en-US" sz="2800" b="1" kern="0" dirty="0">
                <a:solidFill>
                  <a:srgbClr val="0000FF"/>
                </a:solidFill>
                <a:effectLst/>
                <a:cs typeface="+mn-ea"/>
                <a:sym typeface="+mn-lt"/>
              </a:rPr>
              <a:t>思考</a:t>
            </a:r>
            <a:r>
              <a:rPr lang="en-US" altLang="zh-CN" sz="2800" b="1" kern="0" dirty="0">
                <a:solidFill>
                  <a:srgbClr val="0000FF"/>
                </a:solidFill>
                <a:effectLst/>
                <a:cs typeface="+mn-ea"/>
                <a:sym typeface="+mn-lt"/>
              </a:rPr>
              <a:t>🤔</a:t>
            </a:r>
            <a:r>
              <a:rPr lang="zh-CN" altLang="en-US" sz="2800" b="1" kern="0" dirty="0">
                <a:effectLst/>
                <a:cs typeface="+mn-ea"/>
                <a:sym typeface="+mn-lt"/>
              </a:rPr>
              <a:t>：</a:t>
            </a:r>
            <a:r>
              <a:rPr lang="zh-CN" altLang="en-US" sz="2800" b="1" kern="0" dirty="0">
                <a:solidFill>
                  <a:srgbClr val="FF0000"/>
                </a:solidFill>
                <a:effectLst/>
                <a:cs typeface="+mn-ea"/>
                <a:sym typeface="+mn-lt"/>
              </a:rPr>
              <a:t>仅基于 </a:t>
            </a:r>
            <a:r>
              <a:rPr lang="en-US" altLang="zh-CN" sz="2800" b="1" kern="0" dirty="0">
                <a:solidFill>
                  <a:srgbClr val="FF0000"/>
                </a:solidFill>
                <a:effectLst/>
                <a:cs typeface="+mn-ea"/>
                <a:sym typeface="+mn-lt"/>
              </a:rPr>
              <a:t>XOR </a:t>
            </a:r>
            <a:r>
              <a:rPr lang="zh-CN" altLang="en-US" sz="2800" b="1" kern="0" dirty="0">
                <a:solidFill>
                  <a:srgbClr val="FF0000"/>
                </a:solidFill>
                <a:effectLst/>
                <a:cs typeface="+mn-ea"/>
                <a:sym typeface="+mn-lt"/>
              </a:rPr>
              <a:t>和 </a:t>
            </a:r>
            <a:r>
              <a:rPr lang="en-US" altLang="zh-CN" sz="2800" b="1" kern="0" dirty="0">
                <a:solidFill>
                  <a:srgbClr val="FF0000"/>
                </a:solidFill>
                <a:effectLst/>
                <a:cs typeface="+mn-ea"/>
                <a:sym typeface="+mn-lt"/>
              </a:rPr>
              <a:t>OR </a:t>
            </a:r>
            <a:r>
              <a:rPr lang="zh-CN" altLang="en-US" sz="2800" b="1" kern="0" dirty="0">
                <a:solidFill>
                  <a:srgbClr val="FF0000"/>
                </a:solidFill>
                <a:effectLst/>
                <a:cs typeface="+mn-ea"/>
                <a:sym typeface="+mn-lt"/>
              </a:rPr>
              <a:t>运算，是不是可以表示出所有其他逻辑运算，即 </a:t>
            </a:r>
            <a:r>
              <a:rPr lang="en-US" altLang="zh-CN" sz="2800" b="1" kern="0" dirty="0">
                <a:solidFill>
                  <a:srgbClr val="FF0000"/>
                </a:solidFill>
                <a:effectLst/>
                <a:cs typeface="+mn-ea"/>
                <a:sym typeface="+mn-lt"/>
              </a:rPr>
              <a:t>NOT, AND, XNOR </a:t>
            </a:r>
            <a:r>
              <a:rPr lang="zh-CN" altLang="en-US" sz="2800" b="1" kern="0" dirty="0">
                <a:solidFill>
                  <a:srgbClr val="FF0000"/>
                </a:solidFill>
                <a:effectLst/>
                <a:cs typeface="+mn-ea"/>
                <a:sym typeface="+mn-lt"/>
              </a:rPr>
              <a:t>？</a:t>
            </a:r>
            <a:endParaRPr lang="zh-CN" altLang="en-US" sz="2800" b="1" dirty="0">
              <a:cs typeface="+mn-ea"/>
              <a:sym typeface="+mn-lt"/>
            </a:endParaRPr>
          </a:p>
        </p:txBody>
      </p:sp>
      <p:sp>
        <p:nvSpPr>
          <p:cNvPr id="8" name="灯片编号占位符 7">
            <a:extLst>
              <a:ext uri="{FF2B5EF4-FFF2-40B4-BE49-F238E27FC236}">
                <a16:creationId xmlns:a16="http://schemas.microsoft.com/office/drawing/2014/main" id="{08C81604-EB2C-4B65-BEC2-FBD5422AC94C}"/>
              </a:ext>
            </a:extLst>
          </p:cNvPr>
          <p:cNvSpPr>
            <a:spLocks noGrp="1"/>
          </p:cNvSpPr>
          <p:nvPr>
            <p:ph type="sldNum" sz="quarter" idx="12"/>
          </p:nvPr>
        </p:nvSpPr>
        <p:spPr/>
        <p:txBody>
          <a:bodyPr/>
          <a:lstStyle/>
          <a:p>
            <a:pPr algn="r"/>
            <a:fld id="{16F781C4-B8D4-4498-9C49-C9A9BB9F3E73}" type="slidenum">
              <a:rPr lang="zh-CN" altLang="en-US" smtClean="0"/>
              <a:pPr algn="r"/>
              <a:t>28</a:t>
            </a:fld>
            <a:endParaRPr lang="zh-CN" altLang="en-US" dirty="0"/>
          </a:p>
        </p:txBody>
      </p:sp>
    </p:spTree>
    <p:extLst>
      <p:ext uri="{BB962C8B-B14F-4D97-AF65-F5344CB8AC3E}">
        <p14:creationId xmlns:p14="http://schemas.microsoft.com/office/powerpoint/2010/main" val="2007545806"/>
      </p:ext>
    </p:extLst>
  </p:cSld>
  <p:clrMapOvr>
    <a:masterClrMapping/>
  </p:clrMapOvr>
  <p:transition advTm="1523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变址寄存器（第</a:t>
            </a:r>
            <a:r>
              <a:rPr lang="en-US" altLang="zh-CN" dirty="0">
                <a:cs typeface="+mn-ea"/>
                <a:sym typeface="+mn-lt"/>
              </a:rPr>
              <a:t>5-6</a:t>
            </a:r>
            <a:r>
              <a:rPr lang="zh-CN" altLang="en-US" dirty="0">
                <a:cs typeface="+mn-ea"/>
                <a:sym typeface="+mn-lt"/>
              </a:rPr>
              <a:t>个）</a:t>
            </a:r>
          </a:p>
          <a:p>
            <a:pPr lvl="1"/>
            <a:r>
              <a:rPr lang="en-US" altLang="zh-CN" dirty="0">
                <a:cs typeface="+mn-ea"/>
                <a:sym typeface="+mn-lt"/>
              </a:rPr>
              <a:t>ESI</a:t>
            </a:r>
            <a:r>
              <a:rPr lang="zh-CN" altLang="en-US" dirty="0">
                <a:cs typeface="+mn-ea"/>
                <a:sym typeface="+mn-lt"/>
              </a:rPr>
              <a:t>：</a:t>
            </a:r>
            <a:r>
              <a:rPr lang="en-US" altLang="zh-CN" dirty="0">
                <a:cs typeface="+mn-ea"/>
                <a:sym typeface="+mn-lt"/>
              </a:rPr>
              <a:t>(</a:t>
            </a:r>
            <a:r>
              <a:rPr lang="zh-CN" altLang="en-US" dirty="0">
                <a:cs typeface="+mn-ea"/>
                <a:sym typeface="+mn-lt"/>
              </a:rPr>
              <a:t>字符串操作源指针</a:t>
            </a:r>
            <a:r>
              <a:rPr lang="en-US" altLang="zh-CN" dirty="0">
                <a:cs typeface="+mn-ea"/>
                <a:sym typeface="+mn-lt"/>
              </a:rPr>
              <a:t>)</a:t>
            </a:r>
            <a:r>
              <a:rPr lang="zh-CN" altLang="en-US" dirty="0">
                <a:cs typeface="+mn-ea"/>
                <a:sym typeface="+mn-lt"/>
              </a:rPr>
              <a:t>源变址寄存器</a:t>
            </a:r>
          </a:p>
          <a:p>
            <a:pPr lvl="1"/>
            <a:r>
              <a:rPr lang="en-US" altLang="zh-CN" dirty="0">
                <a:cs typeface="+mn-ea"/>
                <a:sym typeface="+mn-lt"/>
              </a:rPr>
              <a:t>EDI</a:t>
            </a:r>
            <a:r>
              <a:rPr lang="zh-CN" altLang="en-US" dirty="0">
                <a:cs typeface="+mn-ea"/>
                <a:sym typeface="+mn-lt"/>
              </a:rPr>
              <a:t>：</a:t>
            </a:r>
            <a:r>
              <a:rPr lang="en-US" altLang="zh-CN" dirty="0">
                <a:cs typeface="+mn-ea"/>
                <a:sym typeface="+mn-lt"/>
              </a:rPr>
              <a:t>(</a:t>
            </a:r>
            <a:r>
              <a:rPr lang="zh-CN" altLang="en-US" dirty="0">
                <a:cs typeface="+mn-ea"/>
                <a:sym typeface="+mn-lt"/>
              </a:rPr>
              <a:t>字符串操作目的指针</a:t>
            </a:r>
            <a:r>
              <a:rPr lang="en-US" altLang="zh-CN" dirty="0">
                <a:cs typeface="+mn-ea"/>
                <a:sym typeface="+mn-lt"/>
              </a:rPr>
              <a:t>)</a:t>
            </a:r>
            <a:r>
              <a:rPr lang="zh-CN" altLang="en-US" dirty="0">
                <a:cs typeface="+mn-ea"/>
                <a:sym typeface="+mn-lt"/>
              </a:rPr>
              <a:t>目的变址寄存器</a:t>
            </a:r>
            <a:endParaRPr lang="en-US" altLang="zh-CN" dirty="0">
              <a:cs typeface="+mn-ea"/>
              <a:sym typeface="+mn-lt"/>
            </a:endParaRPr>
          </a:p>
          <a:p>
            <a:pPr lvl="1"/>
            <a:endParaRPr lang="en-US" altLang="zh-CN" dirty="0">
              <a:cs typeface="+mn-ea"/>
              <a:sym typeface="+mn-lt"/>
            </a:endParaRPr>
          </a:p>
          <a:p>
            <a:pPr lvl="2"/>
            <a:r>
              <a:rPr lang="en-US" altLang="zh-CN" dirty="0">
                <a:cs typeface="+mn-ea"/>
                <a:sym typeface="+mn-lt"/>
              </a:rPr>
              <a:t>ESI</a:t>
            </a:r>
            <a:r>
              <a:rPr lang="zh-CN" altLang="en-US" dirty="0">
                <a:cs typeface="+mn-ea"/>
                <a:sym typeface="+mn-lt"/>
              </a:rPr>
              <a:t>和</a:t>
            </a:r>
            <a:r>
              <a:rPr lang="en-US" altLang="zh-CN" dirty="0">
                <a:cs typeface="+mn-ea"/>
                <a:sym typeface="+mn-lt"/>
              </a:rPr>
              <a:t>EDI</a:t>
            </a:r>
            <a:r>
              <a:rPr lang="zh-CN" altLang="en-US" dirty="0">
                <a:cs typeface="+mn-ea"/>
                <a:sym typeface="+mn-lt"/>
              </a:rPr>
              <a:t>与特定的串操作指令（</a:t>
            </a:r>
            <a:r>
              <a:rPr lang="en-US" altLang="zh-CN" dirty="0">
                <a:cs typeface="+mn-ea"/>
                <a:sym typeface="+mn-lt"/>
              </a:rPr>
              <a:t>MOVS/LODS/STOS</a:t>
            </a:r>
            <a:r>
              <a:rPr lang="zh-CN" altLang="en-US" dirty="0">
                <a:cs typeface="+mn-ea"/>
                <a:sym typeface="+mn-lt"/>
              </a:rPr>
              <a:t>）一起使用，在字符串操作的时候用的比较多</a:t>
            </a:r>
            <a:endParaRPr lang="en-US" altLang="zh-CN" dirty="0">
              <a:cs typeface="+mn-ea"/>
              <a:sym typeface="+mn-lt"/>
            </a:endParaRPr>
          </a:p>
          <a:p>
            <a:pPr lvl="2"/>
            <a:endParaRPr lang="en-US" altLang="zh-CN" dirty="0">
              <a:cs typeface="+mn-ea"/>
              <a:sym typeface="+mn-lt"/>
            </a:endParaRPr>
          </a:p>
          <a:p>
            <a:pPr lvl="2"/>
            <a:r>
              <a:rPr lang="zh-CN" altLang="en-US" dirty="0">
                <a:highlight>
                  <a:srgbClr val="FFFF00"/>
                </a:highlight>
                <a:cs typeface="+mn-ea"/>
                <a:sym typeface="+mn-lt"/>
              </a:rPr>
              <a:t>变址寄存器存放存储单元在段内的偏移量</a:t>
            </a:r>
            <a:r>
              <a:rPr lang="zh-CN" altLang="en-US" dirty="0">
                <a:cs typeface="+mn-ea"/>
                <a:sym typeface="+mn-lt"/>
              </a:rPr>
              <a:t>，用它们可</a:t>
            </a:r>
            <a:r>
              <a:rPr lang="zh-CN" altLang="en-US" dirty="0">
                <a:solidFill>
                  <a:srgbClr val="0000FF"/>
                </a:solidFill>
                <a:cs typeface="+mn-ea"/>
                <a:sym typeface="+mn-lt"/>
              </a:rPr>
              <a:t>实现多种存储器操作数的寻址方式</a:t>
            </a:r>
            <a:r>
              <a:rPr lang="zh-CN" altLang="en-US" dirty="0">
                <a:cs typeface="+mn-ea"/>
                <a:sym typeface="+mn-lt"/>
              </a:rPr>
              <a:t>，为通过多种方式访问存储单元提供便利</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通用寄存器</a:t>
            </a:r>
          </a:p>
        </p:txBody>
      </p:sp>
      <p:sp>
        <p:nvSpPr>
          <p:cNvPr id="7" name="灯片编号占位符 6">
            <a:extLst>
              <a:ext uri="{FF2B5EF4-FFF2-40B4-BE49-F238E27FC236}">
                <a16:creationId xmlns:a16="http://schemas.microsoft.com/office/drawing/2014/main" id="{A5913661-FB30-4DE6-A003-C3B3CCE2D2A0}"/>
              </a:ext>
            </a:extLst>
          </p:cNvPr>
          <p:cNvSpPr>
            <a:spLocks noGrp="1"/>
          </p:cNvSpPr>
          <p:nvPr>
            <p:ph type="sldNum" sz="quarter" idx="12"/>
          </p:nvPr>
        </p:nvSpPr>
        <p:spPr/>
        <p:txBody>
          <a:bodyPr/>
          <a:lstStyle/>
          <a:p>
            <a:pPr algn="r"/>
            <a:fld id="{16F781C4-B8D4-4498-9C49-C9A9BB9F3E73}" type="slidenum">
              <a:rPr lang="zh-CN" altLang="en-US" smtClean="0"/>
              <a:pPr algn="r"/>
              <a:t>29</a:t>
            </a:fld>
            <a:endParaRPr lang="zh-CN" altLang="en-US" dirty="0"/>
          </a:p>
        </p:txBody>
      </p:sp>
    </p:spTree>
    <p:extLst>
      <p:ext uri="{BB962C8B-B14F-4D97-AF65-F5344CB8AC3E}">
        <p14:creationId xmlns:p14="http://schemas.microsoft.com/office/powerpoint/2010/main" val="520581018"/>
      </p:ext>
    </p:extLst>
  </p:cSld>
  <p:clrMapOvr>
    <a:masterClrMapping/>
  </p:clrMapOvr>
  <p:transition advTm="21736"/>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fontScale="92500" lnSpcReduction="10000"/>
          </a:bodyPr>
          <a:lstStyle/>
          <a:p>
            <a:pPr>
              <a:defRPr/>
            </a:pPr>
            <a:r>
              <a:rPr lang="zh-CN" altLang="en-US" dirty="0">
                <a:cs typeface="+mn-ea"/>
                <a:sym typeface="+mn-lt"/>
              </a:rPr>
              <a:t>中央处理器（</a:t>
            </a:r>
            <a:r>
              <a:rPr lang="en-US" altLang="zh-CN" dirty="0">
                <a:cs typeface="+mn-ea"/>
                <a:sym typeface="+mn-lt"/>
              </a:rPr>
              <a:t>Central Processing Unit, </a:t>
            </a:r>
            <a:r>
              <a:rPr lang="en-US" altLang="zh-CN" dirty="0">
                <a:highlight>
                  <a:srgbClr val="FFFF00"/>
                </a:highlight>
                <a:cs typeface="+mn-ea"/>
                <a:sym typeface="+mn-lt"/>
              </a:rPr>
              <a:t>CPU</a:t>
            </a:r>
            <a:r>
              <a:rPr lang="zh-CN" altLang="en-US" dirty="0">
                <a:cs typeface="+mn-ea"/>
                <a:sym typeface="+mn-lt"/>
              </a:rPr>
              <a:t>）</a:t>
            </a:r>
            <a:endParaRPr lang="en-US" altLang="zh-CN" dirty="0">
              <a:cs typeface="+mn-ea"/>
              <a:sym typeface="+mn-lt"/>
            </a:endParaRPr>
          </a:p>
          <a:p>
            <a:pPr lvl="1">
              <a:defRPr/>
            </a:pPr>
            <a:r>
              <a:rPr lang="zh-CN" altLang="en-US" dirty="0">
                <a:solidFill>
                  <a:srgbClr val="FF0000"/>
                </a:solidFill>
                <a:cs typeface="+mn-ea"/>
                <a:sym typeface="+mn-lt"/>
              </a:rPr>
              <a:t>结构密集</a:t>
            </a:r>
            <a:endParaRPr lang="en-US" altLang="zh-CN" dirty="0">
              <a:solidFill>
                <a:srgbClr val="FF0000"/>
              </a:solidFill>
              <a:cs typeface="+mn-ea"/>
              <a:sym typeface="+mn-lt"/>
            </a:endParaRPr>
          </a:p>
          <a:p>
            <a:pPr lvl="2">
              <a:defRPr/>
            </a:pPr>
            <a:r>
              <a:rPr lang="zh-CN" altLang="en-US" dirty="0">
                <a:cs typeface="+mn-ea"/>
                <a:sym typeface="+mn-lt"/>
              </a:rPr>
              <a:t>金属氧化物半导体场效应晶体管（</a:t>
            </a:r>
            <a:r>
              <a:rPr lang="en-US" altLang="zh-CN" dirty="0">
                <a:cs typeface="+mn-ea"/>
                <a:sym typeface="+mn-lt"/>
              </a:rPr>
              <a:t>Metal Oxide Semiconductor Field-Effect Transistor,</a:t>
            </a:r>
            <a:r>
              <a:rPr lang="zh-CN" altLang="en-US" dirty="0">
                <a:cs typeface="+mn-ea"/>
                <a:sym typeface="+mn-lt"/>
              </a:rPr>
              <a:t> </a:t>
            </a:r>
            <a:r>
              <a:rPr lang="en-US" altLang="zh-CN" dirty="0">
                <a:cs typeface="+mn-ea"/>
                <a:sym typeface="+mn-lt"/>
              </a:rPr>
              <a:t>MOSFET</a:t>
            </a:r>
            <a:r>
              <a:rPr lang="zh-CN" altLang="en-US" dirty="0">
                <a:cs typeface="+mn-ea"/>
                <a:sym typeface="+mn-lt"/>
              </a:rPr>
              <a:t>）</a:t>
            </a:r>
            <a:endParaRPr lang="en-US" altLang="zh-CN" dirty="0">
              <a:cs typeface="+mn-ea"/>
              <a:sym typeface="+mn-lt"/>
            </a:endParaRPr>
          </a:p>
          <a:p>
            <a:pPr lvl="2">
              <a:defRPr/>
            </a:pPr>
            <a:r>
              <a:rPr lang="en-US" altLang="zh-CN" dirty="0">
                <a:cs typeface="+mn-ea"/>
                <a:sym typeface="+mn-lt"/>
              </a:rPr>
              <a:t>i7</a:t>
            </a:r>
            <a:r>
              <a:rPr lang="zh-CN" altLang="en-US" dirty="0">
                <a:cs typeface="+mn-ea"/>
                <a:sym typeface="+mn-lt"/>
              </a:rPr>
              <a:t>处理器晶体管达到</a:t>
            </a:r>
            <a:r>
              <a:rPr lang="en-US" altLang="zh-CN" dirty="0">
                <a:cs typeface="+mn-ea"/>
                <a:sym typeface="+mn-lt"/>
              </a:rPr>
              <a:t>10</a:t>
            </a:r>
            <a:r>
              <a:rPr lang="zh-CN" altLang="en-US" dirty="0">
                <a:cs typeface="+mn-ea"/>
                <a:sym typeface="+mn-lt"/>
              </a:rPr>
              <a:t>亿级别（</a:t>
            </a:r>
            <a:r>
              <a:rPr lang="en-US" altLang="zh-CN" dirty="0">
                <a:cs typeface="+mn-ea"/>
                <a:sym typeface="+mn-lt"/>
              </a:rPr>
              <a:t>10</a:t>
            </a:r>
            <a:r>
              <a:rPr lang="zh-CN" altLang="en-US" dirty="0">
                <a:cs typeface="+mn-ea"/>
                <a:sym typeface="+mn-lt"/>
              </a:rPr>
              <a:t>亿</a:t>
            </a:r>
            <a:r>
              <a:rPr lang="en-US" altLang="zh-CN" dirty="0">
                <a:cs typeface="+mn-ea"/>
                <a:sym typeface="+mn-lt"/>
              </a:rPr>
              <a:t>-30</a:t>
            </a:r>
            <a:r>
              <a:rPr lang="zh-CN" altLang="en-US" dirty="0">
                <a:cs typeface="+mn-ea"/>
                <a:sym typeface="+mn-lt"/>
              </a:rPr>
              <a:t>亿）</a:t>
            </a:r>
            <a:endParaRPr lang="en-US" altLang="zh-CN" dirty="0">
              <a:cs typeface="+mn-ea"/>
              <a:sym typeface="+mn-lt"/>
            </a:endParaRPr>
          </a:p>
          <a:p>
            <a:pPr lvl="1">
              <a:defRPr/>
            </a:pPr>
            <a:r>
              <a:rPr lang="zh-CN" altLang="en-US" dirty="0">
                <a:solidFill>
                  <a:srgbClr val="00B050"/>
                </a:solidFill>
                <a:cs typeface="+mn-ea"/>
                <a:sym typeface="+mn-lt"/>
              </a:rPr>
              <a:t>科技密集</a:t>
            </a:r>
            <a:endParaRPr lang="en-US" altLang="zh-CN" dirty="0">
              <a:solidFill>
                <a:srgbClr val="00B050"/>
              </a:solidFill>
              <a:cs typeface="+mn-ea"/>
              <a:sym typeface="+mn-lt"/>
            </a:endParaRPr>
          </a:p>
          <a:p>
            <a:pPr lvl="2">
              <a:defRPr/>
            </a:pPr>
            <a:r>
              <a:rPr lang="en-US" altLang="zh-CN" dirty="0">
                <a:cs typeface="+mn-ea"/>
                <a:sym typeface="+mn-lt"/>
              </a:rPr>
              <a:t>CPU</a:t>
            </a:r>
            <a:r>
              <a:rPr lang="zh-CN" altLang="en-US" dirty="0">
                <a:cs typeface="+mn-ea"/>
                <a:sym typeface="+mn-lt"/>
              </a:rPr>
              <a:t>设计生产难度极大，生产每片</a:t>
            </a:r>
            <a:r>
              <a:rPr lang="en-US" altLang="zh-CN" dirty="0">
                <a:cs typeface="+mn-ea"/>
                <a:sym typeface="+mn-lt"/>
              </a:rPr>
              <a:t>CPU</a:t>
            </a:r>
            <a:r>
              <a:rPr lang="zh-CN" altLang="en-US" dirty="0">
                <a:cs typeface="+mn-ea"/>
                <a:sym typeface="+mn-lt"/>
              </a:rPr>
              <a:t>的工艺流程达到</a:t>
            </a:r>
            <a:r>
              <a:rPr lang="en-US" altLang="zh-CN" dirty="0">
                <a:cs typeface="+mn-ea"/>
                <a:sym typeface="+mn-lt"/>
              </a:rPr>
              <a:t>1000-3000</a:t>
            </a:r>
            <a:r>
              <a:rPr lang="zh-CN" altLang="en-US" dirty="0">
                <a:cs typeface="+mn-ea"/>
                <a:sym typeface="+mn-lt"/>
              </a:rPr>
              <a:t>个步骤</a:t>
            </a:r>
            <a:endParaRPr lang="en-US" altLang="zh-CN" dirty="0">
              <a:cs typeface="+mn-ea"/>
              <a:sym typeface="+mn-lt"/>
            </a:endParaRPr>
          </a:p>
          <a:p>
            <a:pPr lvl="2">
              <a:defRPr/>
            </a:pPr>
            <a:r>
              <a:rPr lang="zh-CN" altLang="en-US" dirty="0">
                <a:cs typeface="+mn-ea"/>
                <a:sym typeface="+mn-lt"/>
              </a:rPr>
              <a:t>目前，国产某型号</a:t>
            </a:r>
            <a:r>
              <a:rPr lang="en-US" altLang="zh-CN" dirty="0">
                <a:cs typeface="+mn-ea"/>
                <a:sym typeface="+mn-lt"/>
              </a:rPr>
              <a:t>CPU</a:t>
            </a:r>
            <a:r>
              <a:rPr lang="zh-CN" altLang="en-US" dirty="0">
                <a:cs typeface="+mn-ea"/>
                <a:sym typeface="+mn-lt"/>
              </a:rPr>
              <a:t>性能大约为主流</a:t>
            </a:r>
            <a:r>
              <a:rPr lang="en-US" altLang="zh-CN" dirty="0">
                <a:cs typeface="+mn-ea"/>
                <a:sym typeface="+mn-lt"/>
              </a:rPr>
              <a:t>Intel</a:t>
            </a:r>
            <a:r>
              <a:rPr lang="zh-CN" altLang="en-US" dirty="0">
                <a:cs typeface="+mn-ea"/>
                <a:sym typeface="+mn-lt"/>
              </a:rPr>
              <a:t>芯片的</a:t>
            </a:r>
            <a:r>
              <a:rPr lang="en-US" altLang="zh-CN" dirty="0">
                <a:cs typeface="+mn-ea"/>
                <a:sym typeface="+mn-lt"/>
              </a:rPr>
              <a:t>8%-10%</a:t>
            </a:r>
          </a:p>
          <a:p>
            <a:pPr lvl="1">
              <a:defRPr/>
            </a:pPr>
            <a:r>
              <a:rPr lang="zh-CN" altLang="en-US" dirty="0">
                <a:solidFill>
                  <a:srgbClr val="0000FF"/>
                </a:solidFill>
                <a:cs typeface="+mn-ea"/>
                <a:sym typeface="+mn-lt"/>
              </a:rPr>
              <a:t>经济密集</a:t>
            </a:r>
            <a:endParaRPr lang="en-US" altLang="zh-CN" dirty="0">
              <a:solidFill>
                <a:srgbClr val="0000FF"/>
              </a:solidFill>
              <a:cs typeface="+mn-ea"/>
              <a:sym typeface="+mn-lt"/>
            </a:endParaRPr>
          </a:p>
          <a:p>
            <a:pPr lvl="2">
              <a:defRPr/>
            </a:pPr>
            <a:r>
              <a:rPr lang="zh-CN" altLang="en-US" dirty="0">
                <a:cs typeface="+mn-ea"/>
                <a:sym typeface="+mn-lt"/>
              </a:rPr>
              <a:t>一颗</a:t>
            </a:r>
            <a:r>
              <a:rPr lang="en-US" altLang="zh-CN" dirty="0">
                <a:cs typeface="+mn-ea"/>
                <a:sym typeface="+mn-lt"/>
              </a:rPr>
              <a:t>i9</a:t>
            </a:r>
            <a:r>
              <a:rPr lang="zh-CN" altLang="en-US" dirty="0">
                <a:cs typeface="+mn-ea"/>
                <a:sym typeface="+mn-lt"/>
              </a:rPr>
              <a:t>普通处理器售价大致</a:t>
            </a:r>
            <a:r>
              <a:rPr lang="en-US" altLang="zh-CN" dirty="0">
                <a:cs typeface="+mn-ea"/>
                <a:sym typeface="+mn-lt"/>
              </a:rPr>
              <a:t>3000-20000</a:t>
            </a:r>
            <a:r>
              <a:rPr lang="zh-CN" altLang="en-US" dirty="0">
                <a:cs typeface="+mn-ea"/>
                <a:sym typeface="+mn-lt"/>
              </a:rPr>
              <a:t>元，</a:t>
            </a:r>
            <a:r>
              <a:rPr lang="en-US" altLang="zh-CN" dirty="0">
                <a:cs typeface="+mn-ea"/>
                <a:sym typeface="+mn-lt"/>
              </a:rPr>
              <a:t>CPU</a:t>
            </a:r>
            <a:r>
              <a:rPr lang="zh-CN" altLang="en-US" dirty="0">
                <a:cs typeface="+mn-ea"/>
                <a:sym typeface="+mn-lt"/>
              </a:rPr>
              <a:t>成本占电脑整机成本</a:t>
            </a:r>
            <a:r>
              <a:rPr lang="en-US" altLang="zh-CN" dirty="0">
                <a:cs typeface="+mn-ea"/>
                <a:sym typeface="+mn-lt"/>
              </a:rPr>
              <a:t>20%</a:t>
            </a:r>
            <a:r>
              <a:rPr lang="zh-CN" altLang="en-US" dirty="0">
                <a:cs typeface="+mn-ea"/>
                <a:sym typeface="+mn-lt"/>
              </a:rPr>
              <a:t>左右</a:t>
            </a:r>
            <a:endParaRPr lang="en-US" altLang="zh-CN" dirty="0">
              <a:cs typeface="+mn-ea"/>
              <a:sym typeface="+mn-lt"/>
            </a:endParaRPr>
          </a:p>
          <a:p>
            <a:pPr lvl="1">
              <a:defRPr/>
            </a:pP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CPU</a:t>
            </a:r>
            <a:r>
              <a:rPr lang="zh-CN" altLang="en-US" sz="2800" b="1" dirty="0">
                <a:solidFill>
                  <a:srgbClr val="C00000"/>
                </a:solidFill>
                <a:cs typeface="+mn-ea"/>
                <a:sym typeface="+mn-lt"/>
              </a:rPr>
              <a:t>简介</a:t>
            </a:r>
          </a:p>
        </p:txBody>
      </p:sp>
      <p:sp>
        <p:nvSpPr>
          <p:cNvPr id="7" name="灯片编号占位符 6">
            <a:extLst>
              <a:ext uri="{FF2B5EF4-FFF2-40B4-BE49-F238E27FC236}">
                <a16:creationId xmlns:a16="http://schemas.microsoft.com/office/drawing/2014/main" id="{40802CBF-2603-45CF-AC06-60B1BA8DE591}"/>
              </a:ext>
            </a:extLst>
          </p:cNvPr>
          <p:cNvSpPr>
            <a:spLocks noGrp="1"/>
          </p:cNvSpPr>
          <p:nvPr>
            <p:ph type="sldNum" sz="quarter" idx="12"/>
          </p:nvPr>
        </p:nvSpPr>
        <p:spPr/>
        <p:txBody>
          <a:bodyPr/>
          <a:lstStyle/>
          <a:p>
            <a:pPr algn="r"/>
            <a:fld id="{16F781C4-B8D4-4498-9C49-C9A9BB9F3E73}" type="slidenum">
              <a:rPr lang="zh-CN" altLang="en-US" smtClean="0"/>
              <a:pPr algn="r"/>
              <a:t>3</a:t>
            </a:fld>
            <a:endParaRPr lang="zh-CN" altLang="en-US" dirty="0"/>
          </a:p>
        </p:txBody>
      </p:sp>
    </p:spTree>
    <p:extLst>
      <p:ext uri="{BB962C8B-B14F-4D97-AF65-F5344CB8AC3E}">
        <p14:creationId xmlns:p14="http://schemas.microsoft.com/office/powerpoint/2010/main" val="2183406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1000"/>
                                        <p:tgtEl>
                                          <p:spTgt spid="4">
                                            <p:txEl>
                                              <p:pRg st="5" end="5"/>
                                            </p:txEl>
                                          </p:spTgt>
                                        </p:tgtEl>
                                      </p:cBhvr>
                                    </p:animEffect>
                                    <p:anim calcmode="lin" valueType="num">
                                      <p:cBhvr>
                                        <p:cTn id="1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1000"/>
                                        <p:tgtEl>
                                          <p:spTgt spid="4">
                                            <p:txEl>
                                              <p:pRg st="6" end="6"/>
                                            </p:txEl>
                                          </p:spTgt>
                                        </p:tgtEl>
                                      </p:cBhvr>
                                    </p:animEffect>
                                    <p:anim calcmode="lin" valueType="num">
                                      <p:cBhvr>
                                        <p:cTn id="1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1000"/>
                                        <p:tgtEl>
                                          <p:spTgt spid="4">
                                            <p:txEl>
                                              <p:pRg st="7" end="7"/>
                                            </p:txEl>
                                          </p:spTgt>
                                        </p:tgtEl>
                                      </p:cBhvr>
                                    </p:animEffect>
                                    <p:anim calcmode="lin" valueType="num">
                                      <p:cBhvr>
                                        <p:cTn id="2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7" end="7"/>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1000"/>
                                        <p:tgtEl>
                                          <p:spTgt spid="4">
                                            <p:txEl>
                                              <p:pRg st="8" end="8"/>
                                            </p:txEl>
                                          </p:spTgt>
                                        </p:tgtEl>
                                      </p:cBhvr>
                                    </p:animEffect>
                                    <p:anim calcmode="lin" valueType="num">
                                      <p:cBhvr>
                                        <p:cTn id="3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指针寄存器（第</a:t>
            </a:r>
            <a:r>
              <a:rPr lang="en-US" altLang="zh-CN" dirty="0">
                <a:cs typeface="+mn-ea"/>
                <a:sym typeface="+mn-lt"/>
              </a:rPr>
              <a:t>7-8</a:t>
            </a:r>
            <a:r>
              <a:rPr lang="zh-CN" altLang="en-US" dirty="0">
                <a:cs typeface="+mn-ea"/>
                <a:sym typeface="+mn-lt"/>
              </a:rPr>
              <a:t>个）</a:t>
            </a:r>
          </a:p>
          <a:p>
            <a:pPr lvl="1"/>
            <a:r>
              <a:rPr lang="en-US" altLang="zh-CN" dirty="0">
                <a:cs typeface="+mn-ea"/>
                <a:sym typeface="+mn-lt"/>
              </a:rPr>
              <a:t>ESP</a:t>
            </a:r>
            <a:r>
              <a:rPr lang="zh-CN" altLang="en-US" dirty="0">
                <a:cs typeface="+mn-ea"/>
                <a:sym typeface="+mn-lt"/>
              </a:rPr>
              <a:t>：栈顶指针寄存器，用于</a:t>
            </a:r>
            <a:r>
              <a:rPr lang="zh-CN" altLang="en-US" dirty="0">
                <a:highlight>
                  <a:srgbClr val="FFFF00"/>
                </a:highlight>
                <a:cs typeface="+mn-ea"/>
                <a:sym typeface="+mn-lt"/>
              </a:rPr>
              <a:t>存放当前堆栈的栈顶地址</a:t>
            </a:r>
            <a:r>
              <a:rPr lang="zh-CN" altLang="en-US" dirty="0">
                <a:cs typeface="+mn-ea"/>
                <a:sym typeface="+mn-lt"/>
              </a:rPr>
              <a:t>，专门用作堆栈指针</a:t>
            </a:r>
          </a:p>
          <a:p>
            <a:pPr lvl="1"/>
            <a:r>
              <a:rPr lang="en-US" altLang="zh-CN" dirty="0">
                <a:cs typeface="+mn-ea"/>
                <a:sym typeface="+mn-lt"/>
              </a:rPr>
              <a:t>EBP</a:t>
            </a:r>
            <a:r>
              <a:rPr lang="zh-CN" altLang="en-US" dirty="0">
                <a:cs typeface="+mn-ea"/>
                <a:sym typeface="+mn-lt"/>
              </a:rPr>
              <a:t>：栈底指针寄存器（基址指针寄存器），表示栈区域的基地址，</a:t>
            </a:r>
            <a:r>
              <a:rPr lang="zh-CN" altLang="en-US" dirty="0">
                <a:highlight>
                  <a:srgbClr val="FFFF00"/>
                </a:highlight>
                <a:cs typeface="+mn-ea"/>
                <a:sym typeface="+mn-lt"/>
              </a:rPr>
              <a:t>永远指向当前函数栈的栈底位置</a:t>
            </a:r>
            <a:endParaRPr lang="en-US" altLang="zh-CN" dirty="0">
              <a:highlight>
                <a:srgbClr val="FFFF00"/>
              </a:highlight>
              <a:cs typeface="+mn-ea"/>
              <a:sym typeface="+mn-lt"/>
            </a:endParaRPr>
          </a:p>
          <a:p>
            <a:pPr lvl="1"/>
            <a:endParaRPr lang="en-US" altLang="zh-CN" dirty="0">
              <a:highlight>
                <a:srgbClr val="FFFF00"/>
              </a:highlight>
              <a:cs typeface="+mn-ea"/>
              <a:sym typeface="+mn-lt"/>
            </a:endParaRPr>
          </a:p>
          <a:p>
            <a:pPr lvl="1"/>
            <a:r>
              <a:rPr lang="zh-CN" altLang="en-US" dirty="0">
                <a:cs typeface="+mn-ea"/>
                <a:sym typeface="+mn-lt"/>
              </a:rPr>
              <a:t>上述两个寄存器，</a:t>
            </a:r>
            <a:r>
              <a:rPr lang="zh-CN" altLang="en-US" u="sng" dirty="0">
                <a:solidFill>
                  <a:srgbClr val="FF0000"/>
                </a:solidFill>
                <a:effectLst>
                  <a:outerShdw blurRad="38100" dist="38100" dir="2700000" algn="tl">
                    <a:srgbClr val="000000">
                      <a:alpha val="43137"/>
                    </a:srgbClr>
                  </a:outerShdw>
                </a:effectLst>
                <a:cs typeface="+mn-ea"/>
                <a:sym typeface="+mn-lt"/>
              </a:rPr>
              <a:t>不可作为一般通用寄存器使用</a:t>
            </a:r>
            <a:endParaRPr lang="en-US" altLang="zh-CN" u="sng" dirty="0">
              <a:solidFill>
                <a:srgbClr val="FF0000"/>
              </a:solidFill>
              <a:effectLst>
                <a:outerShdw blurRad="38100" dist="38100" dir="2700000" algn="tl">
                  <a:srgbClr val="000000">
                    <a:alpha val="43137"/>
                  </a:srgbClr>
                </a:outerShdw>
              </a:effectLst>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通用寄存器</a:t>
            </a:r>
          </a:p>
        </p:txBody>
      </p:sp>
      <p:sp>
        <p:nvSpPr>
          <p:cNvPr id="7" name="灯片编号占位符 6">
            <a:extLst>
              <a:ext uri="{FF2B5EF4-FFF2-40B4-BE49-F238E27FC236}">
                <a16:creationId xmlns:a16="http://schemas.microsoft.com/office/drawing/2014/main" id="{579D4736-201C-491C-B5CE-8A7AC5B5C123}"/>
              </a:ext>
            </a:extLst>
          </p:cNvPr>
          <p:cNvSpPr>
            <a:spLocks noGrp="1"/>
          </p:cNvSpPr>
          <p:nvPr>
            <p:ph type="sldNum" sz="quarter" idx="12"/>
          </p:nvPr>
        </p:nvSpPr>
        <p:spPr/>
        <p:txBody>
          <a:bodyPr/>
          <a:lstStyle/>
          <a:p>
            <a:pPr algn="r"/>
            <a:fld id="{16F781C4-B8D4-4498-9C49-C9A9BB9F3E73}" type="slidenum">
              <a:rPr lang="zh-CN" altLang="en-US" smtClean="0"/>
              <a:pPr algn="r"/>
              <a:t>30</a:t>
            </a:fld>
            <a:endParaRPr lang="zh-CN" altLang="en-US" dirty="0"/>
          </a:p>
        </p:txBody>
      </p:sp>
    </p:spTree>
    <p:extLst>
      <p:ext uri="{BB962C8B-B14F-4D97-AF65-F5344CB8AC3E}">
        <p14:creationId xmlns:p14="http://schemas.microsoft.com/office/powerpoint/2010/main" val="3432218825"/>
      </p:ext>
    </p:extLst>
  </p:cSld>
  <p:clrMapOvr>
    <a:masterClrMapping/>
  </p:clrMapOvr>
  <p:transition advTm="104194"/>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en-US" altLang="zh-CN" dirty="0">
                <a:cs typeface="+mn-ea"/>
                <a:sym typeface="+mn-lt"/>
              </a:rPr>
              <a:t>EAX</a:t>
            </a:r>
            <a:r>
              <a:rPr lang="zh-CN" altLang="en-US" dirty="0">
                <a:cs typeface="+mn-ea"/>
                <a:sym typeface="+mn-lt"/>
              </a:rPr>
              <a:t>、</a:t>
            </a:r>
            <a:r>
              <a:rPr lang="en-US" altLang="zh-CN" dirty="0">
                <a:cs typeface="+mn-ea"/>
                <a:sym typeface="+mn-lt"/>
              </a:rPr>
              <a:t>EBX</a:t>
            </a:r>
            <a:r>
              <a:rPr lang="zh-CN" altLang="en-US" dirty="0">
                <a:cs typeface="+mn-ea"/>
                <a:sym typeface="+mn-lt"/>
              </a:rPr>
              <a:t>、</a:t>
            </a:r>
            <a:r>
              <a:rPr lang="en-US" altLang="zh-CN" dirty="0">
                <a:cs typeface="+mn-ea"/>
                <a:sym typeface="+mn-lt"/>
              </a:rPr>
              <a:t>ECX</a:t>
            </a:r>
            <a:r>
              <a:rPr lang="zh-CN" altLang="en-US" dirty="0">
                <a:cs typeface="+mn-ea"/>
                <a:sym typeface="+mn-lt"/>
              </a:rPr>
              <a:t>、</a:t>
            </a:r>
            <a:r>
              <a:rPr lang="en-US" altLang="zh-CN" dirty="0">
                <a:cs typeface="+mn-ea"/>
                <a:sym typeface="+mn-lt"/>
              </a:rPr>
              <a:t>EDX</a:t>
            </a:r>
            <a:r>
              <a:rPr lang="zh-CN" altLang="en-US" dirty="0">
                <a:cs typeface="+mn-ea"/>
                <a:sym typeface="+mn-lt"/>
              </a:rPr>
              <a:t>四个通用寄存器</a:t>
            </a:r>
            <a:endParaRPr lang="en-US" altLang="zh-CN" dirty="0">
              <a:cs typeface="+mn-ea"/>
              <a:sym typeface="+mn-lt"/>
            </a:endParaRPr>
          </a:p>
          <a:p>
            <a:pPr lvl="1"/>
            <a:r>
              <a:rPr lang="zh-CN" altLang="en-US" dirty="0">
                <a:cs typeface="+mn-ea"/>
                <a:sym typeface="+mn-lt"/>
              </a:rPr>
              <a:t>为了实现与</a:t>
            </a:r>
            <a:r>
              <a:rPr lang="en-US" altLang="zh-CN" dirty="0">
                <a:cs typeface="+mn-ea"/>
                <a:sym typeface="+mn-lt"/>
              </a:rPr>
              <a:t>16</a:t>
            </a:r>
            <a:r>
              <a:rPr lang="zh-CN" altLang="en-US" dirty="0">
                <a:cs typeface="+mn-ea"/>
                <a:sym typeface="+mn-lt"/>
              </a:rPr>
              <a:t>位</a:t>
            </a:r>
            <a:r>
              <a:rPr lang="en-US" altLang="zh-CN" dirty="0">
                <a:cs typeface="+mn-ea"/>
                <a:sym typeface="+mn-lt"/>
              </a:rPr>
              <a:t>CPU(8086CPU)</a:t>
            </a:r>
            <a:r>
              <a:rPr lang="zh-CN" altLang="en-US" dirty="0">
                <a:cs typeface="+mn-ea"/>
                <a:sym typeface="+mn-lt"/>
              </a:rPr>
              <a:t>的</a:t>
            </a:r>
            <a:r>
              <a:rPr lang="zh-CN" altLang="en-US" u="sng" dirty="0">
                <a:solidFill>
                  <a:srgbClr val="FF0000"/>
                </a:solidFill>
                <a:cs typeface="+mn-ea"/>
                <a:sym typeface="+mn-lt"/>
              </a:rPr>
              <a:t>向下兼容</a:t>
            </a:r>
            <a:r>
              <a:rPr lang="zh-CN" altLang="en-US" dirty="0">
                <a:cs typeface="+mn-ea"/>
                <a:sym typeface="+mn-lt"/>
              </a:rPr>
              <a:t>（即对低</a:t>
            </a:r>
            <a:r>
              <a:rPr lang="en-US" altLang="zh-CN" dirty="0">
                <a:cs typeface="+mn-ea"/>
                <a:sym typeface="+mn-lt"/>
              </a:rPr>
              <a:t>16</a:t>
            </a:r>
            <a:r>
              <a:rPr lang="zh-CN" altLang="en-US" dirty="0">
                <a:cs typeface="+mn-ea"/>
                <a:sym typeface="+mn-lt"/>
              </a:rPr>
              <a:t>位数据的存取）</a:t>
            </a:r>
            <a:endParaRPr lang="en-US" altLang="zh-CN" dirty="0">
              <a:cs typeface="+mn-ea"/>
              <a:sym typeface="+mn-lt"/>
            </a:endParaRPr>
          </a:p>
          <a:p>
            <a:pPr lvl="2"/>
            <a:r>
              <a:rPr lang="zh-CN" altLang="en-US" dirty="0">
                <a:cs typeface="+mn-ea"/>
                <a:sym typeface="+mn-lt"/>
              </a:rPr>
              <a:t>这些低</a:t>
            </a:r>
            <a:r>
              <a:rPr lang="en-US" altLang="zh-CN" dirty="0">
                <a:cs typeface="+mn-ea"/>
                <a:sym typeface="+mn-lt"/>
              </a:rPr>
              <a:t>16</a:t>
            </a:r>
            <a:r>
              <a:rPr lang="zh-CN" altLang="en-US" dirty="0">
                <a:cs typeface="+mn-ea"/>
                <a:sym typeface="+mn-lt"/>
              </a:rPr>
              <a:t>位寄存器分别命名为 </a:t>
            </a:r>
            <a:r>
              <a:rPr lang="en-US" altLang="zh-CN" dirty="0">
                <a:solidFill>
                  <a:srgbClr val="0000FF"/>
                </a:solidFill>
                <a:cs typeface="+mn-ea"/>
                <a:sym typeface="+mn-lt"/>
              </a:rPr>
              <a:t>AX</a:t>
            </a:r>
            <a:r>
              <a:rPr lang="zh-CN" altLang="en-US" dirty="0">
                <a:solidFill>
                  <a:srgbClr val="0000FF"/>
                </a:solidFill>
                <a:cs typeface="+mn-ea"/>
                <a:sym typeface="+mn-lt"/>
              </a:rPr>
              <a:t>、</a:t>
            </a:r>
            <a:r>
              <a:rPr lang="en-US" altLang="zh-CN" dirty="0">
                <a:solidFill>
                  <a:srgbClr val="0000FF"/>
                </a:solidFill>
                <a:cs typeface="+mn-ea"/>
                <a:sym typeface="+mn-lt"/>
              </a:rPr>
              <a:t>BX</a:t>
            </a:r>
            <a:r>
              <a:rPr lang="zh-CN" altLang="en-US" dirty="0">
                <a:solidFill>
                  <a:srgbClr val="0000FF"/>
                </a:solidFill>
                <a:cs typeface="+mn-ea"/>
                <a:sym typeface="+mn-lt"/>
              </a:rPr>
              <a:t>、</a:t>
            </a:r>
            <a:r>
              <a:rPr lang="en-US" altLang="zh-CN" dirty="0">
                <a:solidFill>
                  <a:srgbClr val="0000FF"/>
                </a:solidFill>
                <a:cs typeface="+mn-ea"/>
                <a:sym typeface="+mn-lt"/>
              </a:rPr>
              <a:t>CX</a:t>
            </a:r>
            <a:r>
              <a:rPr lang="zh-CN" altLang="en-US" dirty="0">
                <a:solidFill>
                  <a:srgbClr val="0000FF"/>
                </a:solidFill>
                <a:cs typeface="+mn-ea"/>
                <a:sym typeface="+mn-lt"/>
              </a:rPr>
              <a:t>、</a:t>
            </a:r>
            <a:r>
              <a:rPr lang="en-US" altLang="zh-CN" dirty="0">
                <a:solidFill>
                  <a:srgbClr val="0000FF"/>
                </a:solidFill>
                <a:cs typeface="+mn-ea"/>
                <a:sym typeface="+mn-lt"/>
              </a:rPr>
              <a:t>DX</a:t>
            </a:r>
          </a:p>
          <a:p>
            <a:pPr marL="914400" lvl="2" indent="0">
              <a:buNone/>
            </a:pPr>
            <a:endParaRPr lang="en-US" altLang="zh-CN" sz="1050" dirty="0">
              <a:cs typeface="+mn-ea"/>
              <a:sym typeface="+mn-lt"/>
            </a:endParaRPr>
          </a:p>
          <a:p>
            <a:pPr lvl="1"/>
            <a:r>
              <a:rPr lang="zh-CN" altLang="en-US" dirty="0">
                <a:highlight>
                  <a:srgbClr val="FFFF00"/>
                </a:highlight>
                <a:cs typeface="+mn-ea"/>
                <a:sym typeface="+mn-lt"/>
              </a:rPr>
              <a:t>对低</a:t>
            </a:r>
            <a:r>
              <a:rPr lang="en-US" altLang="zh-CN" dirty="0">
                <a:highlight>
                  <a:srgbClr val="FFFF00"/>
                </a:highlight>
                <a:cs typeface="+mn-ea"/>
                <a:sym typeface="+mn-lt"/>
              </a:rPr>
              <a:t>16</a:t>
            </a:r>
            <a:r>
              <a:rPr lang="zh-CN" altLang="en-US" dirty="0">
                <a:highlight>
                  <a:srgbClr val="FFFF00"/>
                </a:highlight>
                <a:cs typeface="+mn-ea"/>
                <a:sym typeface="+mn-lt"/>
              </a:rPr>
              <a:t>位数据的存取，不会影响高</a:t>
            </a:r>
            <a:r>
              <a:rPr lang="en-US" altLang="zh-CN" dirty="0">
                <a:highlight>
                  <a:srgbClr val="FFFF00"/>
                </a:highlight>
                <a:cs typeface="+mn-ea"/>
                <a:sym typeface="+mn-lt"/>
              </a:rPr>
              <a:t>16</a:t>
            </a:r>
            <a:r>
              <a:rPr lang="zh-CN" altLang="en-US" dirty="0">
                <a:highlight>
                  <a:srgbClr val="FFFF00"/>
                </a:highlight>
                <a:cs typeface="+mn-ea"/>
                <a:sym typeface="+mn-lt"/>
              </a:rPr>
              <a:t>位的数据</a:t>
            </a:r>
            <a:endParaRPr lang="en-US" altLang="zh-CN" dirty="0">
              <a:highlight>
                <a:srgbClr val="FFFF00"/>
              </a:highlight>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通用寄存器</a:t>
            </a:r>
          </a:p>
        </p:txBody>
      </p:sp>
      <p:pic>
        <p:nvPicPr>
          <p:cNvPr id="6" name="图片 3"/>
          <p:cNvPicPr>
            <a:picLocks noChangeAspect="1" noChangeArrowheads="1"/>
          </p:cNvPicPr>
          <p:nvPr/>
        </p:nvPicPr>
        <p:blipFill>
          <a:blip r:embed="rId2"/>
          <a:srcRect/>
          <a:stretch>
            <a:fillRect/>
          </a:stretch>
        </p:blipFill>
        <p:spPr bwMode="auto">
          <a:xfrm>
            <a:off x="1595437" y="4311922"/>
            <a:ext cx="6715125" cy="2357438"/>
          </a:xfrm>
          <a:prstGeom prst="rect">
            <a:avLst/>
          </a:prstGeom>
          <a:noFill/>
          <a:ln w="9525">
            <a:noFill/>
            <a:miter lim="800000"/>
            <a:headEnd/>
            <a:tailEnd/>
          </a:ln>
        </p:spPr>
      </p:pic>
      <p:sp>
        <p:nvSpPr>
          <p:cNvPr id="2" name="矩形 1">
            <a:extLst>
              <a:ext uri="{FF2B5EF4-FFF2-40B4-BE49-F238E27FC236}">
                <a16:creationId xmlns:a16="http://schemas.microsoft.com/office/drawing/2014/main" id="{174AC060-9D0B-4A96-A53F-090F4F07C603}"/>
              </a:ext>
            </a:extLst>
          </p:cNvPr>
          <p:cNvSpPr/>
          <p:nvPr/>
        </p:nvSpPr>
        <p:spPr>
          <a:xfrm>
            <a:off x="4458470" y="4758485"/>
            <a:ext cx="1296144" cy="1800200"/>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灯片编号占位符 8">
            <a:extLst>
              <a:ext uri="{FF2B5EF4-FFF2-40B4-BE49-F238E27FC236}">
                <a16:creationId xmlns:a16="http://schemas.microsoft.com/office/drawing/2014/main" id="{56B58F3B-7212-4767-A1DE-551DF5C932D3}"/>
              </a:ext>
            </a:extLst>
          </p:cNvPr>
          <p:cNvSpPr>
            <a:spLocks noGrp="1"/>
          </p:cNvSpPr>
          <p:nvPr>
            <p:ph type="sldNum" sz="quarter" idx="12"/>
          </p:nvPr>
        </p:nvSpPr>
        <p:spPr/>
        <p:txBody>
          <a:bodyPr/>
          <a:lstStyle/>
          <a:p>
            <a:pPr algn="r"/>
            <a:fld id="{16F781C4-B8D4-4498-9C49-C9A9BB9F3E73}" type="slidenum">
              <a:rPr lang="zh-CN" altLang="en-US" smtClean="0"/>
              <a:pPr algn="r"/>
              <a:t>31</a:t>
            </a:fld>
            <a:endParaRPr lang="zh-CN" altLang="en-US" dirty="0"/>
          </a:p>
        </p:txBody>
      </p:sp>
    </p:spTree>
    <p:extLst>
      <p:ext uri="{BB962C8B-B14F-4D97-AF65-F5344CB8AC3E}">
        <p14:creationId xmlns:p14="http://schemas.microsoft.com/office/powerpoint/2010/main" val="1661038496"/>
      </p:ext>
    </p:extLst>
  </p:cSld>
  <p:clrMapOvr>
    <a:masterClrMapping/>
  </p:clrMapOvr>
  <p:transition advTm="9424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highlight>
                  <a:srgbClr val="FFFF00"/>
                </a:highlight>
                <a:cs typeface="+mn-ea"/>
                <a:sym typeface="+mn-lt"/>
              </a:rPr>
              <a:t>为了兼容</a:t>
            </a:r>
            <a:r>
              <a:rPr lang="en-US" altLang="zh-CN" dirty="0">
                <a:highlight>
                  <a:srgbClr val="FFFF00"/>
                </a:highlight>
                <a:cs typeface="+mn-ea"/>
                <a:sym typeface="+mn-lt"/>
              </a:rPr>
              <a:t>8086CPU</a:t>
            </a:r>
            <a:r>
              <a:rPr lang="zh-CN" altLang="en-US" dirty="0">
                <a:highlight>
                  <a:srgbClr val="FFFF00"/>
                </a:highlight>
                <a:cs typeface="+mn-ea"/>
                <a:sym typeface="+mn-lt"/>
              </a:rPr>
              <a:t>的上一代</a:t>
            </a:r>
            <a:r>
              <a:rPr lang="en-US" altLang="zh-CN" dirty="0">
                <a:highlight>
                  <a:srgbClr val="FFFF00"/>
                </a:highlight>
                <a:cs typeface="+mn-ea"/>
                <a:sym typeface="+mn-lt"/>
              </a:rPr>
              <a:t>CPU</a:t>
            </a:r>
            <a:r>
              <a:rPr lang="zh-CN" altLang="en-US" dirty="0">
                <a:highlight>
                  <a:srgbClr val="FFFF00"/>
                </a:highlight>
                <a:cs typeface="+mn-ea"/>
                <a:sym typeface="+mn-lt"/>
              </a:rPr>
              <a:t>中</a:t>
            </a:r>
            <a:r>
              <a:rPr lang="en-US" altLang="zh-CN" dirty="0">
                <a:highlight>
                  <a:srgbClr val="FFFF00"/>
                </a:highlight>
                <a:cs typeface="+mn-ea"/>
                <a:sym typeface="+mn-lt"/>
              </a:rPr>
              <a:t>8</a:t>
            </a:r>
            <a:r>
              <a:rPr lang="zh-CN" altLang="en-US" dirty="0">
                <a:highlight>
                  <a:srgbClr val="FFFF00"/>
                </a:highlight>
                <a:cs typeface="+mn-ea"/>
                <a:sym typeface="+mn-lt"/>
              </a:rPr>
              <a:t>位寄存器</a:t>
            </a:r>
            <a:r>
              <a:rPr lang="zh-CN" altLang="en-US" dirty="0">
                <a:cs typeface="+mn-ea"/>
                <a:sym typeface="+mn-lt"/>
              </a:rPr>
              <a:t>，同样，</a:t>
            </a:r>
            <a:r>
              <a:rPr lang="en-US" altLang="zh-CN" dirty="0">
                <a:cs typeface="+mn-ea"/>
                <a:sym typeface="+mn-lt"/>
              </a:rPr>
              <a:t>8086CPU</a:t>
            </a:r>
            <a:r>
              <a:rPr lang="zh-CN" altLang="en-US" dirty="0">
                <a:cs typeface="+mn-ea"/>
                <a:sym typeface="+mn-lt"/>
              </a:rPr>
              <a:t>的</a:t>
            </a:r>
            <a:r>
              <a:rPr lang="en-US" altLang="zh-CN" dirty="0">
                <a:cs typeface="+mn-ea"/>
                <a:sym typeface="+mn-lt"/>
              </a:rPr>
              <a:t>AX</a:t>
            </a:r>
            <a:r>
              <a:rPr lang="zh-CN" altLang="en-US" dirty="0">
                <a:cs typeface="+mn-ea"/>
                <a:sym typeface="+mn-lt"/>
              </a:rPr>
              <a:t>、</a:t>
            </a:r>
            <a:r>
              <a:rPr lang="en-US" altLang="zh-CN" dirty="0">
                <a:cs typeface="+mn-ea"/>
                <a:sym typeface="+mn-lt"/>
              </a:rPr>
              <a:t>BX</a:t>
            </a:r>
            <a:r>
              <a:rPr lang="zh-CN" altLang="en-US" dirty="0">
                <a:cs typeface="+mn-ea"/>
                <a:sym typeface="+mn-lt"/>
              </a:rPr>
              <a:t>、</a:t>
            </a:r>
            <a:r>
              <a:rPr lang="en-US" altLang="zh-CN" dirty="0">
                <a:cs typeface="+mn-ea"/>
                <a:sym typeface="+mn-lt"/>
              </a:rPr>
              <a:t>CX</a:t>
            </a:r>
            <a:r>
              <a:rPr lang="zh-CN" altLang="en-US" dirty="0">
                <a:cs typeface="+mn-ea"/>
                <a:sym typeface="+mn-lt"/>
              </a:rPr>
              <a:t>、</a:t>
            </a:r>
            <a:r>
              <a:rPr lang="en-US" altLang="zh-CN" dirty="0">
                <a:cs typeface="+mn-ea"/>
                <a:sym typeface="+mn-lt"/>
              </a:rPr>
              <a:t>DX</a:t>
            </a:r>
            <a:r>
              <a:rPr lang="zh-CN" altLang="en-US" dirty="0">
                <a:cs typeface="+mn-ea"/>
                <a:sym typeface="+mn-lt"/>
              </a:rPr>
              <a:t>这四个</a:t>
            </a:r>
            <a:r>
              <a:rPr lang="en-US" altLang="zh-CN" dirty="0">
                <a:cs typeface="+mn-ea"/>
                <a:sym typeface="+mn-lt"/>
              </a:rPr>
              <a:t>16</a:t>
            </a:r>
            <a:r>
              <a:rPr lang="zh-CN" altLang="en-US" dirty="0">
                <a:cs typeface="+mn-ea"/>
                <a:sym typeface="+mn-lt"/>
              </a:rPr>
              <a:t>位寄存器又可分进一步为两个能被独立使用的</a:t>
            </a:r>
            <a:r>
              <a:rPr lang="en-US" altLang="zh-CN" dirty="0">
                <a:cs typeface="+mn-ea"/>
                <a:sym typeface="+mn-lt"/>
              </a:rPr>
              <a:t>8</a:t>
            </a:r>
            <a:r>
              <a:rPr lang="zh-CN" altLang="en-US" dirty="0">
                <a:cs typeface="+mn-ea"/>
                <a:sym typeface="+mn-lt"/>
              </a:rPr>
              <a:t>位寄存器：</a:t>
            </a:r>
            <a:endParaRPr lang="en-US" altLang="zh-CN" dirty="0">
              <a:cs typeface="+mn-ea"/>
              <a:sym typeface="+mn-lt"/>
            </a:endParaRPr>
          </a:p>
          <a:p>
            <a:pPr lvl="1"/>
            <a:endParaRPr lang="en-US" altLang="zh-CN" dirty="0">
              <a:cs typeface="+mn-ea"/>
              <a:sym typeface="+mn-lt"/>
            </a:endParaRPr>
          </a:p>
          <a:p>
            <a:pPr lvl="1"/>
            <a:r>
              <a:rPr lang="en-US" altLang="zh-CN" dirty="0">
                <a:cs typeface="+mn-ea"/>
                <a:sym typeface="+mn-lt"/>
              </a:rPr>
              <a:t>AX</a:t>
            </a:r>
            <a:r>
              <a:rPr lang="zh-CN" altLang="en-US" dirty="0">
                <a:cs typeface="+mn-ea"/>
                <a:sym typeface="+mn-lt"/>
              </a:rPr>
              <a:t>可分为</a:t>
            </a:r>
            <a:r>
              <a:rPr lang="en-US" altLang="zh-CN" dirty="0">
                <a:solidFill>
                  <a:srgbClr val="FF0000"/>
                </a:solidFill>
                <a:cs typeface="+mn-ea"/>
                <a:sym typeface="+mn-lt"/>
              </a:rPr>
              <a:t>AH</a:t>
            </a:r>
            <a:r>
              <a:rPr lang="zh-CN" altLang="en-US" dirty="0">
                <a:cs typeface="+mn-ea"/>
                <a:sym typeface="+mn-lt"/>
              </a:rPr>
              <a:t>和</a:t>
            </a:r>
            <a:r>
              <a:rPr lang="en-US" altLang="zh-CN" dirty="0">
                <a:solidFill>
                  <a:srgbClr val="0000FF"/>
                </a:solidFill>
                <a:cs typeface="+mn-ea"/>
                <a:sym typeface="+mn-lt"/>
              </a:rPr>
              <a:t>AL</a:t>
            </a:r>
            <a:r>
              <a:rPr lang="zh-CN" altLang="en-US" dirty="0">
                <a:cs typeface="+mn-ea"/>
                <a:sym typeface="+mn-lt"/>
              </a:rPr>
              <a:t>；</a:t>
            </a:r>
          </a:p>
          <a:p>
            <a:pPr lvl="1"/>
            <a:r>
              <a:rPr lang="en-US" altLang="zh-CN" dirty="0">
                <a:cs typeface="+mn-ea"/>
                <a:sym typeface="+mn-lt"/>
              </a:rPr>
              <a:t>BX</a:t>
            </a:r>
            <a:r>
              <a:rPr lang="zh-CN" altLang="en-US" dirty="0">
                <a:cs typeface="+mn-ea"/>
                <a:sym typeface="+mn-lt"/>
              </a:rPr>
              <a:t>可分为</a:t>
            </a:r>
            <a:r>
              <a:rPr lang="en-US" altLang="zh-CN" dirty="0">
                <a:solidFill>
                  <a:srgbClr val="FF0000"/>
                </a:solidFill>
                <a:cs typeface="+mn-ea"/>
                <a:sym typeface="+mn-lt"/>
              </a:rPr>
              <a:t>BH</a:t>
            </a:r>
            <a:r>
              <a:rPr lang="zh-CN" altLang="en-US" dirty="0">
                <a:cs typeface="+mn-ea"/>
                <a:sym typeface="+mn-lt"/>
              </a:rPr>
              <a:t>和</a:t>
            </a:r>
            <a:r>
              <a:rPr lang="en-US" altLang="zh-CN" dirty="0">
                <a:solidFill>
                  <a:srgbClr val="0000FF"/>
                </a:solidFill>
                <a:cs typeface="+mn-ea"/>
                <a:sym typeface="+mn-lt"/>
              </a:rPr>
              <a:t>BL</a:t>
            </a:r>
            <a:r>
              <a:rPr lang="en-US" altLang="zh-CN" dirty="0">
                <a:cs typeface="+mn-ea"/>
                <a:sym typeface="+mn-lt"/>
              </a:rPr>
              <a:t>;</a:t>
            </a:r>
            <a:endParaRPr lang="zh-CN" altLang="en-US" dirty="0">
              <a:cs typeface="+mn-ea"/>
              <a:sym typeface="+mn-lt"/>
            </a:endParaRPr>
          </a:p>
          <a:p>
            <a:pPr lvl="1"/>
            <a:r>
              <a:rPr lang="en-US" altLang="zh-CN" dirty="0">
                <a:cs typeface="+mn-ea"/>
                <a:sym typeface="+mn-lt"/>
              </a:rPr>
              <a:t>CX</a:t>
            </a:r>
            <a:r>
              <a:rPr lang="zh-CN" altLang="en-US" dirty="0">
                <a:cs typeface="+mn-ea"/>
                <a:sym typeface="+mn-lt"/>
              </a:rPr>
              <a:t>可分为</a:t>
            </a:r>
            <a:r>
              <a:rPr lang="en-US" altLang="zh-CN" dirty="0">
                <a:solidFill>
                  <a:srgbClr val="FF0000"/>
                </a:solidFill>
                <a:cs typeface="+mn-ea"/>
                <a:sym typeface="+mn-lt"/>
              </a:rPr>
              <a:t>CH</a:t>
            </a:r>
            <a:r>
              <a:rPr lang="zh-CN" altLang="en-US" dirty="0">
                <a:cs typeface="+mn-ea"/>
                <a:sym typeface="+mn-lt"/>
              </a:rPr>
              <a:t>和</a:t>
            </a:r>
            <a:r>
              <a:rPr lang="en-US" altLang="zh-CN" dirty="0">
                <a:solidFill>
                  <a:srgbClr val="0000FF"/>
                </a:solidFill>
                <a:cs typeface="+mn-ea"/>
                <a:sym typeface="+mn-lt"/>
              </a:rPr>
              <a:t>CL</a:t>
            </a:r>
            <a:r>
              <a:rPr lang="zh-CN" altLang="en-US" dirty="0">
                <a:cs typeface="+mn-ea"/>
                <a:sym typeface="+mn-lt"/>
              </a:rPr>
              <a:t>；</a:t>
            </a:r>
          </a:p>
          <a:p>
            <a:pPr lvl="1"/>
            <a:r>
              <a:rPr lang="en-US" altLang="zh-CN" dirty="0">
                <a:cs typeface="+mn-ea"/>
                <a:sym typeface="+mn-lt"/>
              </a:rPr>
              <a:t>DX</a:t>
            </a:r>
            <a:r>
              <a:rPr lang="zh-CN" altLang="en-US" dirty="0">
                <a:cs typeface="+mn-ea"/>
                <a:sym typeface="+mn-lt"/>
              </a:rPr>
              <a:t>可分为</a:t>
            </a:r>
            <a:r>
              <a:rPr lang="en-US" altLang="zh-CN" dirty="0">
                <a:solidFill>
                  <a:srgbClr val="FF0000"/>
                </a:solidFill>
                <a:cs typeface="+mn-ea"/>
                <a:sym typeface="+mn-lt"/>
              </a:rPr>
              <a:t>DH</a:t>
            </a:r>
            <a:r>
              <a:rPr lang="zh-CN" altLang="en-US" dirty="0">
                <a:cs typeface="+mn-ea"/>
                <a:sym typeface="+mn-lt"/>
              </a:rPr>
              <a:t>和</a:t>
            </a:r>
            <a:r>
              <a:rPr lang="en-US" altLang="zh-CN" dirty="0">
                <a:solidFill>
                  <a:srgbClr val="0000FF"/>
                </a:solidFill>
                <a:cs typeface="+mn-ea"/>
                <a:sym typeface="+mn-lt"/>
              </a:rPr>
              <a:t>DL</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通用寄存器</a:t>
            </a:r>
          </a:p>
        </p:txBody>
      </p:sp>
      <p:pic>
        <p:nvPicPr>
          <p:cNvPr id="6" name="图片 3"/>
          <p:cNvPicPr>
            <a:picLocks noChangeAspect="1" noChangeArrowheads="1"/>
          </p:cNvPicPr>
          <p:nvPr/>
        </p:nvPicPr>
        <p:blipFill rotWithShape="1">
          <a:blip r:embed="rId2"/>
          <a:srcRect l="20776" r="21522"/>
          <a:stretch/>
        </p:blipFill>
        <p:spPr bwMode="auto">
          <a:xfrm>
            <a:off x="5385048" y="4012480"/>
            <a:ext cx="3240360" cy="2433439"/>
          </a:xfrm>
          <a:prstGeom prst="rect">
            <a:avLst/>
          </a:prstGeom>
          <a:noFill/>
          <a:ln w="9525">
            <a:noFill/>
            <a:miter lim="800000"/>
            <a:headEnd/>
            <a:tailEnd/>
          </a:ln>
        </p:spPr>
      </p:pic>
      <p:sp>
        <p:nvSpPr>
          <p:cNvPr id="7" name="矩形 6">
            <a:extLst>
              <a:ext uri="{FF2B5EF4-FFF2-40B4-BE49-F238E27FC236}">
                <a16:creationId xmlns:a16="http://schemas.microsoft.com/office/drawing/2014/main" id="{9523E4B3-E0D7-4962-89F8-4F2CC3A8E8BA}"/>
              </a:ext>
            </a:extLst>
          </p:cNvPr>
          <p:cNvSpPr/>
          <p:nvPr/>
        </p:nvSpPr>
        <p:spPr>
          <a:xfrm>
            <a:off x="6618710" y="4460381"/>
            <a:ext cx="494530" cy="1028819"/>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923D1A7F-4A2C-4E53-9AA8-72107D5F0E4D}"/>
              </a:ext>
            </a:extLst>
          </p:cNvPr>
          <p:cNvSpPr/>
          <p:nvPr/>
        </p:nvSpPr>
        <p:spPr>
          <a:xfrm>
            <a:off x="7145321" y="4460381"/>
            <a:ext cx="543983" cy="1028819"/>
          </a:xfrm>
          <a:prstGeom prst="rect">
            <a:avLst/>
          </a:prstGeom>
          <a:noFill/>
          <a:ln w="1905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灯片编号占位符 9">
            <a:extLst>
              <a:ext uri="{FF2B5EF4-FFF2-40B4-BE49-F238E27FC236}">
                <a16:creationId xmlns:a16="http://schemas.microsoft.com/office/drawing/2014/main" id="{4603E4DE-0105-4D22-842B-1938AD5D9FB5}"/>
              </a:ext>
            </a:extLst>
          </p:cNvPr>
          <p:cNvSpPr>
            <a:spLocks noGrp="1"/>
          </p:cNvSpPr>
          <p:nvPr>
            <p:ph type="sldNum" sz="quarter" idx="12"/>
          </p:nvPr>
        </p:nvSpPr>
        <p:spPr/>
        <p:txBody>
          <a:bodyPr/>
          <a:lstStyle/>
          <a:p>
            <a:pPr algn="r"/>
            <a:fld id="{16F781C4-B8D4-4498-9C49-C9A9BB9F3E73}" type="slidenum">
              <a:rPr lang="zh-CN" altLang="en-US" smtClean="0"/>
              <a:pPr algn="r"/>
              <a:t>32</a:t>
            </a:fld>
            <a:endParaRPr lang="zh-CN" altLang="en-US" dirty="0"/>
          </a:p>
        </p:txBody>
      </p:sp>
    </p:spTree>
    <p:extLst>
      <p:ext uri="{BB962C8B-B14F-4D97-AF65-F5344CB8AC3E}">
        <p14:creationId xmlns:p14="http://schemas.microsoft.com/office/powerpoint/2010/main" val="3865176324"/>
      </p:ext>
    </p:extLst>
  </p:cSld>
  <p:clrMapOvr>
    <a:masterClrMapping/>
  </p:clrMapOvr>
  <p:transition advTm="40345"/>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en-US" altLang="zh-CN" dirty="0">
                <a:cs typeface="+mn-ea"/>
                <a:sym typeface="+mn-lt"/>
              </a:rPr>
              <a:t>EAX</a:t>
            </a:r>
            <a:r>
              <a:rPr lang="zh-CN" altLang="en-US" dirty="0">
                <a:cs typeface="+mn-ea"/>
                <a:sym typeface="+mn-lt"/>
              </a:rPr>
              <a:t>、</a:t>
            </a:r>
            <a:r>
              <a:rPr lang="en-US" altLang="zh-CN" dirty="0">
                <a:cs typeface="+mn-ea"/>
                <a:sym typeface="+mn-lt"/>
              </a:rPr>
              <a:t>AX</a:t>
            </a:r>
            <a:r>
              <a:rPr lang="zh-CN" altLang="en-US" dirty="0">
                <a:cs typeface="+mn-ea"/>
                <a:sym typeface="+mn-lt"/>
              </a:rPr>
              <a:t>、</a:t>
            </a:r>
            <a:r>
              <a:rPr lang="en-US" altLang="zh-CN" dirty="0">
                <a:cs typeface="+mn-ea"/>
                <a:sym typeface="+mn-lt"/>
              </a:rPr>
              <a:t>AH(AL)</a:t>
            </a:r>
            <a:r>
              <a:rPr lang="zh-CN" altLang="en-US" dirty="0">
                <a:cs typeface="+mn-ea"/>
                <a:sym typeface="+mn-lt"/>
              </a:rPr>
              <a:t>之间的关系</a:t>
            </a:r>
          </a:p>
          <a:p>
            <a:pPr lvl="1"/>
            <a:r>
              <a:rPr lang="en-US" altLang="zh-CN" dirty="0">
                <a:cs typeface="+mn-ea"/>
                <a:sym typeface="+mn-lt"/>
              </a:rPr>
              <a:t>EAX</a:t>
            </a:r>
            <a:r>
              <a:rPr lang="zh-CN" altLang="en-US" dirty="0">
                <a:cs typeface="+mn-ea"/>
                <a:sym typeface="+mn-lt"/>
              </a:rPr>
              <a:t>为</a:t>
            </a:r>
            <a:r>
              <a:rPr lang="en-US" altLang="zh-CN" dirty="0">
                <a:solidFill>
                  <a:srgbClr val="0000FF"/>
                </a:solidFill>
                <a:cs typeface="+mn-ea"/>
                <a:sym typeface="+mn-lt"/>
              </a:rPr>
              <a:t>32</a:t>
            </a:r>
            <a:r>
              <a:rPr lang="zh-CN" altLang="en-US" dirty="0">
                <a:solidFill>
                  <a:srgbClr val="0000FF"/>
                </a:solidFill>
                <a:cs typeface="+mn-ea"/>
                <a:sym typeface="+mn-lt"/>
              </a:rPr>
              <a:t>位</a:t>
            </a:r>
            <a:r>
              <a:rPr lang="zh-CN" altLang="en-US" dirty="0">
                <a:cs typeface="+mn-ea"/>
                <a:sym typeface="+mn-lt"/>
              </a:rPr>
              <a:t>寄存器；</a:t>
            </a:r>
            <a:r>
              <a:rPr lang="en-US" altLang="zh-CN" dirty="0">
                <a:cs typeface="+mn-ea"/>
                <a:sym typeface="+mn-lt"/>
              </a:rPr>
              <a:t>AX</a:t>
            </a:r>
            <a:r>
              <a:rPr lang="zh-CN" altLang="en-US" dirty="0">
                <a:cs typeface="+mn-ea"/>
                <a:sym typeface="+mn-lt"/>
              </a:rPr>
              <a:t>为</a:t>
            </a:r>
            <a:r>
              <a:rPr lang="en-US" altLang="zh-CN" dirty="0">
                <a:solidFill>
                  <a:srgbClr val="0000FF"/>
                </a:solidFill>
                <a:cs typeface="+mn-ea"/>
                <a:sym typeface="+mn-lt"/>
              </a:rPr>
              <a:t>16</a:t>
            </a:r>
            <a:r>
              <a:rPr lang="zh-CN" altLang="en-US" dirty="0">
                <a:solidFill>
                  <a:srgbClr val="0000FF"/>
                </a:solidFill>
                <a:cs typeface="+mn-ea"/>
                <a:sym typeface="+mn-lt"/>
              </a:rPr>
              <a:t>位</a:t>
            </a:r>
            <a:r>
              <a:rPr lang="zh-CN" altLang="en-US" dirty="0">
                <a:cs typeface="+mn-ea"/>
                <a:sym typeface="+mn-lt"/>
              </a:rPr>
              <a:t>寄存器；</a:t>
            </a:r>
            <a:r>
              <a:rPr lang="en-US" altLang="zh-CN" dirty="0">
                <a:cs typeface="+mn-ea"/>
                <a:sym typeface="+mn-lt"/>
              </a:rPr>
              <a:t>AH </a:t>
            </a:r>
            <a:r>
              <a:rPr lang="zh-CN" altLang="en-US" dirty="0">
                <a:cs typeface="+mn-ea"/>
                <a:sym typeface="+mn-lt"/>
              </a:rPr>
              <a:t>以及</a:t>
            </a:r>
            <a:r>
              <a:rPr lang="en-US" altLang="zh-CN" dirty="0">
                <a:cs typeface="+mn-ea"/>
                <a:sym typeface="+mn-lt"/>
              </a:rPr>
              <a:t>AL</a:t>
            </a:r>
            <a:r>
              <a:rPr lang="zh-CN" altLang="en-US" dirty="0">
                <a:cs typeface="+mn-ea"/>
                <a:sym typeface="+mn-lt"/>
              </a:rPr>
              <a:t>为</a:t>
            </a:r>
            <a:r>
              <a:rPr lang="en-US" altLang="zh-CN" dirty="0">
                <a:solidFill>
                  <a:srgbClr val="0000FF"/>
                </a:solidFill>
                <a:cs typeface="+mn-ea"/>
                <a:sym typeface="+mn-lt"/>
              </a:rPr>
              <a:t>8</a:t>
            </a:r>
            <a:r>
              <a:rPr lang="zh-CN" altLang="en-US" dirty="0">
                <a:solidFill>
                  <a:srgbClr val="0000FF"/>
                </a:solidFill>
                <a:cs typeface="+mn-ea"/>
                <a:sym typeface="+mn-lt"/>
              </a:rPr>
              <a:t>位</a:t>
            </a:r>
            <a:r>
              <a:rPr lang="zh-CN" altLang="en-US" dirty="0">
                <a:cs typeface="+mn-ea"/>
                <a:sym typeface="+mn-lt"/>
              </a:rPr>
              <a:t>寄存器</a:t>
            </a:r>
            <a:endParaRPr lang="en-US" altLang="zh-CN" dirty="0">
              <a:cs typeface="+mn-ea"/>
              <a:sym typeface="+mn-lt"/>
            </a:endParaRPr>
          </a:p>
          <a:p>
            <a:pPr lvl="2"/>
            <a:r>
              <a:rPr lang="zh-CN" altLang="en-US" dirty="0">
                <a:cs typeface="+mn-ea"/>
                <a:sym typeface="+mn-lt"/>
              </a:rPr>
              <a:t>若想存储</a:t>
            </a:r>
            <a:r>
              <a:rPr lang="en-US" altLang="zh-CN" dirty="0">
                <a:cs typeface="+mn-ea"/>
                <a:sym typeface="+mn-lt"/>
              </a:rPr>
              <a:t>4</a:t>
            </a:r>
            <a:r>
              <a:rPr lang="zh-CN" altLang="en-US" dirty="0">
                <a:cs typeface="+mn-ea"/>
                <a:sym typeface="+mn-lt"/>
              </a:rPr>
              <a:t>个字节</a:t>
            </a:r>
            <a:r>
              <a:rPr lang="en-US" altLang="zh-CN" dirty="0">
                <a:cs typeface="+mn-ea"/>
                <a:sym typeface="+mn-lt"/>
              </a:rPr>
              <a:t>(DWORD</a:t>
            </a:r>
            <a:r>
              <a:rPr lang="zh-CN" altLang="en-US" dirty="0">
                <a:cs typeface="+mn-ea"/>
                <a:sym typeface="+mn-lt"/>
              </a:rPr>
              <a:t>，</a:t>
            </a:r>
            <a:r>
              <a:rPr lang="en-US" altLang="zh-CN" dirty="0">
                <a:cs typeface="+mn-ea"/>
                <a:sym typeface="+mn-lt"/>
              </a:rPr>
              <a:t>32</a:t>
            </a:r>
            <a:r>
              <a:rPr lang="zh-CN" altLang="en-US" dirty="0">
                <a:cs typeface="+mn-ea"/>
                <a:sym typeface="+mn-lt"/>
              </a:rPr>
              <a:t>位</a:t>
            </a:r>
            <a:r>
              <a:rPr lang="en-US" altLang="zh-CN" dirty="0">
                <a:cs typeface="+mn-ea"/>
                <a:sym typeface="+mn-lt"/>
              </a:rPr>
              <a:t>)</a:t>
            </a:r>
            <a:r>
              <a:rPr lang="zh-CN" altLang="en-US" dirty="0">
                <a:cs typeface="+mn-ea"/>
                <a:sym typeface="+mn-lt"/>
              </a:rPr>
              <a:t>的数据，就使用</a:t>
            </a:r>
            <a:r>
              <a:rPr lang="en-US" altLang="zh-CN" dirty="0">
                <a:cs typeface="+mn-ea"/>
                <a:sym typeface="+mn-lt"/>
              </a:rPr>
              <a:t>EAX</a:t>
            </a:r>
          </a:p>
          <a:p>
            <a:pPr lvl="2"/>
            <a:r>
              <a:rPr lang="zh-CN" altLang="en-US" dirty="0">
                <a:cs typeface="+mn-ea"/>
                <a:sym typeface="+mn-lt"/>
              </a:rPr>
              <a:t>若</a:t>
            </a:r>
            <a:r>
              <a:rPr lang="zh-CN" altLang="en-US" dirty="0">
                <a:highlight>
                  <a:srgbClr val="FFFF00"/>
                </a:highlight>
                <a:cs typeface="+mn-ea"/>
                <a:sym typeface="+mn-lt"/>
              </a:rPr>
              <a:t>只想使用</a:t>
            </a:r>
            <a:r>
              <a:rPr lang="en-US" altLang="zh-CN" dirty="0">
                <a:highlight>
                  <a:srgbClr val="FFFF00"/>
                </a:highlight>
                <a:cs typeface="+mn-ea"/>
                <a:sym typeface="+mn-lt"/>
              </a:rPr>
              <a:t>2</a:t>
            </a:r>
            <a:r>
              <a:rPr lang="zh-CN" altLang="en-US" dirty="0">
                <a:highlight>
                  <a:srgbClr val="FFFF00"/>
                </a:highlight>
                <a:cs typeface="+mn-ea"/>
                <a:sym typeface="+mn-lt"/>
              </a:rPr>
              <a:t>个字节</a:t>
            </a:r>
            <a:r>
              <a:rPr lang="en-US" altLang="zh-CN" dirty="0">
                <a:highlight>
                  <a:srgbClr val="FFFF00"/>
                </a:highlight>
                <a:cs typeface="+mn-ea"/>
                <a:sym typeface="+mn-lt"/>
              </a:rPr>
              <a:t>(WORD</a:t>
            </a:r>
            <a:r>
              <a:rPr lang="zh-CN" altLang="en-US" dirty="0">
                <a:highlight>
                  <a:srgbClr val="FFFF00"/>
                </a:highlight>
                <a:cs typeface="+mn-ea"/>
                <a:sym typeface="+mn-lt"/>
              </a:rPr>
              <a:t>，</a:t>
            </a:r>
            <a:r>
              <a:rPr lang="en-US" altLang="zh-CN" dirty="0">
                <a:highlight>
                  <a:srgbClr val="FFFF00"/>
                </a:highlight>
                <a:cs typeface="+mn-ea"/>
                <a:sym typeface="+mn-lt"/>
              </a:rPr>
              <a:t>16</a:t>
            </a:r>
            <a:r>
              <a:rPr lang="zh-CN" altLang="en-US" dirty="0">
                <a:highlight>
                  <a:srgbClr val="FFFF00"/>
                </a:highlight>
                <a:cs typeface="+mn-ea"/>
                <a:sym typeface="+mn-lt"/>
              </a:rPr>
              <a:t>位</a:t>
            </a:r>
            <a:r>
              <a:rPr lang="en-US" altLang="zh-CN" dirty="0">
                <a:highlight>
                  <a:srgbClr val="FFFF00"/>
                </a:highlight>
                <a:cs typeface="+mn-ea"/>
                <a:sym typeface="+mn-lt"/>
              </a:rPr>
              <a:t>)</a:t>
            </a:r>
            <a:r>
              <a:rPr lang="zh-CN" altLang="en-US" dirty="0">
                <a:highlight>
                  <a:srgbClr val="FFFF00"/>
                </a:highlight>
                <a:cs typeface="+mn-ea"/>
                <a:sym typeface="+mn-lt"/>
              </a:rPr>
              <a:t>，则可仅使用</a:t>
            </a:r>
            <a:r>
              <a:rPr lang="en-US" altLang="zh-CN" dirty="0">
                <a:highlight>
                  <a:srgbClr val="FFFF00"/>
                </a:highlight>
                <a:cs typeface="+mn-ea"/>
                <a:sym typeface="+mn-lt"/>
              </a:rPr>
              <a:t>EAX</a:t>
            </a:r>
            <a:r>
              <a:rPr lang="zh-CN" altLang="en-US" dirty="0">
                <a:highlight>
                  <a:srgbClr val="FFFF00"/>
                </a:highlight>
                <a:cs typeface="+mn-ea"/>
                <a:sym typeface="+mn-lt"/>
              </a:rPr>
              <a:t>的低</a:t>
            </a:r>
            <a:r>
              <a:rPr lang="en-US" altLang="zh-CN" dirty="0">
                <a:highlight>
                  <a:srgbClr val="FFFF00"/>
                </a:highlight>
                <a:cs typeface="+mn-ea"/>
                <a:sym typeface="+mn-lt"/>
              </a:rPr>
              <a:t>16</a:t>
            </a:r>
            <a:r>
              <a:rPr lang="zh-CN" altLang="en-US" dirty="0">
                <a:highlight>
                  <a:srgbClr val="FFFF00"/>
                </a:highlight>
                <a:cs typeface="+mn-ea"/>
                <a:sym typeface="+mn-lt"/>
              </a:rPr>
              <a:t>位部分</a:t>
            </a:r>
            <a:r>
              <a:rPr lang="en-US" altLang="zh-CN" dirty="0">
                <a:highlight>
                  <a:srgbClr val="FFFF00"/>
                </a:highlight>
                <a:cs typeface="+mn-ea"/>
                <a:sym typeface="+mn-lt"/>
              </a:rPr>
              <a:t>AX</a:t>
            </a:r>
          </a:p>
          <a:p>
            <a:pPr lvl="1"/>
            <a:r>
              <a:rPr lang="en-US" altLang="zh-CN" dirty="0">
                <a:cs typeface="+mn-ea"/>
                <a:sym typeface="+mn-lt"/>
              </a:rPr>
              <a:t>AX</a:t>
            </a:r>
            <a:r>
              <a:rPr lang="zh-CN" altLang="en-US" dirty="0">
                <a:cs typeface="+mn-ea"/>
                <a:sym typeface="+mn-lt"/>
              </a:rPr>
              <a:t>分为</a:t>
            </a:r>
            <a:r>
              <a:rPr lang="zh-CN" altLang="en-US" dirty="0">
                <a:solidFill>
                  <a:srgbClr val="0000FF"/>
                </a:solidFill>
                <a:cs typeface="+mn-ea"/>
                <a:sym typeface="+mn-lt"/>
              </a:rPr>
              <a:t>高</a:t>
            </a:r>
            <a:r>
              <a:rPr lang="en-US" altLang="zh-CN" dirty="0">
                <a:solidFill>
                  <a:srgbClr val="0000FF"/>
                </a:solidFill>
                <a:cs typeface="+mn-ea"/>
                <a:sym typeface="+mn-lt"/>
              </a:rPr>
              <a:t>8</a:t>
            </a:r>
            <a:r>
              <a:rPr lang="zh-CN" altLang="en-US" dirty="0">
                <a:solidFill>
                  <a:srgbClr val="0000FF"/>
                </a:solidFill>
                <a:cs typeface="+mn-ea"/>
                <a:sym typeface="+mn-lt"/>
              </a:rPr>
              <a:t>位</a:t>
            </a:r>
            <a:r>
              <a:rPr lang="zh-CN" altLang="en-US" dirty="0">
                <a:cs typeface="+mn-ea"/>
                <a:sym typeface="+mn-lt"/>
              </a:rPr>
              <a:t>的</a:t>
            </a:r>
            <a:r>
              <a:rPr lang="en-US" altLang="zh-CN" dirty="0">
                <a:cs typeface="+mn-ea"/>
                <a:sym typeface="+mn-lt"/>
              </a:rPr>
              <a:t>AH</a:t>
            </a:r>
            <a:r>
              <a:rPr lang="zh-CN" altLang="en-US" dirty="0">
                <a:cs typeface="+mn-ea"/>
                <a:sym typeface="+mn-lt"/>
              </a:rPr>
              <a:t>寄存器和</a:t>
            </a:r>
            <a:r>
              <a:rPr lang="zh-CN" altLang="en-US" dirty="0">
                <a:solidFill>
                  <a:srgbClr val="0000FF"/>
                </a:solidFill>
                <a:cs typeface="+mn-ea"/>
                <a:sym typeface="+mn-lt"/>
              </a:rPr>
              <a:t>低</a:t>
            </a:r>
            <a:r>
              <a:rPr lang="en-US" altLang="zh-CN" dirty="0">
                <a:solidFill>
                  <a:srgbClr val="0000FF"/>
                </a:solidFill>
                <a:cs typeface="+mn-ea"/>
                <a:sym typeface="+mn-lt"/>
              </a:rPr>
              <a:t>8</a:t>
            </a:r>
            <a:r>
              <a:rPr lang="zh-CN" altLang="en-US" dirty="0">
                <a:solidFill>
                  <a:srgbClr val="0000FF"/>
                </a:solidFill>
                <a:cs typeface="+mn-ea"/>
                <a:sym typeface="+mn-lt"/>
              </a:rPr>
              <a:t>位</a:t>
            </a:r>
            <a:r>
              <a:rPr lang="zh-CN" altLang="en-US" dirty="0">
                <a:cs typeface="+mn-ea"/>
                <a:sym typeface="+mn-lt"/>
              </a:rPr>
              <a:t>的</a:t>
            </a:r>
            <a:r>
              <a:rPr lang="en-US" altLang="zh-CN" dirty="0">
                <a:cs typeface="+mn-ea"/>
                <a:sym typeface="+mn-lt"/>
              </a:rPr>
              <a:t>AL</a:t>
            </a:r>
            <a:r>
              <a:rPr lang="zh-CN" altLang="en-US" dirty="0">
                <a:cs typeface="+mn-ea"/>
                <a:sym typeface="+mn-lt"/>
              </a:rPr>
              <a:t>寄存器</a:t>
            </a:r>
            <a:endParaRPr lang="en-US" altLang="zh-CN" dirty="0">
              <a:cs typeface="+mn-ea"/>
              <a:sym typeface="+mn-lt"/>
            </a:endParaRPr>
          </a:p>
          <a:p>
            <a:pPr lvl="2"/>
            <a:r>
              <a:rPr lang="zh-CN" altLang="en-US" dirty="0">
                <a:cs typeface="+mn-ea"/>
                <a:sym typeface="+mn-lt"/>
              </a:rPr>
              <a:t>每个寄存器都有自己的名称，可独立存取</a:t>
            </a:r>
            <a:endParaRPr lang="en-US" altLang="zh-CN" dirty="0">
              <a:cs typeface="+mn-ea"/>
              <a:sym typeface="+mn-lt"/>
            </a:endParaRPr>
          </a:p>
          <a:p>
            <a:pPr lvl="2"/>
            <a:r>
              <a:rPr lang="zh-CN" altLang="en-US" dirty="0">
                <a:cs typeface="+mn-ea"/>
                <a:sym typeface="+mn-lt"/>
              </a:rPr>
              <a:t>程序员可利用数据寄存器的这种“</a:t>
            </a:r>
            <a:r>
              <a:rPr lang="zh-CN" altLang="en-US" dirty="0">
                <a:solidFill>
                  <a:srgbClr val="FF0000"/>
                </a:solidFill>
                <a:cs typeface="+mn-ea"/>
                <a:sym typeface="+mn-lt"/>
              </a:rPr>
              <a:t>可分可合</a:t>
            </a:r>
            <a:r>
              <a:rPr lang="zh-CN" altLang="en-US" dirty="0">
                <a:cs typeface="+mn-ea"/>
                <a:sym typeface="+mn-lt"/>
              </a:rPr>
              <a:t>”的特性，</a:t>
            </a:r>
            <a:r>
              <a:rPr lang="zh-CN" altLang="en-US" dirty="0">
                <a:solidFill>
                  <a:srgbClr val="00B050"/>
                </a:solidFill>
                <a:cs typeface="+mn-ea"/>
                <a:sym typeface="+mn-lt"/>
              </a:rPr>
              <a:t>灵活</a:t>
            </a:r>
            <a:r>
              <a:rPr lang="zh-CN" altLang="en-US" dirty="0">
                <a:cs typeface="+mn-ea"/>
                <a:sym typeface="+mn-lt"/>
              </a:rPr>
              <a:t>地处理字</a:t>
            </a:r>
            <a:r>
              <a:rPr lang="en-US" altLang="zh-CN" dirty="0">
                <a:cs typeface="+mn-ea"/>
                <a:sym typeface="+mn-lt"/>
              </a:rPr>
              <a:t>/</a:t>
            </a:r>
            <a:r>
              <a:rPr lang="zh-CN" altLang="en-US" dirty="0">
                <a:cs typeface="+mn-ea"/>
                <a:sym typeface="+mn-lt"/>
              </a:rPr>
              <a:t>双字</a:t>
            </a:r>
            <a:r>
              <a:rPr lang="en-US" altLang="zh-CN" dirty="0">
                <a:cs typeface="+mn-ea"/>
                <a:sym typeface="+mn-lt"/>
              </a:rPr>
              <a:t>/</a:t>
            </a:r>
            <a:r>
              <a:rPr lang="zh-CN" altLang="en-US" dirty="0">
                <a:cs typeface="+mn-ea"/>
                <a:sym typeface="+mn-lt"/>
              </a:rPr>
              <a:t>字节的信息</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通用寄存器</a:t>
            </a:r>
          </a:p>
        </p:txBody>
      </p:sp>
      <p:sp>
        <p:nvSpPr>
          <p:cNvPr id="7" name="灯片编号占位符 6">
            <a:extLst>
              <a:ext uri="{FF2B5EF4-FFF2-40B4-BE49-F238E27FC236}">
                <a16:creationId xmlns:a16="http://schemas.microsoft.com/office/drawing/2014/main" id="{ADC290B0-D231-4FA5-8263-D0459B5D427B}"/>
              </a:ext>
            </a:extLst>
          </p:cNvPr>
          <p:cNvSpPr>
            <a:spLocks noGrp="1"/>
          </p:cNvSpPr>
          <p:nvPr>
            <p:ph type="sldNum" sz="quarter" idx="12"/>
          </p:nvPr>
        </p:nvSpPr>
        <p:spPr/>
        <p:txBody>
          <a:bodyPr/>
          <a:lstStyle/>
          <a:p>
            <a:pPr algn="r"/>
            <a:fld id="{16F781C4-B8D4-4498-9C49-C9A9BB9F3E73}" type="slidenum">
              <a:rPr lang="zh-CN" altLang="en-US" smtClean="0"/>
              <a:pPr algn="r"/>
              <a:t>33</a:t>
            </a:fld>
            <a:endParaRPr lang="zh-CN" altLang="en-US" dirty="0"/>
          </a:p>
        </p:txBody>
      </p:sp>
    </p:spTree>
    <p:extLst>
      <p:ext uri="{BB962C8B-B14F-4D97-AF65-F5344CB8AC3E}">
        <p14:creationId xmlns:p14="http://schemas.microsoft.com/office/powerpoint/2010/main" val="309648046"/>
      </p:ext>
    </p:extLst>
  </p:cSld>
  <p:clrMapOvr>
    <a:masterClrMapping/>
  </p:clrMapOvr>
  <p:transition advTm="62952"/>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指针寄存器</a:t>
            </a:r>
            <a:r>
              <a:rPr lang="en-US" altLang="zh-CN" dirty="0">
                <a:cs typeface="+mn-ea"/>
                <a:sym typeface="+mn-lt"/>
              </a:rPr>
              <a:t>EBP</a:t>
            </a:r>
            <a:r>
              <a:rPr lang="zh-CN" altLang="en-US" dirty="0">
                <a:cs typeface="+mn-ea"/>
                <a:sym typeface="+mn-lt"/>
              </a:rPr>
              <a:t>、</a:t>
            </a:r>
            <a:r>
              <a:rPr lang="en-US" altLang="zh-CN" dirty="0">
                <a:cs typeface="+mn-ea"/>
                <a:sym typeface="+mn-lt"/>
              </a:rPr>
              <a:t>ESP</a:t>
            </a:r>
            <a:r>
              <a:rPr lang="zh-CN" altLang="en-US" dirty="0">
                <a:cs typeface="+mn-ea"/>
                <a:sym typeface="+mn-lt"/>
              </a:rPr>
              <a:t>和变址寄存器</a:t>
            </a:r>
            <a:r>
              <a:rPr lang="en-US" altLang="zh-CN" dirty="0">
                <a:cs typeface="+mn-ea"/>
                <a:sym typeface="+mn-lt"/>
              </a:rPr>
              <a:t>ESI</a:t>
            </a:r>
            <a:r>
              <a:rPr lang="zh-CN" altLang="en-US" dirty="0">
                <a:cs typeface="+mn-ea"/>
                <a:sym typeface="+mn-lt"/>
              </a:rPr>
              <a:t>、</a:t>
            </a:r>
            <a:r>
              <a:rPr lang="en-US" altLang="zh-CN" dirty="0">
                <a:cs typeface="+mn-ea"/>
                <a:sym typeface="+mn-lt"/>
              </a:rPr>
              <a:t>EDI</a:t>
            </a:r>
          </a:p>
          <a:p>
            <a:pPr lvl="1"/>
            <a:r>
              <a:rPr lang="zh-CN" altLang="en-US" dirty="0">
                <a:cs typeface="+mn-ea"/>
                <a:sym typeface="+mn-lt"/>
              </a:rPr>
              <a:t>有类似的低</a:t>
            </a:r>
            <a:r>
              <a:rPr lang="en-US" altLang="zh-CN" dirty="0">
                <a:cs typeface="+mn-ea"/>
                <a:sym typeface="+mn-lt"/>
              </a:rPr>
              <a:t>16</a:t>
            </a:r>
            <a:r>
              <a:rPr lang="zh-CN" altLang="en-US" dirty="0">
                <a:cs typeface="+mn-ea"/>
                <a:sym typeface="+mn-lt"/>
              </a:rPr>
              <a:t>位寄存器</a:t>
            </a:r>
            <a:r>
              <a:rPr lang="en-US" altLang="zh-CN" dirty="0">
                <a:cs typeface="+mn-ea"/>
                <a:sym typeface="+mn-lt"/>
              </a:rPr>
              <a:t>BP</a:t>
            </a:r>
            <a:r>
              <a:rPr lang="zh-CN" altLang="en-US" dirty="0">
                <a:cs typeface="+mn-ea"/>
                <a:sym typeface="+mn-lt"/>
              </a:rPr>
              <a:t>、</a:t>
            </a:r>
            <a:r>
              <a:rPr lang="en-US" altLang="zh-CN" dirty="0">
                <a:cs typeface="+mn-ea"/>
                <a:sym typeface="+mn-lt"/>
              </a:rPr>
              <a:t>SP</a:t>
            </a:r>
            <a:r>
              <a:rPr lang="zh-CN" altLang="en-US" dirty="0">
                <a:cs typeface="+mn-ea"/>
                <a:sym typeface="+mn-lt"/>
              </a:rPr>
              <a:t>、</a:t>
            </a:r>
            <a:r>
              <a:rPr lang="en-US" altLang="zh-CN" dirty="0">
                <a:cs typeface="+mn-ea"/>
                <a:sym typeface="+mn-lt"/>
              </a:rPr>
              <a:t>SI</a:t>
            </a:r>
            <a:r>
              <a:rPr lang="zh-CN" altLang="en-US" dirty="0">
                <a:cs typeface="+mn-ea"/>
                <a:sym typeface="+mn-lt"/>
              </a:rPr>
              <a:t>、</a:t>
            </a:r>
            <a:r>
              <a:rPr lang="en-US" altLang="zh-CN" dirty="0">
                <a:cs typeface="+mn-ea"/>
                <a:sym typeface="+mn-lt"/>
              </a:rPr>
              <a:t>DI</a:t>
            </a:r>
          </a:p>
          <a:p>
            <a:pPr lvl="1"/>
            <a:r>
              <a:rPr lang="zh-CN" altLang="en-US" dirty="0">
                <a:highlight>
                  <a:srgbClr val="FFFF00"/>
                </a:highlight>
                <a:cs typeface="+mn-ea"/>
                <a:sym typeface="+mn-lt"/>
              </a:rPr>
              <a:t>但是它们没有进一步分割为</a:t>
            </a:r>
            <a:r>
              <a:rPr lang="en-US" altLang="zh-CN" dirty="0">
                <a:highlight>
                  <a:srgbClr val="FFFF00"/>
                </a:highlight>
                <a:cs typeface="+mn-ea"/>
                <a:sym typeface="+mn-lt"/>
              </a:rPr>
              <a:t>8</a:t>
            </a:r>
            <a:r>
              <a:rPr lang="zh-CN" altLang="en-US" dirty="0">
                <a:highlight>
                  <a:srgbClr val="FFFF00"/>
                </a:highlight>
                <a:cs typeface="+mn-ea"/>
                <a:sym typeface="+mn-lt"/>
              </a:rPr>
              <a:t>位寄存器</a:t>
            </a:r>
            <a:endParaRPr lang="en-US" altLang="zh-CN" dirty="0">
              <a:highlight>
                <a:srgbClr val="FFFF00"/>
              </a:highlight>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通用寄存器</a:t>
            </a:r>
          </a:p>
        </p:txBody>
      </p:sp>
      <p:pic>
        <p:nvPicPr>
          <p:cNvPr id="6" name="图片 3"/>
          <p:cNvPicPr>
            <a:picLocks noChangeAspect="1" noChangeArrowheads="1"/>
          </p:cNvPicPr>
          <p:nvPr/>
        </p:nvPicPr>
        <p:blipFill>
          <a:blip r:embed="rId3"/>
          <a:srcRect/>
          <a:stretch>
            <a:fillRect/>
          </a:stretch>
        </p:blipFill>
        <p:spPr bwMode="auto">
          <a:xfrm>
            <a:off x="1309687" y="3284984"/>
            <a:ext cx="7286625" cy="3000375"/>
          </a:xfrm>
          <a:prstGeom prst="rect">
            <a:avLst/>
          </a:prstGeom>
          <a:noFill/>
          <a:ln w="9525">
            <a:noFill/>
            <a:miter lim="800000"/>
            <a:headEnd/>
            <a:tailEnd/>
          </a:ln>
        </p:spPr>
      </p:pic>
      <p:sp>
        <p:nvSpPr>
          <p:cNvPr id="2" name="思想气泡: 云 1">
            <a:extLst>
              <a:ext uri="{FF2B5EF4-FFF2-40B4-BE49-F238E27FC236}">
                <a16:creationId xmlns:a16="http://schemas.microsoft.com/office/drawing/2014/main" id="{27EF8952-FC19-4764-8AD4-27113EC0A79A}"/>
              </a:ext>
            </a:extLst>
          </p:cNvPr>
          <p:cNvSpPr/>
          <p:nvPr/>
        </p:nvSpPr>
        <p:spPr>
          <a:xfrm>
            <a:off x="8121352" y="2276872"/>
            <a:ext cx="1374948" cy="954534"/>
          </a:xfrm>
          <a:prstGeom prst="cloudCallout">
            <a:avLst>
              <a:gd name="adj1" fmla="val -102460"/>
              <a:gd name="adj2" fmla="val 26869"/>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cs typeface="+mn-ea"/>
                <a:sym typeface="+mn-lt"/>
              </a:rPr>
              <a:t>Why?</a:t>
            </a:r>
            <a:endParaRPr lang="zh-CN" altLang="en-US" sz="2400" b="1" dirty="0">
              <a:cs typeface="+mn-ea"/>
              <a:sym typeface="+mn-lt"/>
            </a:endParaRPr>
          </a:p>
        </p:txBody>
      </p:sp>
      <p:sp>
        <p:nvSpPr>
          <p:cNvPr id="7" name="矩形 6">
            <a:extLst>
              <a:ext uri="{FF2B5EF4-FFF2-40B4-BE49-F238E27FC236}">
                <a16:creationId xmlns:a16="http://schemas.microsoft.com/office/drawing/2014/main" id="{5389602B-2397-4EE5-90A6-888961677D7D}"/>
              </a:ext>
            </a:extLst>
          </p:cNvPr>
          <p:cNvSpPr/>
          <p:nvPr/>
        </p:nvSpPr>
        <p:spPr>
          <a:xfrm>
            <a:off x="4431288" y="5091696"/>
            <a:ext cx="1320377" cy="948525"/>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灯片编号占位符 9">
            <a:extLst>
              <a:ext uri="{FF2B5EF4-FFF2-40B4-BE49-F238E27FC236}">
                <a16:creationId xmlns:a16="http://schemas.microsoft.com/office/drawing/2014/main" id="{92212316-233E-4BBB-A05E-9A741B472E7F}"/>
              </a:ext>
            </a:extLst>
          </p:cNvPr>
          <p:cNvSpPr>
            <a:spLocks noGrp="1"/>
          </p:cNvSpPr>
          <p:nvPr>
            <p:ph type="sldNum" sz="quarter" idx="12"/>
          </p:nvPr>
        </p:nvSpPr>
        <p:spPr/>
        <p:txBody>
          <a:bodyPr/>
          <a:lstStyle/>
          <a:p>
            <a:pPr algn="r"/>
            <a:fld id="{16F781C4-B8D4-4498-9C49-C9A9BB9F3E73}" type="slidenum">
              <a:rPr lang="zh-CN" altLang="en-US" smtClean="0"/>
              <a:pPr algn="r"/>
              <a:t>34</a:t>
            </a:fld>
            <a:endParaRPr lang="zh-CN" altLang="en-US" dirty="0"/>
          </a:p>
        </p:txBody>
      </p:sp>
    </p:spTree>
    <p:extLst>
      <p:ext uri="{BB962C8B-B14F-4D97-AF65-F5344CB8AC3E}">
        <p14:creationId xmlns:p14="http://schemas.microsoft.com/office/powerpoint/2010/main" val="723135085"/>
      </p:ext>
    </p:extLst>
  </p:cSld>
  <p:clrMapOvr>
    <a:masterClrMapping/>
  </p:clrMapOvr>
  <p:transition advTm="66879"/>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a:bodyPr>
          <a:lstStyle/>
          <a:p>
            <a:r>
              <a:rPr lang="zh-CN" altLang="en-US" dirty="0">
                <a:cs typeface="+mn-ea"/>
                <a:sym typeface="+mn-lt"/>
              </a:rPr>
              <a:t>什么是寄存器</a:t>
            </a:r>
          </a:p>
          <a:p>
            <a:r>
              <a:rPr lang="zh-CN" altLang="en-US" dirty="0">
                <a:cs typeface="+mn-ea"/>
                <a:sym typeface="+mn-lt"/>
              </a:rPr>
              <a:t>寄存器分类</a:t>
            </a:r>
          </a:p>
          <a:p>
            <a:r>
              <a:rPr lang="zh-CN" altLang="en-US" dirty="0">
                <a:cs typeface="+mn-ea"/>
                <a:sym typeface="+mn-lt"/>
              </a:rPr>
              <a:t>通用寄存器</a:t>
            </a:r>
          </a:p>
          <a:p>
            <a:r>
              <a:rPr lang="zh-CN" altLang="en-US" dirty="0">
                <a:solidFill>
                  <a:srgbClr val="FF0000"/>
                </a:solidFill>
                <a:cs typeface="+mn-ea"/>
                <a:sym typeface="+mn-lt"/>
              </a:rPr>
              <a:t>段寄存器</a:t>
            </a:r>
          </a:p>
          <a:p>
            <a:r>
              <a:rPr lang="zh-CN" altLang="en-US" dirty="0">
                <a:cs typeface="+mn-ea"/>
                <a:sym typeface="+mn-lt"/>
              </a:rPr>
              <a:t>程序状态与控制寄存器</a:t>
            </a:r>
          </a:p>
          <a:p>
            <a:r>
              <a:rPr lang="zh-CN" altLang="en-US" dirty="0">
                <a:cs typeface="+mn-ea"/>
                <a:sym typeface="+mn-lt"/>
              </a:rPr>
              <a:t>指令指针寄存器</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a:t>
            </a:r>
          </a:p>
        </p:txBody>
      </p:sp>
      <p:sp>
        <p:nvSpPr>
          <p:cNvPr id="7" name="灯片编号占位符 6">
            <a:extLst>
              <a:ext uri="{FF2B5EF4-FFF2-40B4-BE49-F238E27FC236}">
                <a16:creationId xmlns:a16="http://schemas.microsoft.com/office/drawing/2014/main" id="{14925441-E2A8-4AF3-A94D-14E9E109513E}"/>
              </a:ext>
            </a:extLst>
          </p:cNvPr>
          <p:cNvSpPr>
            <a:spLocks noGrp="1"/>
          </p:cNvSpPr>
          <p:nvPr>
            <p:ph type="sldNum" sz="quarter" idx="12"/>
          </p:nvPr>
        </p:nvSpPr>
        <p:spPr/>
        <p:txBody>
          <a:bodyPr/>
          <a:lstStyle/>
          <a:p>
            <a:pPr algn="r"/>
            <a:fld id="{16F781C4-B8D4-4498-9C49-C9A9BB9F3E73}" type="slidenum">
              <a:rPr lang="zh-CN" altLang="en-US" smtClean="0"/>
              <a:pPr algn="r"/>
              <a:t>35</a:t>
            </a:fld>
            <a:endParaRPr lang="zh-CN" altLang="en-US" dirty="0"/>
          </a:p>
        </p:txBody>
      </p:sp>
    </p:spTree>
    <p:extLst>
      <p:ext uri="{BB962C8B-B14F-4D97-AF65-F5344CB8AC3E}">
        <p14:creationId xmlns:p14="http://schemas.microsoft.com/office/powerpoint/2010/main" val="3336528365"/>
      </p:ext>
    </p:extLst>
  </p:cSld>
  <p:clrMapOvr>
    <a:masterClrMapping/>
  </p:clrMapOvr>
  <p:transition advTm="8839"/>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段寄存器产生的历史背景</a:t>
            </a:r>
            <a:endParaRPr lang="en-US" altLang="zh-CN" dirty="0">
              <a:cs typeface="+mn-ea"/>
              <a:sym typeface="+mn-lt"/>
            </a:endParaRPr>
          </a:p>
          <a:p>
            <a:pPr lvl="1"/>
            <a:r>
              <a:rPr lang="en-US" altLang="zh-CN" dirty="0">
                <a:cs typeface="+mn-ea"/>
                <a:sym typeface="+mn-lt"/>
              </a:rPr>
              <a:t>8086CPU</a:t>
            </a:r>
            <a:r>
              <a:rPr lang="zh-CN" altLang="en-US" dirty="0">
                <a:cs typeface="+mn-ea"/>
                <a:sym typeface="+mn-lt"/>
              </a:rPr>
              <a:t>有</a:t>
            </a:r>
            <a:r>
              <a:rPr lang="en-US" altLang="zh-CN" dirty="0">
                <a:cs typeface="+mn-ea"/>
                <a:sym typeface="+mn-lt"/>
              </a:rPr>
              <a:t>20</a:t>
            </a:r>
            <a:r>
              <a:rPr lang="zh-CN" altLang="en-US" dirty="0">
                <a:cs typeface="+mn-ea"/>
                <a:sym typeface="+mn-lt"/>
              </a:rPr>
              <a:t>位地址总线，可以传送</a:t>
            </a:r>
            <a:r>
              <a:rPr lang="en-US" altLang="zh-CN" dirty="0">
                <a:cs typeface="+mn-ea"/>
                <a:sym typeface="+mn-lt"/>
              </a:rPr>
              <a:t>20</a:t>
            </a:r>
            <a:r>
              <a:rPr lang="zh-CN" altLang="en-US" dirty="0">
                <a:cs typeface="+mn-ea"/>
                <a:sym typeface="+mn-lt"/>
              </a:rPr>
              <a:t>位地址，</a:t>
            </a:r>
            <a:r>
              <a:rPr lang="zh-CN" altLang="en-US" dirty="0">
                <a:highlight>
                  <a:srgbClr val="FFFF00"/>
                </a:highlight>
                <a:cs typeface="+mn-ea"/>
                <a:sym typeface="+mn-lt"/>
              </a:rPr>
              <a:t>最大寻址空间为</a:t>
            </a:r>
            <a:r>
              <a:rPr lang="en-US" altLang="zh-CN" dirty="0">
                <a:highlight>
                  <a:srgbClr val="FFFF00"/>
                </a:highlight>
                <a:cs typeface="+mn-ea"/>
                <a:sym typeface="+mn-lt"/>
              </a:rPr>
              <a:t>1MB</a:t>
            </a:r>
          </a:p>
          <a:p>
            <a:pPr lvl="1"/>
            <a:r>
              <a:rPr lang="zh-CN" altLang="en-US" dirty="0">
                <a:cs typeface="+mn-ea"/>
                <a:sym typeface="+mn-lt"/>
              </a:rPr>
              <a:t>而</a:t>
            </a:r>
            <a:r>
              <a:rPr lang="en-US" altLang="zh-CN" dirty="0">
                <a:cs typeface="+mn-ea"/>
                <a:sym typeface="+mn-lt"/>
              </a:rPr>
              <a:t>8086CPU</a:t>
            </a:r>
            <a:r>
              <a:rPr lang="zh-CN" altLang="en-US" dirty="0">
                <a:cs typeface="+mn-ea"/>
                <a:sym typeface="+mn-lt"/>
              </a:rPr>
              <a:t>是</a:t>
            </a:r>
            <a:r>
              <a:rPr lang="en-US" altLang="zh-CN" dirty="0">
                <a:cs typeface="+mn-ea"/>
                <a:sym typeface="+mn-lt"/>
              </a:rPr>
              <a:t>16</a:t>
            </a:r>
            <a:r>
              <a:rPr lang="zh-CN" altLang="en-US" dirty="0">
                <a:cs typeface="+mn-ea"/>
                <a:sym typeface="+mn-lt"/>
              </a:rPr>
              <a:t>位结构的</a:t>
            </a:r>
            <a:r>
              <a:rPr lang="en-US" altLang="zh-CN" dirty="0">
                <a:cs typeface="+mn-ea"/>
                <a:sym typeface="+mn-lt"/>
              </a:rPr>
              <a:t>CPU</a:t>
            </a:r>
          </a:p>
          <a:p>
            <a:pPr lvl="2"/>
            <a:r>
              <a:rPr lang="zh-CN" altLang="en-US" dirty="0">
                <a:cs typeface="+mn-ea"/>
                <a:sym typeface="+mn-lt"/>
              </a:rPr>
              <a:t>也就是说在</a:t>
            </a:r>
            <a:r>
              <a:rPr lang="en-US" altLang="zh-CN" dirty="0">
                <a:cs typeface="+mn-ea"/>
                <a:sym typeface="+mn-lt"/>
              </a:rPr>
              <a:t>8086</a:t>
            </a:r>
            <a:r>
              <a:rPr lang="zh-CN" altLang="en-US" dirty="0">
                <a:cs typeface="+mn-ea"/>
                <a:sym typeface="+mn-lt"/>
              </a:rPr>
              <a:t>内部，能够一次性处理、传输、暂时存储的信息的最大长度是</a:t>
            </a:r>
            <a:r>
              <a:rPr lang="en-US" altLang="zh-CN" dirty="0">
                <a:cs typeface="+mn-ea"/>
                <a:sym typeface="+mn-lt"/>
              </a:rPr>
              <a:t>16</a:t>
            </a:r>
            <a:r>
              <a:rPr lang="zh-CN" altLang="en-US" dirty="0">
                <a:cs typeface="+mn-ea"/>
                <a:sym typeface="+mn-lt"/>
              </a:rPr>
              <a:t>位，表现出的寻址能力只有</a:t>
            </a:r>
            <a:r>
              <a:rPr lang="en-US" altLang="zh-CN" dirty="0">
                <a:cs typeface="+mn-ea"/>
                <a:sym typeface="+mn-lt"/>
              </a:rPr>
              <a:t>64KB</a:t>
            </a:r>
          </a:p>
          <a:p>
            <a:pPr lvl="2"/>
            <a:r>
              <a:rPr lang="zh-CN" altLang="en-US" dirty="0">
                <a:cs typeface="+mn-ea"/>
                <a:sym typeface="+mn-lt"/>
              </a:rPr>
              <a:t>为了克服</a:t>
            </a:r>
            <a:r>
              <a:rPr lang="en-US" altLang="zh-CN" dirty="0">
                <a:cs typeface="+mn-ea"/>
                <a:sym typeface="+mn-lt"/>
              </a:rPr>
              <a:t>CPU</a:t>
            </a:r>
            <a:r>
              <a:rPr lang="zh-CN" altLang="en-US" dirty="0">
                <a:cs typeface="+mn-ea"/>
                <a:sym typeface="+mn-lt"/>
              </a:rPr>
              <a:t>寻址能力不足的缺点，</a:t>
            </a:r>
            <a:r>
              <a:rPr lang="en-US" altLang="zh-CN" dirty="0">
                <a:cs typeface="+mn-ea"/>
                <a:sym typeface="+mn-lt"/>
              </a:rPr>
              <a:t>Intel</a:t>
            </a:r>
            <a:r>
              <a:rPr lang="zh-CN" altLang="en-US" dirty="0">
                <a:cs typeface="+mn-ea"/>
                <a:sym typeface="+mn-lt"/>
              </a:rPr>
              <a:t>公司最终决定在</a:t>
            </a:r>
            <a:r>
              <a:rPr lang="en-US" altLang="zh-CN" dirty="0">
                <a:cs typeface="+mn-ea"/>
                <a:sym typeface="+mn-lt"/>
              </a:rPr>
              <a:t>CPU</a:t>
            </a:r>
            <a:r>
              <a:rPr lang="zh-CN" altLang="en-US" dirty="0">
                <a:cs typeface="+mn-ea"/>
                <a:sym typeface="+mn-lt"/>
              </a:rPr>
              <a:t>内部采用两个</a:t>
            </a:r>
            <a:r>
              <a:rPr lang="en-US" altLang="zh-CN" dirty="0">
                <a:cs typeface="+mn-ea"/>
                <a:sym typeface="+mn-lt"/>
              </a:rPr>
              <a:t>16</a:t>
            </a:r>
            <a:r>
              <a:rPr lang="zh-CN" altLang="en-US" dirty="0">
                <a:cs typeface="+mn-ea"/>
                <a:sym typeface="+mn-lt"/>
              </a:rPr>
              <a:t>位地址合成的方式，形成一个</a:t>
            </a:r>
            <a:r>
              <a:rPr lang="en-US" altLang="zh-CN" dirty="0">
                <a:cs typeface="+mn-ea"/>
                <a:sym typeface="+mn-lt"/>
              </a:rPr>
              <a:t>20</a:t>
            </a:r>
            <a:r>
              <a:rPr lang="zh-CN" altLang="en-US" dirty="0">
                <a:cs typeface="+mn-ea"/>
                <a:sym typeface="+mn-lt"/>
              </a:rPr>
              <a:t>位的物理地址</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段寄存器</a:t>
            </a:r>
          </a:p>
        </p:txBody>
      </p:sp>
      <p:sp>
        <p:nvSpPr>
          <p:cNvPr id="7" name="灯片编号占位符 6">
            <a:extLst>
              <a:ext uri="{FF2B5EF4-FFF2-40B4-BE49-F238E27FC236}">
                <a16:creationId xmlns:a16="http://schemas.microsoft.com/office/drawing/2014/main" id="{FD27B5C8-7C25-4FAE-AF84-A573D7F28712}"/>
              </a:ext>
            </a:extLst>
          </p:cNvPr>
          <p:cNvSpPr>
            <a:spLocks noGrp="1"/>
          </p:cNvSpPr>
          <p:nvPr>
            <p:ph type="sldNum" sz="quarter" idx="12"/>
          </p:nvPr>
        </p:nvSpPr>
        <p:spPr/>
        <p:txBody>
          <a:bodyPr/>
          <a:lstStyle/>
          <a:p>
            <a:pPr algn="r"/>
            <a:fld id="{16F781C4-B8D4-4498-9C49-C9A9BB9F3E73}" type="slidenum">
              <a:rPr lang="zh-CN" altLang="en-US" smtClean="0"/>
              <a:pPr algn="r"/>
              <a:t>36</a:t>
            </a:fld>
            <a:endParaRPr lang="zh-CN" altLang="en-US" dirty="0"/>
          </a:p>
        </p:txBody>
      </p:sp>
    </p:spTree>
    <p:extLst>
      <p:ext uri="{BB962C8B-B14F-4D97-AF65-F5344CB8AC3E}">
        <p14:creationId xmlns:p14="http://schemas.microsoft.com/office/powerpoint/2010/main" val="169405561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lnSpcReduction="10000"/>
          </a:bodyPr>
          <a:lstStyle/>
          <a:p>
            <a:r>
              <a:rPr lang="zh-CN" altLang="en-US" dirty="0">
                <a:cs typeface="+mn-ea"/>
                <a:sym typeface="+mn-lt"/>
              </a:rPr>
              <a:t>物理地址</a:t>
            </a:r>
            <a:r>
              <a:rPr lang="en-US" altLang="zh-CN" dirty="0">
                <a:cs typeface="+mn-ea"/>
                <a:sym typeface="+mn-lt"/>
              </a:rPr>
              <a:t>=</a:t>
            </a:r>
            <a:r>
              <a:rPr lang="zh-CN" altLang="en-US" dirty="0">
                <a:cs typeface="+mn-ea"/>
                <a:sym typeface="+mn-lt"/>
              </a:rPr>
              <a:t>段基址</a:t>
            </a:r>
            <a:r>
              <a:rPr lang="en-US" altLang="zh-CN" dirty="0">
                <a:cs typeface="+mn-ea"/>
                <a:sym typeface="+mn-lt"/>
              </a:rPr>
              <a:t>(</a:t>
            </a:r>
            <a:r>
              <a:rPr lang="zh-CN" altLang="en-US" dirty="0">
                <a:cs typeface="+mn-ea"/>
                <a:sym typeface="+mn-lt"/>
              </a:rPr>
              <a:t>段地址</a:t>
            </a:r>
            <a:r>
              <a:rPr lang="zh-CN" altLang="en-US" dirty="0">
                <a:highlight>
                  <a:srgbClr val="FFFF00"/>
                </a:highlight>
                <a:cs typeface="+mn-ea"/>
                <a:sym typeface="+mn-lt"/>
              </a:rPr>
              <a:t>*</a:t>
            </a:r>
            <a:r>
              <a:rPr lang="en-US" altLang="zh-CN" dirty="0">
                <a:highlight>
                  <a:srgbClr val="FFFF00"/>
                </a:highlight>
                <a:cs typeface="+mn-ea"/>
                <a:sym typeface="+mn-lt"/>
              </a:rPr>
              <a:t>10H</a:t>
            </a:r>
            <a:r>
              <a:rPr lang="zh-CN" altLang="en-US" dirty="0">
                <a:cs typeface="+mn-ea"/>
                <a:sym typeface="+mn-lt"/>
              </a:rPr>
              <a:t>）</a:t>
            </a:r>
            <a:r>
              <a:rPr lang="en-US" altLang="zh-CN" dirty="0">
                <a:cs typeface="+mn-ea"/>
                <a:sym typeface="+mn-lt"/>
              </a:rPr>
              <a:t>+</a:t>
            </a:r>
            <a:r>
              <a:rPr lang="zh-CN" altLang="en-US" dirty="0">
                <a:cs typeface="+mn-ea"/>
                <a:sym typeface="+mn-lt"/>
              </a:rPr>
              <a:t>偏移地址</a:t>
            </a:r>
            <a:endParaRPr lang="en-US" altLang="zh-CN" dirty="0">
              <a:cs typeface="+mn-ea"/>
              <a:sym typeface="+mn-lt"/>
            </a:endParaRPr>
          </a:p>
          <a:p>
            <a:pPr lvl="1"/>
            <a:r>
              <a:rPr lang="en-US" altLang="zh-CN" dirty="0">
                <a:solidFill>
                  <a:srgbClr val="0000FF"/>
                </a:solidFill>
                <a:cs typeface="+mn-ea"/>
                <a:sym typeface="+mn-lt"/>
              </a:rPr>
              <a:t>8086</a:t>
            </a:r>
            <a:r>
              <a:rPr lang="zh-CN" altLang="en-US" dirty="0">
                <a:solidFill>
                  <a:srgbClr val="0000FF"/>
                </a:solidFill>
                <a:cs typeface="+mn-ea"/>
                <a:sym typeface="+mn-lt"/>
              </a:rPr>
              <a:t>的物理地址是</a:t>
            </a:r>
            <a:r>
              <a:rPr lang="en-US" altLang="zh-CN" dirty="0">
                <a:solidFill>
                  <a:srgbClr val="0000FF"/>
                </a:solidFill>
                <a:cs typeface="+mn-ea"/>
                <a:sym typeface="+mn-lt"/>
              </a:rPr>
              <a:t>20</a:t>
            </a:r>
            <a:r>
              <a:rPr lang="zh-CN" altLang="en-US" dirty="0">
                <a:solidFill>
                  <a:srgbClr val="0000FF"/>
                </a:solidFill>
                <a:cs typeface="+mn-ea"/>
                <a:sym typeface="+mn-lt"/>
              </a:rPr>
              <a:t>位的</a:t>
            </a:r>
            <a:r>
              <a:rPr lang="zh-CN" altLang="en-US" dirty="0">
                <a:cs typeface="+mn-ea"/>
                <a:sym typeface="+mn-lt"/>
              </a:rPr>
              <a:t>，而</a:t>
            </a:r>
            <a:r>
              <a:rPr lang="zh-CN" altLang="en-US" dirty="0">
                <a:highlight>
                  <a:srgbClr val="FFFF00"/>
                </a:highlight>
                <a:cs typeface="+mn-ea"/>
                <a:sym typeface="+mn-lt"/>
              </a:rPr>
              <a:t>段寄存器只有</a:t>
            </a:r>
            <a:r>
              <a:rPr lang="en-US" altLang="zh-CN" dirty="0">
                <a:highlight>
                  <a:srgbClr val="FFFF00"/>
                </a:highlight>
                <a:cs typeface="+mn-ea"/>
                <a:sym typeface="+mn-lt"/>
              </a:rPr>
              <a:t>16</a:t>
            </a:r>
            <a:r>
              <a:rPr lang="zh-CN" altLang="en-US" dirty="0">
                <a:highlight>
                  <a:srgbClr val="FFFF00"/>
                </a:highlight>
                <a:cs typeface="+mn-ea"/>
                <a:sym typeface="+mn-lt"/>
              </a:rPr>
              <a:t>位</a:t>
            </a:r>
            <a:r>
              <a:rPr lang="zh-CN" altLang="en-US" dirty="0">
                <a:cs typeface="+mn-ea"/>
                <a:sym typeface="+mn-lt"/>
              </a:rPr>
              <a:t>，在合成物理地址时需要先将段寄存器中</a:t>
            </a:r>
            <a:r>
              <a:rPr lang="en-US" altLang="zh-CN" dirty="0">
                <a:cs typeface="+mn-ea"/>
                <a:sym typeface="+mn-lt"/>
              </a:rPr>
              <a:t>16</a:t>
            </a:r>
            <a:r>
              <a:rPr lang="zh-CN" altLang="en-US" dirty="0">
                <a:cs typeface="+mn-ea"/>
                <a:sym typeface="+mn-lt"/>
              </a:rPr>
              <a:t>位的段地址左移四位得到一个</a:t>
            </a:r>
            <a:r>
              <a:rPr lang="en-US" altLang="zh-CN" dirty="0">
                <a:cs typeface="+mn-ea"/>
                <a:sym typeface="+mn-lt"/>
              </a:rPr>
              <a:t>20</a:t>
            </a:r>
            <a:r>
              <a:rPr lang="zh-CN" altLang="en-US" dirty="0">
                <a:cs typeface="+mn-ea"/>
                <a:sym typeface="+mn-lt"/>
              </a:rPr>
              <a:t>位的段地址，也就是在段地址低位补四个</a:t>
            </a:r>
            <a:r>
              <a:rPr lang="en-US" altLang="zh-CN" dirty="0">
                <a:cs typeface="+mn-ea"/>
                <a:sym typeface="+mn-lt"/>
              </a:rPr>
              <a:t>0</a:t>
            </a:r>
            <a:r>
              <a:rPr lang="zh-CN" altLang="en-US" dirty="0">
                <a:cs typeface="+mn-ea"/>
                <a:sym typeface="+mn-lt"/>
              </a:rPr>
              <a:t>，相当于乘了</a:t>
            </a:r>
            <a:r>
              <a:rPr lang="en-US" altLang="zh-CN" dirty="0">
                <a:cs typeface="+mn-ea"/>
                <a:sym typeface="+mn-lt"/>
              </a:rPr>
              <a:t>16</a:t>
            </a:r>
            <a:r>
              <a:rPr lang="zh-CN" altLang="en-US" dirty="0">
                <a:cs typeface="+mn-ea"/>
                <a:sym typeface="+mn-lt"/>
              </a:rPr>
              <a:t>进制的</a:t>
            </a:r>
            <a:r>
              <a:rPr lang="en-US" altLang="zh-CN" dirty="0">
                <a:cs typeface="+mn-ea"/>
                <a:sym typeface="+mn-lt"/>
              </a:rPr>
              <a:t>10</a:t>
            </a:r>
            <a:r>
              <a:rPr lang="zh-CN" altLang="en-US" dirty="0">
                <a:cs typeface="+mn-ea"/>
                <a:sym typeface="+mn-lt"/>
              </a:rPr>
              <a:t>，这就是段地址*</a:t>
            </a:r>
            <a:r>
              <a:rPr lang="en-US" altLang="zh-CN" dirty="0">
                <a:cs typeface="+mn-ea"/>
                <a:sym typeface="+mn-lt"/>
              </a:rPr>
              <a:t>10H</a:t>
            </a:r>
            <a:r>
              <a:rPr lang="zh-CN" altLang="en-US" dirty="0">
                <a:cs typeface="+mn-ea"/>
                <a:sym typeface="+mn-lt"/>
              </a:rPr>
              <a:t>  </a:t>
            </a:r>
            <a:r>
              <a:rPr lang="zh-CN" altLang="en-US" dirty="0">
                <a:solidFill>
                  <a:schemeClr val="bg1">
                    <a:lumMod val="65000"/>
                  </a:schemeClr>
                </a:solidFill>
                <a:cs typeface="+mn-ea"/>
                <a:sym typeface="+mn-lt"/>
              </a:rPr>
              <a:t>（</a:t>
            </a:r>
            <a:r>
              <a:rPr lang="en-US" altLang="zh-CN" dirty="0">
                <a:solidFill>
                  <a:schemeClr val="bg1">
                    <a:lumMod val="65000"/>
                  </a:schemeClr>
                </a:solidFill>
                <a:cs typeface="+mn-ea"/>
                <a:sym typeface="+mn-lt"/>
              </a:rPr>
              <a:t>H</a:t>
            </a:r>
            <a:r>
              <a:rPr lang="zh-CN" altLang="en-US" dirty="0">
                <a:solidFill>
                  <a:schemeClr val="bg1">
                    <a:lumMod val="65000"/>
                  </a:schemeClr>
                </a:solidFill>
                <a:cs typeface="+mn-ea"/>
                <a:sym typeface="+mn-lt"/>
              </a:rPr>
              <a:t>这里表示</a:t>
            </a:r>
            <a:r>
              <a:rPr lang="en-US" altLang="zh-CN" dirty="0">
                <a:solidFill>
                  <a:schemeClr val="bg1">
                    <a:lumMod val="65000"/>
                  </a:schemeClr>
                </a:solidFill>
                <a:cs typeface="+mn-ea"/>
                <a:sym typeface="+mn-lt"/>
              </a:rPr>
              <a:t>16</a:t>
            </a:r>
            <a:r>
              <a:rPr lang="zh-CN" altLang="en-US" dirty="0">
                <a:solidFill>
                  <a:schemeClr val="bg1">
                    <a:lumMod val="65000"/>
                  </a:schemeClr>
                </a:solidFill>
                <a:cs typeface="+mn-ea"/>
                <a:sym typeface="+mn-lt"/>
              </a:rPr>
              <a:t>进制</a:t>
            </a:r>
            <a:r>
              <a:rPr lang="en-US" altLang="zh-CN" dirty="0">
                <a:solidFill>
                  <a:schemeClr val="bg1">
                    <a:lumMod val="65000"/>
                  </a:schemeClr>
                </a:solidFill>
                <a:cs typeface="+mn-ea"/>
                <a:sym typeface="+mn-lt"/>
              </a:rPr>
              <a:t>, 0x10 = 16</a:t>
            </a:r>
            <a:r>
              <a:rPr lang="zh-CN" altLang="en-US" dirty="0">
                <a:solidFill>
                  <a:schemeClr val="bg1">
                    <a:lumMod val="65000"/>
                  </a:schemeClr>
                </a:solidFill>
                <a:cs typeface="+mn-ea"/>
                <a:sym typeface="+mn-lt"/>
              </a:rPr>
              <a:t>）</a:t>
            </a:r>
          </a:p>
          <a:p>
            <a:pPr lvl="1"/>
            <a:r>
              <a:rPr lang="zh-CN" altLang="en-US" dirty="0">
                <a:cs typeface="+mn-ea"/>
                <a:sym typeface="+mn-lt"/>
              </a:rPr>
              <a:t>段基地址不能随意乱取，通常都是“小段的起始地址”</a:t>
            </a:r>
          </a:p>
          <a:p>
            <a:pPr lvl="2"/>
            <a:r>
              <a:rPr lang="zh-CN" altLang="en-US" dirty="0">
                <a:cs typeface="+mn-ea"/>
                <a:sym typeface="+mn-lt"/>
              </a:rPr>
              <a:t>“小段”即是在物理地址中从</a:t>
            </a:r>
            <a:r>
              <a:rPr lang="en-US" altLang="zh-CN" dirty="0">
                <a:cs typeface="+mn-ea"/>
                <a:sym typeface="+mn-lt"/>
              </a:rPr>
              <a:t>00000H</a:t>
            </a:r>
            <a:r>
              <a:rPr lang="zh-CN" altLang="en-US" dirty="0">
                <a:cs typeface="+mn-ea"/>
                <a:sym typeface="+mn-lt"/>
              </a:rPr>
              <a:t>开始，</a:t>
            </a:r>
            <a:r>
              <a:rPr lang="zh-CN" altLang="en-US" dirty="0">
                <a:solidFill>
                  <a:srgbClr val="FF0000"/>
                </a:solidFill>
                <a:cs typeface="+mn-ea"/>
                <a:sym typeface="+mn-lt"/>
              </a:rPr>
              <a:t>每</a:t>
            </a:r>
            <a:r>
              <a:rPr lang="en-US" altLang="zh-CN" dirty="0">
                <a:solidFill>
                  <a:srgbClr val="FF0000"/>
                </a:solidFill>
                <a:cs typeface="+mn-ea"/>
                <a:sym typeface="+mn-lt"/>
              </a:rPr>
              <a:t>16</a:t>
            </a:r>
            <a:r>
              <a:rPr lang="zh-CN" altLang="en-US" dirty="0">
                <a:solidFill>
                  <a:srgbClr val="FF0000"/>
                </a:solidFill>
                <a:cs typeface="+mn-ea"/>
                <a:sym typeface="+mn-lt"/>
              </a:rPr>
              <a:t>个字节而划分的</a:t>
            </a:r>
            <a:r>
              <a:rPr lang="zh-CN" altLang="en-US" dirty="0">
                <a:cs typeface="+mn-ea"/>
                <a:sym typeface="+mn-lt"/>
              </a:rPr>
              <a:t>，那么整个物理地址空间就可以划分为</a:t>
            </a:r>
            <a:r>
              <a:rPr lang="en-US" altLang="zh-CN" dirty="0">
                <a:highlight>
                  <a:srgbClr val="FFFF00"/>
                </a:highlight>
                <a:cs typeface="+mn-ea"/>
                <a:sym typeface="+mn-lt"/>
              </a:rPr>
              <a:t>64K</a:t>
            </a:r>
            <a:r>
              <a:rPr lang="zh-CN" altLang="en-US" dirty="0">
                <a:highlight>
                  <a:srgbClr val="FFFF00"/>
                </a:highlight>
                <a:cs typeface="+mn-ea"/>
                <a:sym typeface="+mn-lt"/>
              </a:rPr>
              <a:t>个小段</a:t>
            </a:r>
            <a:r>
              <a:rPr lang="zh-CN" altLang="en-US" dirty="0">
                <a:cs typeface="+mn-ea"/>
                <a:sym typeface="+mn-lt"/>
              </a:rPr>
              <a:t>，且首地址的最后四位均为</a:t>
            </a:r>
            <a:r>
              <a:rPr lang="en-US" altLang="zh-CN" dirty="0">
                <a:cs typeface="+mn-ea"/>
                <a:sym typeface="+mn-lt"/>
              </a:rPr>
              <a:t>0</a:t>
            </a:r>
            <a:r>
              <a:rPr lang="zh-CN" altLang="en-US" dirty="0">
                <a:cs typeface="+mn-ea"/>
                <a:sym typeface="+mn-lt"/>
              </a:rPr>
              <a:t>（用二进制表示时），所以是</a:t>
            </a:r>
            <a:r>
              <a:rPr lang="en-US" altLang="zh-CN" dirty="0">
                <a:cs typeface="+mn-ea"/>
                <a:sym typeface="+mn-lt"/>
              </a:rPr>
              <a:t>16</a:t>
            </a:r>
            <a:r>
              <a:rPr lang="zh-CN" altLang="en-US" dirty="0">
                <a:cs typeface="+mn-ea"/>
                <a:sym typeface="+mn-lt"/>
              </a:rPr>
              <a:t>的倍数。</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段寄存器</a:t>
            </a:r>
          </a:p>
        </p:txBody>
      </p:sp>
      <p:sp>
        <p:nvSpPr>
          <p:cNvPr id="7" name="灯片编号占位符 6">
            <a:extLst>
              <a:ext uri="{FF2B5EF4-FFF2-40B4-BE49-F238E27FC236}">
                <a16:creationId xmlns:a16="http://schemas.microsoft.com/office/drawing/2014/main" id="{30C4D3AB-977B-427A-9293-215127AA052A}"/>
              </a:ext>
            </a:extLst>
          </p:cNvPr>
          <p:cNvSpPr>
            <a:spLocks noGrp="1"/>
          </p:cNvSpPr>
          <p:nvPr>
            <p:ph type="sldNum" sz="quarter" idx="12"/>
          </p:nvPr>
        </p:nvSpPr>
        <p:spPr/>
        <p:txBody>
          <a:bodyPr/>
          <a:lstStyle/>
          <a:p>
            <a:pPr algn="r"/>
            <a:fld id="{16F781C4-B8D4-4498-9C49-C9A9BB9F3E73}" type="slidenum">
              <a:rPr lang="zh-CN" altLang="en-US" smtClean="0"/>
              <a:pPr algn="r"/>
              <a:t>37</a:t>
            </a:fld>
            <a:endParaRPr lang="zh-CN" altLang="en-US" dirty="0"/>
          </a:p>
        </p:txBody>
      </p:sp>
    </p:spTree>
    <p:extLst>
      <p:ext uri="{BB962C8B-B14F-4D97-AF65-F5344CB8AC3E}">
        <p14:creationId xmlns:p14="http://schemas.microsoft.com/office/powerpoint/2010/main" val="391078399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en-US" altLang="zh-CN" dirty="0">
                <a:cs typeface="+mn-ea"/>
                <a:sym typeface="+mn-lt"/>
              </a:rPr>
              <a:t>8086CPU</a:t>
            </a:r>
            <a:r>
              <a:rPr lang="zh-CN" altLang="en-US" dirty="0">
                <a:cs typeface="+mn-ea"/>
                <a:sym typeface="+mn-lt"/>
              </a:rPr>
              <a:t>使用以上方式给出内存单元的物理地址，可以用分段的方式管理内存</a:t>
            </a:r>
            <a:endParaRPr lang="en-US" altLang="zh-CN" dirty="0">
              <a:cs typeface="+mn-ea"/>
              <a:sym typeface="+mn-lt"/>
            </a:endParaRPr>
          </a:p>
          <a:p>
            <a:pPr lvl="1"/>
            <a:r>
              <a:rPr lang="zh-CN" altLang="en-US" dirty="0">
                <a:highlight>
                  <a:srgbClr val="FFFF00"/>
                </a:highlight>
                <a:cs typeface="+mn-ea"/>
                <a:sym typeface="+mn-lt"/>
              </a:rPr>
              <a:t>将内存分为很多段，每一段都有一个段基址</a:t>
            </a:r>
            <a:r>
              <a:rPr lang="zh-CN" altLang="en-US" dirty="0">
                <a:cs typeface="+mn-ea"/>
                <a:sym typeface="+mn-lt"/>
              </a:rPr>
              <a:t>，这个段基址自然是一个</a:t>
            </a:r>
            <a:r>
              <a:rPr lang="en-US" altLang="zh-CN" dirty="0">
                <a:cs typeface="+mn-ea"/>
                <a:sym typeface="+mn-lt"/>
              </a:rPr>
              <a:t>20</a:t>
            </a:r>
            <a:r>
              <a:rPr lang="zh-CN" altLang="en-US" dirty="0">
                <a:cs typeface="+mn-ea"/>
                <a:sym typeface="+mn-lt"/>
              </a:rPr>
              <a:t>位的内存地址</a:t>
            </a:r>
            <a:endParaRPr lang="en-US" altLang="zh-CN" dirty="0">
              <a:cs typeface="+mn-ea"/>
              <a:sym typeface="+mn-lt"/>
            </a:endParaRPr>
          </a:p>
          <a:p>
            <a:pPr lvl="1"/>
            <a:r>
              <a:rPr lang="zh-CN" altLang="en-US" dirty="0">
                <a:cs typeface="+mn-ea"/>
                <a:sym typeface="+mn-lt"/>
              </a:rPr>
              <a:t>分段的起源和段寄存器的诞生</a:t>
            </a:r>
            <a:endParaRPr lang="en-US" altLang="zh-CN" dirty="0">
              <a:cs typeface="+mn-ea"/>
              <a:sym typeface="+mn-lt"/>
            </a:endParaRPr>
          </a:p>
          <a:p>
            <a:pPr lvl="2"/>
            <a:r>
              <a:rPr lang="zh-CN" altLang="en-US" dirty="0">
                <a:cs typeface="+mn-ea"/>
                <a:sym typeface="+mn-lt"/>
              </a:rPr>
              <a:t>由于</a:t>
            </a:r>
            <a:r>
              <a:rPr lang="en-US" altLang="zh-CN" dirty="0">
                <a:cs typeface="+mn-ea"/>
                <a:sym typeface="+mn-lt"/>
              </a:rPr>
              <a:t>8086CPU</a:t>
            </a:r>
            <a:r>
              <a:rPr lang="zh-CN" altLang="en-US" dirty="0">
                <a:cs typeface="+mn-ea"/>
                <a:sym typeface="+mn-lt"/>
              </a:rPr>
              <a:t>只有</a:t>
            </a:r>
            <a:r>
              <a:rPr lang="en-US" altLang="zh-CN" dirty="0">
                <a:cs typeface="+mn-ea"/>
                <a:sym typeface="+mn-lt"/>
              </a:rPr>
              <a:t>16</a:t>
            </a:r>
            <a:r>
              <a:rPr lang="zh-CN" altLang="en-US" dirty="0">
                <a:cs typeface="+mn-ea"/>
                <a:sym typeface="+mn-lt"/>
              </a:rPr>
              <a:t>位，因此当时设计了四个段寄存器</a:t>
            </a:r>
            <a:r>
              <a:rPr lang="en-US" altLang="zh-CN" dirty="0">
                <a:cs typeface="+mn-ea"/>
                <a:sym typeface="+mn-lt"/>
              </a:rPr>
              <a:t>(CS</a:t>
            </a:r>
            <a:r>
              <a:rPr lang="zh-CN" altLang="en-US" dirty="0">
                <a:cs typeface="+mn-ea"/>
                <a:sym typeface="+mn-lt"/>
              </a:rPr>
              <a:t>、</a:t>
            </a:r>
            <a:r>
              <a:rPr lang="en-US" altLang="zh-CN" dirty="0">
                <a:cs typeface="+mn-ea"/>
                <a:sym typeface="+mn-lt"/>
              </a:rPr>
              <a:t>DS</a:t>
            </a:r>
            <a:r>
              <a:rPr lang="zh-CN" altLang="en-US" dirty="0">
                <a:cs typeface="+mn-ea"/>
                <a:sym typeface="+mn-lt"/>
              </a:rPr>
              <a:t>、</a:t>
            </a:r>
            <a:r>
              <a:rPr lang="en-US" altLang="zh-CN" dirty="0">
                <a:cs typeface="+mn-ea"/>
                <a:sym typeface="+mn-lt"/>
              </a:rPr>
              <a:t>SS</a:t>
            </a:r>
            <a:r>
              <a:rPr lang="zh-CN" altLang="en-US" dirty="0">
                <a:cs typeface="+mn-ea"/>
                <a:sym typeface="+mn-lt"/>
              </a:rPr>
              <a:t>和</a:t>
            </a:r>
            <a:r>
              <a:rPr lang="en-US" altLang="zh-CN" dirty="0">
                <a:cs typeface="+mn-ea"/>
                <a:sym typeface="+mn-lt"/>
              </a:rPr>
              <a:t>ES)</a:t>
            </a:r>
            <a:r>
              <a:rPr lang="zh-CN" altLang="en-US" dirty="0">
                <a:cs typeface="+mn-ea"/>
                <a:sym typeface="+mn-lt"/>
              </a:rPr>
              <a:t>分别用于指令、数据、堆栈和其他</a:t>
            </a:r>
            <a:endParaRPr lang="en-US" altLang="zh-CN" dirty="0">
              <a:cs typeface="+mn-ea"/>
              <a:sym typeface="+mn-lt"/>
            </a:endParaRPr>
          </a:p>
          <a:p>
            <a:pPr lvl="2"/>
            <a:r>
              <a:rPr lang="zh-CN" altLang="en-US" dirty="0">
                <a:cs typeface="+mn-ea"/>
                <a:sym typeface="+mn-lt"/>
              </a:rPr>
              <a:t>段寄存器来存储段基址的高</a:t>
            </a:r>
            <a:r>
              <a:rPr lang="en-US" altLang="zh-CN" dirty="0">
                <a:cs typeface="+mn-ea"/>
                <a:sym typeface="+mn-lt"/>
              </a:rPr>
              <a:t>16</a:t>
            </a:r>
            <a:r>
              <a:rPr lang="zh-CN" altLang="en-US" dirty="0">
                <a:cs typeface="+mn-ea"/>
                <a:sym typeface="+mn-lt"/>
              </a:rPr>
              <a:t>位，即存储段地址，段地址左移</a:t>
            </a:r>
            <a:r>
              <a:rPr lang="en-US" altLang="zh-CN" dirty="0">
                <a:cs typeface="+mn-ea"/>
                <a:sym typeface="+mn-lt"/>
              </a:rPr>
              <a:t>4</a:t>
            </a:r>
            <a:r>
              <a:rPr lang="zh-CN" altLang="en-US" dirty="0">
                <a:cs typeface="+mn-ea"/>
                <a:sym typeface="+mn-lt"/>
              </a:rPr>
              <a:t>位后，再加上</a:t>
            </a:r>
            <a:r>
              <a:rPr lang="en-US" altLang="zh-CN" dirty="0">
                <a:cs typeface="+mn-ea"/>
                <a:sym typeface="+mn-lt"/>
              </a:rPr>
              <a:t>16</a:t>
            </a:r>
            <a:r>
              <a:rPr lang="zh-CN" altLang="en-US" dirty="0">
                <a:cs typeface="+mn-ea"/>
                <a:sym typeface="+mn-lt"/>
              </a:rPr>
              <a:t>位的偏移地址，得到最后的物理地址。</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段寄存器</a:t>
            </a:r>
          </a:p>
        </p:txBody>
      </p:sp>
      <p:sp>
        <p:nvSpPr>
          <p:cNvPr id="7" name="灯片编号占位符 6">
            <a:extLst>
              <a:ext uri="{FF2B5EF4-FFF2-40B4-BE49-F238E27FC236}">
                <a16:creationId xmlns:a16="http://schemas.microsoft.com/office/drawing/2014/main" id="{A1C056D4-2757-4CDB-BD8D-38F32100CF51}"/>
              </a:ext>
            </a:extLst>
          </p:cNvPr>
          <p:cNvSpPr>
            <a:spLocks noGrp="1"/>
          </p:cNvSpPr>
          <p:nvPr>
            <p:ph type="sldNum" sz="quarter" idx="12"/>
          </p:nvPr>
        </p:nvSpPr>
        <p:spPr/>
        <p:txBody>
          <a:bodyPr/>
          <a:lstStyle/>
          <a:p>
            <a:pPr algn="r"/>
            <a:fld id="{16F781C4-B8D4-4498-9C49-C9A9BB9F3E73}" type="slidenum">
              <a:rPr lang="zh-CN" altLang="en-US" smtClean="0"/>
              <a:pPr algn="r"/>
              <a:t>38</a:t>
            </a:fld>
            <a:endParaRPr lang="zh-CN" altLang="en-US" dirty="0"/>
          </a:p>
        </p:txBody>
      </p:sp>
    </p:spTree>
    <p:extLst>
      <p:ext uri="{BB962C8B-B14F-4D97-AF65-F5344CB8AC3E}">
        <p14:creationId xmlns:p14="http://schemas.microsoft.com/office/powerpoint/2010/main" val="32626528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fontScale="92500" lnSpcReduction="20000"/>
          </a:bodyPr>
          <a:lstStyle/>
          <a:p>
            <a:r>
              <a:rPr lang="zh-CN" altLang="en-US" dirty="0">
                <a:cs typeface="+mn-ea"/>
                <a:sym typeface="+mn-lt"/>
              </a:rPr>
              <a:t>从</a:t>
            </a:r>
            <a:r>
              <a:rPr lang="en-US" altLang="zh-CN" dirty="0">
                <a:cs typeface="+mn-ea"/>
                <a:sym typeface="+mn-lt"/>
              </a:rPr>
              <a:t>80386CPU</a:t>
            </a:r>
            <a:r>
              <a:rPr lang="zh-CN" altLang="en-US" dirty="0">
                <a:cs typeface="+mn-ea"/>
                <a:sym typeface="+mn-lt"/>
              </a:rPr>
              <a:t>开始</a:t>
            </a:r>
            <a:endParaRPr lang="en-US" altLang="zh-CN" dirty="0">
              <a:cs typeface="+mn-ea"/>
              <a:sym typeface="+mn-lt"/>
            </a:endParaRPr>
          </a:p>
          <a:p>
            <a:pPr lvl="1"/>
            <a:r>
              <a:rPr lang="en-US" altLang="zh-CN" dirty="0">
                <a:cs typeface="+mn-ea"/>
                <a:sym typeface="+mn-lt"/>
              </a:rPr>
              <a:t>80x86</a:t>
            </a:r>
            <a:r>
              <a:rPr lang="zh-CN" altLang="en-US" dirty="0">
                <a:cs typeface="+mn-ea"/>
                <a:sym typeface="+mn-lt"/>
              </a:rPr>
              <a:t>家族的</a:t>
            </a:r>
            <a:r>
              <a:rPr lang="en-US" altLang="zh-CN" dirty="0">
                <a:cs typeface="+mn-ea"/>
                <a:sym typeface="+mn-lt"/>
              </a:rPr>
              <a:t>32</a:t>
            </a:r>
            <a:r>
              <a:rPr lang="zh-CN" altLang="en-US" dirty="0">
                <a:cs typeface="+mn-ea"/>
                <a:sym typeface="+mn-lt"/>
              </a:rPr>
              <a:t>位微处理器始于</a:t>
            </a:r>
            <a:r>
              <a:rPr lang="en-US" altLang="zh-CN" dirty="0">
                <a:cs typeface="+mn-ea"/>
                <a:sym typeface="+mn-lt"/>
              </a:rPr>
              <a:t>80386</a:t>
            </a:r>
          </a:p>
          <a:p>
            <a:pPr lvl="1"/>
            <a:r>
              <a:rPr lang="en-US" altLang="zh-CN" dirty="0">
                <a:cs typeface="+mn-ea"/>
                <a:sym typeface="+mn-lt"/>
              </a:rPr>
              <a:t>80386</a:t>
            </a:r>
            <a:r>
              <a:rPr lang="zh-CN" altLang="en-US" dirty="0">
                <a:cs typeface="+mn-ea"/>
                <a:sym typeface="+mn-lt"/>
              </a:rPr>
              <a:t>的数据总线和地址总线都达到了</a:t>
            </a:r>
            <a:r>
              <a:rPr lang="en-US" altLang="zh-CN" dirty="0">
                <a:cs typeface="+mn-ea"/>
                <a:sym typeface="+mn-lt"/>
              </a:rPr>
              <a:t>32</a:t>
            </a:r>
            <a:r>
              <a:rPr lang="zh-CN" altLang="en-US" dirty="0">
                <a:cs typeface="+mn-ea"/>
                <a:sym typeface="+mn-lt"/>
              </a:rPr>
              <a:t>根</a:t>
            </a:r>
            <a:endParaRPr lang="en-US" altLang="zh-CN" dirty="0">
              <a:cs typeface="+mn-ea"/>
              <a:sym typeface="+mn-lt"/>
            </a:endParaRPr>
          </a:p>
          <a:p>
            <a:pPr lvl="1"/>
            <a:r>
              <a:rPr lang="zh-CN" altLang="en-US" dirty="0">
                <a:cs typeface="+mn-ea"/>
                <a:sym typeface="+mn-lt"/>
              </a:rPr>
              <a:t>最大物理寻址空间为</a:t>
            </a:r>
            <a:r>
              <a:rPr lang="en-US" altLang="zh-CN" dirty="0">
                <a:cs typeface="+mn-ea"/>
                <a:sym typeface="+mn-lt"/>
              </a:rPr>
              <a:t>4GB</a:t>
            </a:r>
          </a:p>
          <a:p>
            <a:pPr lvl="1"/>
            <a:r>
              <a:rPr lang="zh-CN" altLang="en-US" dirty="0">
                <a:cs typeface="+mn-ea"/>
                <a:sym typeface="+mn-lt"/>
              </a:rPr>
              <a:t>由于寻址空间的增加，</a:t>
            </a:r>
            <a:r>
              <a:rPr lang="en-US" altLang="zh-CN" dirty="0">
                <a:cs typeface="+mn-ea"/>
                <a:sym typeface="+mn-lt"/>
              </a:rPr>
              <a:t>80x86</a:t>
            </a:r>
            <a:r>
              <a:rPr lang="zh-CN" altLang="en-US" dirty="0">
                <a:cs typeface="+mn-ea"/>
                <a:sym typeface="+mn-lt"/>
              </a:rPr>
              <a:t>为段部分提供了</a:t>
            </a:r>
            <a:r>
              <a:rPr lang="en-US" altLang="zh-CN" dirty="0">
                <a:cs typeface="+mn-ea"/>
                <a:sym typeface="+mn-lt"/>
              </a:rPr>
              <a:t>6</a:t>
            </a:r>
            <a:r>
              <a:rPr lang="zh-CN" altLang="en-US" dirty="0">
                <a:cs typeface="+mn-ea"/>
                <a:sym typeface="+mn-lt"/>
              </a:rPr>
              <a:t>个段寄存器：</a:t>
            </a:r>
            <a:r>
              <a:rPr lang="en-US" altLang="zh-CN" dirty="0">
                <a:cs typeface="+mn-ea"/>
                <a:sym typeface="+mn-lt"/>
              </a:rPr>
              <a:t>CS</a:t>
            </a:r>
            <a:r>
              <a:rPr lang="zh-CN" altLang="en-US" dirty="0">
                <a:cs typeface="+mn-ea"/>
                <a:sym typeface="+mn-lt"/>
              </a:rPr>
              <a:t>、</a:t>
            </a:r>
            <a:r>
              <a:rPr lang="en-US" altLang="zh-CN" dirty="0">
                <a:cs typeface="+mn-ea"/>
                <a:sym typeface="+mn-lt"/>
              </a:rPr>
              <a:t>DS</a:t>
            </a:r>
            <a:r>
              <a:rPr lang="zh-CN" altLang="en-US" dirty="0">
                <a:cs typeface="+mn-ea"/>
                <a:sym typeface="+mn-lt"/>
              </a:rPr>
              <a:t>、</a:t>
            </a:r>
            <a:r>
              <a:rPr lang="en-US" altLang="zh-CN" dirty="0">
                <a:cs typeface="+mn-ea"/>
                <a:sym typeface="+mn-lt"/>
              </a:rPr>
              <a:t>ES</a:t>
            </a:r>
            <a:r>
              <a:rPr lang="zh-CN" altLang="en-US" dirty="0">
                <a:cs typeface="+mn-ea"/>
                <a:sym typeface="+mn-lt"/>
              </a:rPr>
              <a:t>、</a:t>
            </a:r>
            <a:r>
              <a:rPr lang="en-US" altLang="zh-CN" dirty="0">
                <a:cs typeface="+mn-ea"/>
                <a:sym typeface="+mn-lt"/>
              </a:rPr>
              <a:t>SS</a:t>
            </a:r>
            <a:r>
              <a:rPr lang="zh-CN" altLang="en-US" dirty="0">
                <a:cs typeface="+mn-ea"/>
                <a:sym typeface="+mn-lt"/>
              </a:rPr>
              <a:t>、</a:t>
            </a:r>
            <a:r>
              <a:rPr lang="en-US" altLang="zh-CN" dirty="0">
                <a:cs typeface="+mn-ea"/>
                <a:sym typeface="+mn-lt"/>
              </a:rPr>
              <a:t>FS</a:t>
            </a:r>
            <a:r>
              <a:rPr lang="zh-CN" altLang="en-US" dirty="0">
                <a:cs typeface="+mn-ea"/>
                <a:sym typeface="+mn-lt"/>
              </a:rPr>
              <a:t>和</a:t>
            </a:r>
            <a:r>
              <a:rPr lang="en-US" altLang="zh-CN" dirty="0">
                <a:cs typeface="+mn-ea"/>
                <a:sym typeface="+mn-lt"/>
              </a:rPr>
              <a:t>GS</a:t>
            </a:r>
          </a:p>
          <a:p>
            <a:pPr lvl="1"/>
            <a:endParaRPr lang="en-US" altLang="zh-CN" dirty="0">
              <a:cs typeface="+mn-ea"/>
              <a:sym typeface="+mn-lt"/>
            </a:endParaRPr>
          </a:p>
          <a:p>
            <a:pPr lvl="1"/>
            <a:r>
              <a:rPr lang="zh-CN" altLang="en-US" dirty="0">
                <a:solidFill>
                  <a:schemeClr val="bg1">
                    <a:lumMod val="50000"/>
                  </a:schemeClr>
                </a:solidFill>
                <a:cs typeface="+mn-ea"/>
                <a:sym typeface="+mn-lt"/>
              </a:rPr>
              <a:t>注：</a:t>
            </a:r>
            <a:r>
              <a:rPr lang="en-US" altLang="zh-CN" dirty="0">
                <a:solidFill>
                  <a:schemeClr val="bg1">
                    <a:lumMod val="50000"/>
                  </a:schemeClr>
                </a:solidFill>
                <a:cs typeface="+mn-ea"/>
                <a:sym typeface="+mn-lt"/>
              </a:rPr>
              <a:t>32</a:t>
            </a:r>
            <a:r>
              <a:rPr lang="zh-CN" altLang="en-US" dirty="0">
                <a:solidFill>
                  <a:schemeClr val="bg1">
                    <a:lumMod val="50000"/>
                  </a:schemeClr>
                </a:solidFill>
                <a:cs typeface="+mn-ea"/>
                <a:sym typeface="+mn-lt"/>
              </a:rPr>
              <a:t>位的</a:t>
            </a:r>
            <a:r>
              <a:rPr lang="en-US" altLang="zh-CN" dirty="0">
                <a:solidFill>
                  <a:schemeClr val="bg1">
                    <a:lumMod val="50000"/>
                  </a:schemeClr>
                </a:solidFill>
                <a:cs typeface="+mn-ea"/>
                <a:sym typeface="+mn-lt"/>
              </a:rPr>
              <a:t>80386</a:t>
            </a:r>
            <a:r>
              <a:rPr lang="zh-CN" altLang="en-US" dirty="0">
                <a:solidFill>
                  <a:schemeClr val="bg1">
                    <a:lumMod val="50000"/>
                  </a:schemeClr>
                </a:solidFill>
                <a:cs typeface="+mn-ea"/>
                <a:sym typeface="+mn-lt"/>
              </a:rPr>
              <a:t>没有</a:t>
            </a:r>
            <a:r>
              <a:rPr lang="en-US" altLang="zh-CN" dirty="0">
                <a:solidFill>
                  <a:schemeClr val="bg1">
                    <a:lumMod val="50000"/>
                  </a:schemeClr>
                </a:solidFill>
                <a:cs typeface="+mn-ea"/>
                <a:sym typeface="+mn-lt"/>
              </a:rPr>
              <a:t>16</a:t>
            </a:r>
            <a:r>
              <a:rPr lang="zh-CN" altLang="en-US" dirty="0">
                <a:solidFill>
                  <a:schemeClr val="bg1">
                    <a:lumMod val="50000"/>
                  </a:schemeClr>
                </a:solidFill>
                <a:cs typeface="+mn-ea"/>
                <a:sym typeface="+mn-lt"/>
              </a:rPr>
              <a:t>位</a:t>
            </a:r>
            <a:r>
              <a:rPr lang="zh-CN" altLang="en-CN" dirty="0">
                <a:solidFill>
                  <a:schemeClr val="bg1">
                    <a:lumMod val="50000"/>
                  </a:schemeClr>
                </a:solidFill>
                <a:cs typeface="+mn-ea"/>
                <a:sym typeface="+mn-lt"/>
              </a:rPr>
              <a:t>段地址</a:t>
            </a:r>
            <a:r>
              <a:rPr lang="zh-CN" altLang="en-US" dirty="0">
                <a:solidFill>
                  <a:schemeClr val="bg1">
                    <a:lumMod val="50000"/>
                  </a:schemeClr>
                </a:solidFill>
                <a:cs typeface="+mn-ea"/>
                <a:sym typeface="+mn-lt"/>
              </a:rPr>
              <a:t>偏移，一般直接存放段地址</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基于数据段</a:t>
            </a:r>
            <a:r>
              <a:rPr lang="en-US" altLang="zh-CN" dirty="0">
                <a:solidFill>
                  <a:schemeClr val="bg1">
                    <a:lumMod val="50000"/>
                  </a:schemeClr>
                </a:solidFill>
                <a:cs typeface="+mn-ea"/>
                <a:sym typeface="+mn-lt"/>
              </a:rPr>
              <a:t>DS</a:t>
            </a:r>
            <a:r>
              <a:rPr lang="zh-CN" altLang="en-US" dirty="0">
                <a:solidFill>
                  <a:schemeClr val="bg1">
                    <a:lumMod val="50000"/>
                  </a:schemeClr>
                </a:solidFill>
                <a:cs typeface="+mn-ea"/>
                <a:sym typeface="+mn-lt"/>
              </a:rPr>
              <a:t>的寻址涉及到</a:t>
            </a:r>
            <a:r>
              <a:rPr lang="en-US" altLang="zh-CN" dirty="0">
                <a:solidFill>
                  <a:schemeClr val="bg1">
                    <a:lumMod val="50000"/>
                  </a:schemeClr>
                </a:solidFill>
                <a:cs typeface="+mn-ea"/>
                <a:sym typeface="+mn-lt"/>
              </a:rPr>
              <a:t>GDT</a:t>
            </a:r>
            <a:r>
              <a:rPr lang="zh-CN" altLang="en-US" dirty="0">
                <a:solidFill>
                  <a:schemeClr val="bg1">
                    <a:lumMod val="50000"/>
                  </a:schemeClr>
                </a:solidFill>
                <a:cs typeface="+mn-ea"/>
                <a:sym typeface="+mn-lt"/>
              </a:rPr>
              <a:t>机制，可参考 </a:t>
            </a:r>
            <a:r>
              <a:rPr lang="en-US" altLang="zh-CN" dirty="0">
                <a:solidFill>
                  <a:srgbClr val="0000FF"/>
                </a:solidFill>
                <a:cs typeface="+mn-ea"/>
                <a:sym typeface="+mn-lt"/>
                <a:hlinkClick r:id="rId3">
                  <a:extLst>
                    <a:ext uri="{A12FA001-AC4F-418D-AE19-62706E023703}">
                      <ahyp:hlinkClr xmlns:ahyp="http://schemas.microsoft.com/office/drawing/2018/hyperlinkcolor" val="tx"/>
                    </a:ext>
                  </a:extLst>
                </a:hlinkClick>
              </a:rPr>
              <a:t>https://github.com/chyyuu/simple_os_book/blob/master/zh/chapter-1/protect_mode.md</a:t>
            </a:r>
            <a:r>
              <a:rPr lang="zh-CN" altLang="en-US" dirty="0">
                <a:solidFill>
                  <a:srgbClr val="0000FF"/>
                </a:solidFill>
                <a:cs typeface="+mn-ea"/>
                <a:sym typeface="+mn-lt"/>
              </a:rPr>
              <a:t> </a:t>
            </a:r>
            <a:endParaRPr lang="en-US" altLang="zh-CN" dirty="0">
              <a:solidFill>
                <a:srgbClr val="0000FF"/>
              </a:solidFill>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段寄存器</a:t>
            </a:r>
          </a:p>
        </p:txBody>
      </p:sp>
      <p:sp>
        <p:nvSpPr>
          <p:cNvPr id="7" name="灯片编号占位符 6">
            <a:extLst>
              <a:ext uri="{FF2B5EF4-FFF2-40B4-BE49-F238E27FC236}">
                <a16:creationId xmlns:a16="http://schemas.microsoft.com/office/drawing/2014/main" id="{F21B6F1A-7D8A-409E-BB15-78C235063B6E}"/>
              </a:ext>
            </a:extLst>
          </p:cNvPr>
          <p:cNvSpPr>
            <a:spLocks noGrp="1"/>
          </p:cNvSpPr>
          <p:nvPr>
            <p:ph type="sldNum" sz="quarter" idx="12"/>
          </p:nvPr>
        </p:nvSpPr>
        <p:spPr/>
        <p:txBody>
          <a:bodyPr/>
          <a:lstStyle/>
          <a:p>
            <a:pPr algn="r"/>
            <a:fld id="{16F781C4-B8D4-4498-9C49-C9A9BB9F3E73}" type="slidenum">
              <a:rPr lang="zh-CN" altLang="en-US" smtClean="0"/>
              <a:pPr algn="r"/>
              <a:t>39</a:t>
            </a:fld>
            <a:endParaRPr lang="zh-CN" altLang="en-US" dirty="0"/>
          </a:p>
        </p:txBody>
      </p:sp>
    </p:spTree>
    <p:extLst>
      <p:ext uri="{BB962C8B-B14F-4D97-AF65-F5344CB8AC3E}">
        <p14:creationId xmlns:p14="http://schemas.microsoft.com/office/powerpoint/2010/main" val="234715262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720080"/>
          </a:xfrm>
        </p:spPr>
        <p:txBody>
          <a:bodyPr>
            <a:normAutofit/>
          </a:bodyPr>
          <a:lstStyle/>
          <a:p>
            <a:pPr>
              <a:defRPr/>
            </a:pPr>
            <a:r>
              <a:rPr lang="zh-CN" altLang="en-US" dirty="0">
                <a:cs typeface="+mn-ea"/>
                <a:sym typeface="+mn-lt"/>
              </a:rPr>
              <a:t>中央处理器（</a:t>
            </a:r>
            <a:r>
              <a:rPr lang="en-US" altLang="zh-CN" dirty="0">
                <a:cs typeface="+mn-ea"/>
                <a:sym typeface="+mn-lt"/>
              </a:rPr>
              <a:t>Central Processing Unit, </a:t>
            </a:r>
            <a:r>
              <a:rPr lang="en-US" altLang="zh-CN" dirty="0">
                <a:highlight>
                  <a:srgbClr val="FFFF00"/>
                </a:highlight>
                <a:cs typeface="+mn-ea"/>
                <a:sym typeface="+mn-lt"/>
              </a:rPr>
              <a:t>CPU</a:t>
            </a:r>
            <a:r>
              <a:rPr lang="zh-CN" altLang="en-US" dirty="0">
                <a:cs typeface="+mn-ea"/>
                <a:sym typeface="+mn-lt"/>
              </a:rPr>
              <a:t>）</a:t>
            </a:r>
            <a:endParaRPr lang="en-US" altLang="zh-CN" dirty="0">
              <a:cs typeface="+mn-ea"/>
              <a:sym typeface="+mn-lt"/>
            </a:endParaRPr>
          </a:p>
          <a:p>
            <a:pPr marL="457200" lvl="1" indent="0">
              <a:buNone/>
              <a:defRPr/>
            </a:pP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CPU</a:t>
            </a:r>
            <a:r>
              <a:rPr lang="zh-CN" altLang="en-US" sz="2800" b="1" dirty="0">
                <a:solidFill>
                  <a:srgbClr val="C00000"/>
                </a:solidFill>
                <a:cs typeface="+mn-ea"/>
                <a:sym typeface="+mn-lt"/>
              </a:rPr>
              <a:t>简介</a:t>
            </a:r>
          </a:p>
        </p:txBody>
      </p:sp>
      <p:sp>
        <p:nvSpPr>
          <p:cNvPr id="7" name="灯片编号占位符 6">
            <a:extLst>
              <a:ext uri="{FF2B5EF4-FFF2-40B4-BE49-F238E27FC236}">
                <a16:creationId xmlns:a16="http://schemas.microsoft.com/office/drawing/2014/main" id="{40802CBF-2603-45CF-AC06-60B1BA8DE591}"/>
              </a:ext>
            </a:extLst>
          </p:cNvPr>
          <p:cNvSpPr>
            <a:spLocks noGrp="1"/>
          </p:cNvSpPr>
          <p:nvPr>
            <p:ph type="sldNum" sz="quarter" idx="12"/>
          </p:nvPr>
        </p:nvSpPr>
        <p:spPr/>
        <p:txBody>
          <a:bodyPr/>
          <a:lstStyle/>
          <a:p>
            <a:pPr algn="r"/>
            <a:fld id="{16F781C4-B8D4-4498-9C49-C9A9BB9F3E73}" type="slidenum">
              <a:rPr lang="zh-CN" altLang="en-US" smtClean="0"/>
              <a:pPr algn="r"/>
              <a:t>4</a:t>
            </a:fld>
            <a:endParaRPr lang="zh-CN" altLang="en-US" dirty="0"/>
          </a:p>
        </p:txBody>
      </p:sp>
      <p:pic>
        <p:nvPicPr>
          <p:cNvPr id="3074" name="Picture 2" descr="CPU, GPU, FPGA Or TPU: Which One To Choose For My Machine, 51% OFF">
            <a:extLst>
              <a:ext uri="{FF2B5EF4-FFF2-40B4-BE49-F238E27FC236}">
                <a16:creationId xmlns:a16="http://schemas.microsoft.com/office/drawing/2014/main" id="{88BF6BCD-3A8B-3F81-62C3-595B7C716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28" y="2380822"/>
            <a:ext cx="8496944" cy="3781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81D835-446A-AB90-BFEF-56AD5F840700}"/>
              </a:ext>
            </a:extLst>
          </p:cNvPr>
          <p:cNvSpPr txBox="1"/>
          <p:nvPr/>
        </p:nvSpPr>
        <p:spPr>
          <a:xfrm>
            <a:off x="13294" y="6372036"/>
            <a:ext cx="9908258" cy="369332"/>
          </a:xfrm>
          <a:prstGeom prst="rect">
            <a:avLst/>
          </a:prstGeom>
          <a:noFill/>
        </p:spPr>
        <p:txBody>
          <a:bodyPr wrap="square">
            <a:spAutoFit/>
          </a:bodyPr>
          <a:lstStyle/>
          <a:p>
            <a:r>
              <a:rPr lang="zh-CN" altLang="en-US" dirty="0"/>
              <a:t>CPU、GPU、FPGA、ASIC 的命运角逐 - https://zhuanlan.zhihu.com/p/395593694</a:t>
            </a:r>
          </a:p>
        </p:txBody>
      </p:sp>
    </p:spTree>
    <p:extLst>
      <p:ext uri="{BB962C8B-B14F-4D97-AF65-F5344CB8AC3E}">
        <p14:creationId xmlns:p14="http://schemas.microsoft.com/office/powerpoint/2010/main" val="155894221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目前</a:t>
            </a:r>
            <a:r>
              <a:rPr lang="en-US" altLang="zh-CN" dirty="0">
                <a:cs typeface="+mn-ea"/>
                <a:sym typeface="+mn-lt"/>
              </a:rPr>
              <a:t>80x86</a:t>
            </a:r>
            <a:r>
              <a:rPr lang="zh-CN" altLang="en-US" dirty="0">
                <a:cs typeface="+mn-ea"/>
                <a:sym typeface="+mn-lt"/>
              </a:rPr>
              <a:t>系统一共有</a:t>
            </a:r>
            <a:r>
              <a:rPr lang="en-US" altLang="zh-CN" dirty="0">
                <a:cs typeface="+mn-ea"/>
                <a:sym typeface="+mn-lt"/>
              </a:rPr>
              <a:t>6</a:t>
            </a:r>
            <a:r>
              <a:rPr lang="zh-CN" altLang="en-US" dirty="0">
                <a:cs typeface="+mn-ea"/>
                <a:sym typeface="+mn-lt"/>
              </a:rPr>
              <a:t>个段寄存器</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段寄存器</a:t>
            </a:r>
          </a:p>
        </p:txBody>
      </p:sp>
      <p:pic>
        <p:nvPicPr>
          <p:cNvPr id="6" name="图片 3"/>
          <p:cNvPicPr>
            <a:picLocks noChangeAspect="1" noChangeArrowheads="1"/>
          </p:cNvPicPr>
          <p:nvPr/>
        </p:nvPicPr>
        <p:blipFill>
          <a:blip r:embed="rId2"/>
          <a:srcRect/>
          <a:stretch>
            <a:fillRect/>
          </a:stretch>
        </p:blipFill>
        <p:spPr bwMode="auto">
          <a:xfrm>
            <a:off x="1398683" y="2276872"/>
            <a:ext cx="7108633" cy="4011910"/>
          </a:xfrm>
          <a:prstGeom prst="rect">
            <a:avLst/>
          </a:prstGeom>
          <a:noFill/>
          <a:ln w="9525">
            <a:noFill/>
            <a:miter lim="800000"/>
            <a:headEnd/>
            <a:tailEnd/>
          </a:ln>
        </p:spPr>
      </p:pic>
      <p:sp>
        <p:nvSpPr>
          <p:cNvPr id="8" name="灯片编号占位符 7">
            <a:extLst>
              <a:ext uri="{FF2B5EF4-FFF2-40B4-BE49-F238E27FC236}">
                <a16:creationId xmlns:a16="http://schemas.microsoft.com/office/drawing/2014/main" id="{4B04897E-0CD5-421D-AB2F-F0B058336186}"/>
              </a:ext>
            </a:extLst>
          </p:cNvPr>
          <p:cNvSpPr>
            <a:spLocks noGrp="1"/>
          </p:cNvSpPr>
          <p:nvPr>
            <p:ph type="sldNum" sz="quarter" idx="12"/>
          </p:nvPr>
        </p:nvSpPr>
        <p:spPr/>
        <p:txBody>
          <a:bodyPr/>
          <a:lstStyle/>
          <a:p>
            <a:pPr algn="r"/>
            <a:fld id="{16F781C4-B8D4-4498-9C49-C9A9BB9F3E73}" type="slidenum">
              <a:rPr lang="zh-CN" altLang="en-US" smtClean="0"/>
              <a:pPr algn="r"/>
              <a:t>40</a:t>
            </a:fld>
            <a:endParaRPr lang="zh-CN" altLang="en-US" dirty="0"/>
          </a:p>
        </p:txBody>
      </p:sp>
    </p:spTree>
    <p:extLst>
      <p:ext uri="{BB962C8B-B14F-4D97-AF65-F5344CB8AC3E}">
        <p14:creationId xmlns:p14="http://schemas.microsoft.com/office/powerpoint/2010/main" val="40064610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en-US" altLang="zh-CN" dirty="0">
                <a:cs typeface="+mn-ea"/>
                <a:sym typeface="+mn-lt"/>
              </a:rPr>
              <a:t>CS</a:t>
            </a:r>
            <a:r>
              <a:rPr lang="zh-CN" altLang="en-US" dirty="0">
                <a:cs typeface="+mn-ea"/>
                <a:sym typeface="+mn-lt"/>
              </a:rPr>
              <a:t>：</a:t>
            </a:r>
            <a:r>
              <a:rPr lang="en-US" altLang="zh-CN" dirty="0">
                <a:cs typeface="+mn-ea"/>
                <a:sym typeface="+mn-lt"/>
              </a:rPr>
              <a:t>Code Segment</a:t>
            </a:r>
            <a:r>
              <a:rPr lang="zh-CN" altLang="en-US" dirty="0">
                <a:cs typeface="+mn-ea"/>
                <a:sym typeface="+mn-lt"/>
              </a:rPr>
              <a:t>，代码段寄存器</a:t>
            </a:r>
            <a:endParaRPr lang="en-US" altLang="zh-CN" dirty="0">
              <a:cs typeface="+mn-ea"/>
              <a:sym typeface="+mn-lt"/>
            </a:endParaRPr>
          </a:p>
          <a:p>
            <a:pPr lvl="1"/>
            <a:r>
              <a:rPr lang="zh-CN" altLang="en-US" dirty="0">
                <a:cs typeface="+mn-ea"/>
                <a:sym typeface="+mn-lt"/>
              </a:rPr>
              <a:t>存放应用程序代码所在段的段基址</a:t>
            </a:r>
          </a:p>
          <a:p>
            <a:r>
              <a:rPr lang="en-US" altLang="zh-CN" dirty="0">
                <a:cs typeface="+mn-ea"/>
                <a:sym typeface="+mn-lt"/>
              </a:rPr>
              <a:t>DS</a:t>
            </a:r>
            <a:r>
              <a:rPr lang="zh-CN" altLang="en-US" dirty="0">
                <a:cs typeface="+mn-ea"/>
                <a:sym typeface="+mn-lt"/>
              </a:rPr>
              <a:t>：</a:t>
            </a:r>
            <a:r>
              <a:rPr lang="en-US" altLang="zh-CN" dirty="0">
                <a:cs typeface="+mn-ea"/>
                <a:sym typeface="+mn-lt"/>
              </a:rPr>
              <a:t>Data Segment</a:t>
            </a:r>
            <a:r>
              <a:rPr lang="zh-CN" altLang="en-US" dirty="0">
                <a:cs typeface="+mn-ea"/>
                <a:sym typeface="+mn-lt"/>
              </a:rPr>
              <a:t>，数据段寄存器</a:t>
            </a:r>
            <a:endParaRPr lang="en-US" altLang="zh-CN" dirty="0">
              <a:cs typeface="+mn-ea"/>
              <a:sym typeface="+mn-lt"/>
            </a:endParaRPr>
          </a:p>
          <a:p>
            <a:pPr lvl="1"/>
            <a:r>
              <a:rPr lang="zh-CN" altLang="en-US" dirty="0">
                <a:cs typeface="+mn-ea"/>
                <a:sym typeface="+mn-lt"/>
              </a:rPr>
              <a:t>用于存放数据段的段基址</a:t>
            </a:r>
          </a:p>
          <a:p>
            <a:r>
              <a:rPr lang="en-US" altLang="zh-CN" dirty="0">
                <a:cs typeface="+mn-ea"/>
                <a:sym typeface="+mn-lt"/>
              </a:rPr>
              <a:t>SS</a:t>
            </a:r>
            <a:r>
              <a:rPr lang="zh-CN" altLang="en-US" dirty="0">
                <a:cs typeface="+mn-ea"/>
                <a:sym typeface="+mn-lt"/>
              </a:rPr>
              <a:t>：</a:t>
            </a:r>
            <a:r>
              <a:rPr lang="en-US" altLang="zh-CN" dirty="0">
                <a:cs typeface="+mn-ea"/>
                <a:sym typeface="+mn-lt"/>
              </a:rPr>
              <a:t>Stack Segment</a:t>
            </a:r>
            <a:r>
              <a:rPr lang="zh-CN" altLang="en-US" dirty="0">
                <a:cs typeface="+mn-ea"/>
                <a:sym typeface="+mn-lt"/>
              </a:rPr>
              <a:t>，堆栈段寄存器</a:t>
            </a:r>
            <a:endParaRPr lang="en-US" altLang="zh-CN" dirty="0">
              <a:cs typeface="+mn-ea"/>
              <a:sym typeface="+mn-lt"/>
            </a:endParaRPr>
          </a:p>
          <a:p>
            <a:pPr lvl="1"/>
            <a:r>
              <a:rPr lang="zh-CN" altLang="en-US" dirty="0">
                <a:cs typeface="+mn-ea"/>
                <a:sym typeface="+mn-lt"/>
              </a:rPr>
              <a:t>用于存放栈段的段基址</a:t>
            </a:r>
          </a:p>
          <a:p>
            <a:r>
              <a:rPr lang="en-US" altLang="zh-CN" dirty="0">
                <a:cs typeface="+mn-ea"/>
                <a:sym typeface="+mn-lt"/>
              </a:rPr>
              <a:t>ES</a:t>
            </a:r>
            <a:r>
              <a:rPr lang="zh-CN" altLang="en-US" dirty="0">
                <a:cs typeface="+mn-ea"/>
                <a:sym typeface="+mn-lt"/>
              </a:rPr>
              <a:t>、</a:t>
            </a:r>
            <a:r>
              <a:rPr lang="en-US" altLang="zh-CN" dirty="0">
                <a:cs typeface="+mn-ea"/>
                <a:sym typeface="+mn-lt"/>
              </a:rPr>
              <a:t>FS</a:t>
            </a:r>
            <a:r>
              <a:rPr lang="zh-CN" altLang="en-US" dirty="0">
                <a:cs typeface="+mn-ea"/>
                <a:sym typeface="+mn-lt"/>
              </a:rPr>
              <a:t>、</a:t>
            </a:r>
            <a:r>
              <a:rPr lang="en-US" altLang="zh-CN" dirty="0">
                <a:cs typeface="+mn-ea"/>
                <a:sym typeface="+mn-lt"/>
              </a:rPr>
              <a:t>GS</a:t>
            </a:r>
            <a:r>
              <a:rPr lang="zh-CN" altLang="en-US" dirty="0">
                <a:cs typeface="+mn-ea"/>
                <a:sym typeface="+mn-lt"/>
              </a:rPr>
              <a:t>，附加数据段寄存器</a:t>
            </a:r>
            <a:endParaRPr lang="en-US" altLang="zh-CN" dirty="0">
              <a:cs typeface="+mn-ea"/>
              <a:sym typeface="+mn-lt"/>
            </a:endParaRPr>
          </a:p>
          <a:p>
            <a:pPr lvl="1"/>
            <a:r>
              <a:rPr lang="zh-CN" altLang="en-US" dirty="0">
                <a:cs typeface="+mn-ea"/>
                <a:sym typeface="+mn-lt"/>
              </a:rPr>
              <a:t>用于存放程序使用的附加数据段的段基址</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段寄存器</a:t>
            </a:r>
          </a:p>
        </p:txBody>
      </p:sp>
      <p:sp>
        <p:nvSpPr>
          <p:cNvPr id="7" name="灯片编号占位符 6">
            <a:extLst>
              <a:ext uri="{FF2B5EF4-FFF2-40B4-BE49-F238E27FC236}">
                <a16:creationId xmlns:a16="http://schemas.microsoft.com/office/drawing/2014/main" id="{854469AD-1359-4CA7-A39D-90CBD0D698CC}"/>
              </a:ext>
            </a:extLst>
          </p:cNvPr>
          <p:cNvSpPr>
            <a:spLocks noGrp="1"/>
          </p:cNvSpPr>
          <p:nvPr>
            <p:ph type="sldNum" sz="quarter" idx="12"/>
          </p:nvPr>
        </p:nvSpPr>
        <p:spPr/>
        <p:txBody>
          <a:bodyPr/>
          <a:lstStyle/>
          <a:p>
            <a:pPr algn="r"/>
            <a:fld id="{16F781C4-B8D4-4498-9C49-C9A9BB9F3E73}" type="slidenum">
              <a:rPr lang="zh-CN" altLang="en-US" smtClean="0"/>
              <a:pPr algn="r"/>
              <a:t>41</a:t>
            </a:fld>
            <a:endParaRPr lang="zh-CN" altLang="en-US" dirty="0"/>
          </a:p>
        </p:txBody>
      </p:sp>
    </p:spTree>
    <p:extLst>
      <p:ext uri="{BB962C8B-B14F-4D97-AF65-F5344CB8AC3E}">
        <p14:creationId xmlns:p14="http://schemas.microsoft.com/office/powerpoint/2010/main" val="184233978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a:bodyPr>
          <a:lstStyle/>
          <a:p>
            <a:r>
              <a:rPr lang="zh-CN" altLang="en-US" dirty="0">
                <a:cs typeface="+mn-ea"/>
                <a:sym typeface="+mn-lt"/>
              </a:rPr>
              <a:t>什么是寄存器</a:t>
            </a:r>
          </a:p>
          <a:p>
            <a:r>
              <a:rPr lang="zh-CN" altLang="en-US" dirty="0">
                <a:cs typeface="+mn-ea"/>
                <a:sym typeface="+mn-lt"/>
              </a:rPr>
              <a:t>寄存器分类</a:t>
            </a:r>
          </a:p>
          <a:p>
            <a:r>
              <a:rPr lang="zh-CN" altLang="en-US" dirty="0">
                <a:cs typeface="+mn-ea"/>
                <a:sym typeface="+mn-lt"/>
              </a:rPr>
              <a:t>通用寄存器</a:t>
            </a:r>
          </a:p>
          <a:p>
            <a:r>
              <a:rPr lang="zh-CN" altLang="en-US" dirty="0">
                <a:cs typeface="+mn-ea"/>
                <a:sym typeface="+mn-lt"/>
              </a:rPr>
              <a:t>段寄存器</a:t>
            </a:r>
          </a:p>
          <a:p>
            <a:r>
              <a:rPr lang="zh-CN" altLang="en-US" dirty="0">
                <a:solidFill>
                  <a:srgbClr val="FF0000"/>
                </a:solidFill>
                <a:cs typeface="+mn-ea"/>
                <a:sym typeface="+mn-lt"/>
              </a:rPr>
              <a:t>程序状态与控制寄存器</a:t>
            </a:r>
          </a:p>
          <a:p>
            <a:r>
              <a:rPr lang="zh-CN" altLang="en-US" dirty="0">
                <a:cs typeface="+mn-ea"/>
                <a:sym typeface="+mn-lt"/>
              </a:rPr>
              <a:t>指令指针寄存器</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a:t>
            </a:r>
          </a:p>
        </p:txBody>
      </p:sp>
      <p:sp>
        <p:nvSpPr>
          <p:cNvPr id="7" name="灯片编号占位符 6">
            <a:extLst>
              <a:ext uri="{FF2B5EF4-FFF2-40B4-BE49-F238E27FC236}">
                <a16:creationId xmlns:a16="http://schemas.microsoft.com/office/drawing/2014/main" id="{33B48A3F-3464-41E4-937C-45629CBBD8AF}"/>
              </a:ext>
            </a:extLst>
          </p:cNvPr>
          <p:cNvSpPr>
            <a:spLocks noGrp="1"/>
          </p:cNvSpPr>
          <p:nvPr>
            <p:ph type="sldNum" sz="quarter" idx="12"/>
          </p:nvPr>
        </p:nvSpPr>
        <p:spPr/>
        <p:txBody>
          <a:bodyPr/>
          <a:lstStyle/>
          <a:p>
            <a:pPr algn="r"/>
            <a:fld id="{16F781C4-B8D4-4498-9C49-C9A9BB9F3E73}" type="slidenum">
              <a:rPr lang="zh-CN" altLang="en-US" smtClean="0"/>
              <a:pPr algn="r"/>
              <a:t>42</a:t>
            </a:fld>
            <a:endParaRPr lang="zh-CN" altLang="en-US" dirty="0"/>
          </a:p>
        </p:txBody>
      </p:sp>
    </p:spTree>
    <p:extLst>
      <p:ext uri="{BB962C8B-B14F-4D97-AF65-F5344CB8AC3E}">
        <p14:creationId xmlns:p14="http://schemas.microsoft.com/office/powerpoint/2010/main" val="87488213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4601716" cy="4896544"/>
          </a:xfrm>
        </p:spPr>
        <p:txBody>
          <a:bodyPr>
            <a:normAutofit/>
          </a:bodyPr>
          <a:lstStyle/>
          <a:p>
            <a:r>
              <a:rPr lang="zh-CN" altLang="en-US" dirty="0">
                <a:cs typeface="+mn-ea"/>
                <a:sym typeface="+mn-lt"/>
              </a:rPr>
              <a:t>程序状态与控制寄存器（也称为</a:t>
            </a:r>
            <a:r>
              <a:rPr lang="zh-CN" altLang="en-US" dirty="0">
                <a:highlight>
                  <a:srgbClr val="FFFF00"/>
                </a:highlight>
                <a:cs typeface="+mn-ea"/>
                <a:sym typeface="+mn-lt"/>
              </a:rPr>
              <a:t>标志寄存器</a:t>
            </a:r>
            <a:r>
              <a:rPr lang="zh-CN" altLang="en-US" dirty="0">
                <a:cs typeface="+mn-ea"/>
                <a:sym typeface="+mn-lt"/>
              </a:rPr>
              <a:t>）</a:t>
            </a:r>
            <a:endParaRPr lang="en-US" altLang="zh-CN" dirty="0">
              <a:cs typeface="+mn-ea"/>
              <a:sym typeface="+mn-lt"/>
            </a:endParaRPr>
          </a:p>
          <a:p>
            <a:pPr lvl="1"/>
            <a:r>
              <a:rPr lang="zh-CN" altLang="en-US" dirty="0">
                <a:cs typeface="+mn-ea"/>
                <a:sym typeface="+mn-lt"/>
              </a:rPr>
              <a:t>主要有</a:t>
            </a:r>
            <a:r>
              <a:rPr lang="en-US" altLang="zh-CN" dirty="0">
                <a:cs typeface="+mn-ea"/>
                <a:sym typeface="+mn-lt"/>
              </a:rPr>
              <a:t>3</a:t>
            </a:r>
            <a:r>
              <a:rPr lang="zh-CN" altLang="en-US" dirty="0">
                <a:cs typeface="+mn-ea"/>
                <a:sym typeface="+mn-lt"/>
              </a:rPr>
              <a:t>种作用：</a:t>
            </a:r>
          </a:p>
          <a:p>
            <a:pPr lvl="2"/>
            <a:r>
              <a:rPr lang="zh-CN" altLang="en-US" dirty="0">
                <a:cs typeface="+mn-ea"/>
                <a:sym typeface="+mn-lt"/>
              </a:rPr>
              <a:t>用来存储相关指令的某些执行结果</a:t>
            </a:r>
          </a:p>
          <a:p>
            <a:pPr lvl="2"/>
            <a:r>
              <a:rPr lang="zh-CN" altLang="en-US" dirty="0">
                <a:cs typeface="+mn-ea"/>
                <a:sym typeface="+mn-lt"/>
              </a:rPr>
              <a:t>用来为</a:t>
            </a:r>
            <a:r>
              <a:rPr lang="en-US" altLang="zh-CN" dirty="0">
                <a:cs typeface="+mn-ea"/>
                <a:sym typeface="+mn-lt"/>
              </a:rPr>
              <a:t>CPU</a:t>
            </a:r>
            <a:r>
              <a:rPr lang="zh-CN" altLang="en-US" dirty="0">
                <a:cs typeface="+mn-ea"/>
                <a:sym typeface="+mn-lt"/>
              </a:rPr>
              <a:t>执行相关指令提供行为依据</a:t>
            </a:r>
            <a:endParaRPr lang="en-US" altLang="zh-CN" dirty="0">
              <a:cs typeface="+mn-ea"/>
              <a:sym typeface="+mn-lt"/>
            </a:endParaRPr>
          </a:p>
          <a:p>
            <a:pPr lvl="3"/>
            <a:r>
              <a:rPr lang="zh-CN" altLang="en-US" b="0" dirty="0">
                <a:solidFill>
                  <a:srgbClr val="374151"/>
                </a:solidFill>
                <a:latin typeface="Söhne"/>
              </a:rPr>
              <a:t>条件分支和状态控制</a:t>
            </a:r>
            <a:endParaRPr lang="zh-CN" altLang="en-US" dirty="0">
              <a:cs typeface="+mn-ea"/>
              <a:sym typeface="+mn-lt"/>
            </a:endParaRPr>
          </a:p>
          <a:p>
            <a:pPr lvl="2"/>
            <a:r>
              <a:rPr lang="zh-CN" altLang="en-US" dirty="0">
                <a:cs typeface="+mn-ea"/>
                <a:sym typeface="+mn-lt"/>
              </a:rPr>
              <a:t>用来控制</a:t>
            </a:r>
            <a:r>
              <a:rPr lang="en-US" altLang="zh-CN" dirty="0">
                <a:cs typeface="+mn-ea"/>
                <a:sym typeface="+mn-lt"/>
              </a:rPr>
              <a:t>CPU</a:t>
            </a:r>
            <a:r>
              <a:rPr lang="zh-CN" altLang="en-US" dirty="0">
                <a:cs typeface="+mn-ea"/>
                <a:sym typeface="+mn-lt"/>
              </a:rPr>
              <a:t>的相关工作方式</a:t>
            </a:r>
            <a:endParaRPr lang="en-US" altLang="zh-CN" dirty="0">
              <a:cs typeface="+mn-ea"/>
              <a:sym typeface="+mn-lt"/>
            </a:endParaRPr>
          </a:p>
          <a:p>
            <a:pPr lvl="3"/>
            <a:r>
              <a:rPr lang="zh-CN" altLang="en-US" b="0" dirty="0">
                <a:solidFill>
                  <a:srgbClr val="374151"/>
                </a:solidFill>
                <a:latin typeface="Söhne"/>
                <a:sym typeface="+mn-lt"/>
              </a:rPr>
              <a:t>中断操作</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程序状态与控制寄存器</a:t>
            </a:r>
          </a:p>
        </p:txBody>
      </p:sp>
      <p:sp>
        <p:nvSpPr>
          <p:cNvPr id="7" name="灯片编号占位符 6">
            <a:extLst>
              <a:ext uri="{FF2B5EF4-FFF2-40B4-BE49-F238E27FC236}">
                <a16:creationId xmlns:a16="http://schemas.microsoft.com/office/drawing/2014/main" id="{4E1AC715-6B39-4BBB-AD95-4B045A72C6A4}"/>
              </a:ext>
            </a:extLst>
          </p:cNvPr>
          <p:cNvSpPr>
            <a:spLocks noGrp="1"/>
          </p:cNvSpPr>
          <p:nvPr>
            <p:ph type="sldNum" sz="quarter" idx="12"/>
          </p:nvPr>
        </p:nvSpPr>
        <p:spPr/>
        <p:txBody>
          <a:bodyPr/>
          <a:lstStyle/>
          <a:p>
            <a:pPr algn="r"/>
            <a:fld id="{16F781C4-B8D4-4498-9C49-C9A9BB9F3E73}" type="slidenum">
              <a:rPr lang="zh-CN" altLang="en-US" smtClean="0"/>
              <a:pPr algn="r"/>
              <a:t>43</a:t>
            </a:fld>
            <a:endParaRPr lang="zh-CN" altLang="en-US" dirty="0"/>
          </a:p>
        </p:txBody>
      </p:sp>
      <p:pic>
        <p:nvPicPr>
          <p:cNvPr id="6146" name="Picture 2" descr="The ARM1 processor's flags, reverse engineered">
            <a:extLst>
              <a:ext uri="{FF2B5EF4-FFF2-40B4-BE49-F238E27FC236}">
                <a16:creationId xmlns:a16="http://schemas.microsoft.com/office/drawing/2014/main" id="{777FAA1F-C5EA-DA69-F421-E3CDE0E873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8300" y="1640386"/>
            <a:ext cx="4457700" cy="4409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204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1000"/>
                                        <p:tgtEl>
                                          <p:spTgt spid="4">
                                            <p:txEl>
                                              <p:pRg st="6" end="6"/>
                                            </p:txEl>
                                          </p:spTgt>
                                        </p:tgtEl>
                                      </p:cBhvr>
                                    </p:animEffect>
                                    <p:anim calcmode="lin" valueType="num">
                                      <p:cBhvr>
                                        <p:cTn id="2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在</a:t>
            </a:r>
            <a:r>
              <a:rPr lang="en-US" altLang="zh-CN" dirty="0">
                <a:cs typeface="+mn-ea"/>
                <a:sym typeface="+mn-lt"/>
              </a:rPr>
              <a:t>IA-32</a:t>
            </a:r>
            <a:r>
              <a:rPr lang="zh-CN" altLang="en-US" dirty="0">
                <a:cs typeface="+mn-ea"/>
                <a:sym typeface="+mn-lt"/>
              </a:rPr>
              <a:t>中标志寄存器的名称为</a:t>
            </a:r>
            <a:r>
              <a:rPr lang="en-US" altLang="zh-CN" dirty="0">
                <a:solidFill>
                  <a:srgbClr val="FF0000"/>
                </a:solidFill>
                <a:highlight>
                  <a:srgbClr val="FFFF00"/>
                </a:highlight>
                <a:cs typeface="+mn-ea"/>
                <a:sym typeface="+mn-lt"/>
              </a:rPr>
              <a:t>EFLAGS</a:t>
            </a:r>
          </a:p>
          <a:p>
            <a:pPr lvl="1"/>
            <a:r>
              <a:rPr lang="zh-CN" altLang="en-US" dirty="0">
                <a:cs typeface="+mn-ea"/>
                <a:sym typeface="+mn-lt"/>
              </a:rPr>
              <a:t>大小为</a:t>
            </a:r>
            <a:r>
              <a:rPr lang="en-US" altLang="zh-CN" dirty="0">
                <a:cs typeface="+mn-ea"/>
                <a:sym typeface="+mn-lt"/>
              </a:rPr>
              <a:t>4</a:t>
            </a:r>
            <a:r>
              <a:rPr lang="zh-CN" altLang="en-US" dirty="0">
                <a:cs typeface="+mn-ea"/>
                <a:sym typeface="+mn-lt"/>
              </a:rPr>
              <a:t>个字节，</a:t>
            </a:r>
            <a:r>
              <a:rPr lang="en-US" altLang="zh-CN" dirty="0">
                <a:cs typeface="+mn-ea"/>
                <a:sym typeface="+mn-lt"/>
              </a:rPr>
              <a:t> </a:t>
            </a:r>
            <a:r>
              <a:rPr lang="zh-CN" altLang="en-US" dirty="0">
                <a:cs typeface="+mn-ea"/>
                <a:sym typeface="+mn-lt"/>
              </a:rPr>
              <a:t>共有</a:t>
            </a:r>
            <a:r>
              <a:rPr lang="en-US" altLang="zh-CN" dirty="0">
                <a:cs typeface="+mn-ea"/>
                <a:sym typeface="+mn-lt"/>
              </a:rPr>
              <a:t>32</a:t>
            </a:r>
            <a:r>
              <a:rPr lang="zh-CN" altLang="en-US" dirty="0">
                <a:cs typeface="+mn-ea"/>
                <a:sym typeface="+mn-lt"/>
              </a:rPr>
              <a:t>个位元，每一位都有专门的含义，记录特定的信息</a:t>
            </a:r>
            <a:endParaRPr lang="en-US" altLang="zh-CN" dirty="0">
              <a:cs typeface="+mn-ea"/>
              <a:sym typeface="+mn-lt"/>
            </a:endParaRPr>
          </a:p>
          <a:p>
            <a:pPr lvl="2"/>
            <a:r>
              <a:rPr lang="zh-CN" altLang="en-US" dirty="0">
                <a:cs typeface="+mn-ea"/>
                <a:sym typeface="+mn-lt"/>
              </a:rPr>
              <a:t>每位的值为</a:t>
            </a:r>
            <a:r>
              <a:rPr lang="en-US" altLang="zh-CN" dirty="0">
                <a:cs typeface="+mn-ea"/>
                <a:sym typeface="+mn-lt"/>
              </a:rPr>
              <a:t>1</a:t>
            </a:r>
            <a:r>
              <a:rPr lang="zh-CN" altLang="en-US" dirty="0">
                <a:cs typeface="+mn-ea"/>
                <a:sym typeface="+mn-lt"/>
              </a:rPr>
              <a:t>或</a:t>
            </a:r>
            <a:r>
              <a:rPr lang="en-US" altLang="zh-CN" dirty="0">
                <a:cs typeface="+mn-ea"/>
                <a:sym typeface="+mn-lt"/>
              </a:rPr>
              <a:t>0</a:t>
            </a:r>
            <a:r>
              <a:rPr lang="zh-CN" altLang="en-US" dirty="0">
                <a:cs typeface="+mn-ea"/>
                <a:sym typeface="+mn-lt"/>
              </a:rPr>
              <a:t>，代表</a:t>
            </a:r>
            <a:r>
              <a:rPr lang="en-US" altLang="zh-CN" dirty="0">
                <a:cs typeface="+mn-ea"/>
                <a:sym typeface="+mn-lt"/>
              </a:rPr>
              <a:t>On/Off</a:t>
            </a:r>
            <a:r>
              <a:rPr lang="zh-CN" altLang="en-US" dirty="0">
                <a:cs typeface="+mn-ea"/>
                <a:sym typeface="+mn-lt"/>
              </a:rPr>
              <a:t>或</a:t>
            </a:r>
            <a:r>
              <a:rPr lang="en-US" altLang="zh-CN" dirty="0">
                <a:cs typeface="+mn-ea"/>
                <a:sym typeface="+mn-lt"/>
              </a:rPr>
              <a:t>True/False</a:t>
            </a:r>
          </a:p>
          <a:p>
            <a:pPr lvl="2"/>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包含一组状态标志、一个控制标志和一组系统标志</a:t>
            </a:r>
            <a:endParaRPr lang="en-US" altLang="zh-CN" dirty="0">
              <a:cs typeface="+mn-ea"/>
              <a:sym typeface="+mn-lt"/>
            </a:endParaRPr>
          </a:p>
          <a:p>
            <a:pPr lvl="1"/>
            <a:r>
              <a:rPr lang="zh-CN" altLang="en-US" dirty="0">
                <a:cs typeface="+mn-ea"/>
                <a:sym typeface="+mn-lt"/>
              </a:rPr>
              <a:t>一些标志可以使用专用指令直接修改，但是没有指令可以将整个寄存器进行检查或修改</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程序状态与控制寄存器</a:t>
            </a:r>
          </a:p>
        </p:txBody>
      </p:sp>
      <p:sp>
        <p:nvSpPr>
          <p:cNvPr id="7" name="灯片编号占位符 6">
            <a:extLst>
              <a:ext uri="{FF2B5EF4-FFF2-40B4-BE49-F238E27FC236}">
                <a16:creationId xmlns:a16="http://schemas.microsoft.com/office/drawing/2014/main" id="{97811586-055E-44CC-A962-4515B08555A8}"/>
              </a:ext>
            </a:extLst>
          </p:cNvPr>
          <p:cNvSpPr>
            <a:spLocks noGrp="1"/>
          </p:cNvSpPr>
          <p:nvPr>
            <p:ph type="sldNum" sz="quarter" idx="12"/>
          </p:nvPr>
        </p:nvSpPr>
        <p:spPr/>
        <p:txBody>
          <a:bodyPr/>
          <a:lstStyle/>
          <a:p>
            <a:pPr algn="r"/>
            <a:fld id="{16F781C4-B8D4-4498-9C49-C9A9BB9F3E73}" type="slidenum">
              <a:rPr lang="zh-CN" altLang="en-US" smtClean="0"/>
              <a:pPr algn="r"/>
              <a:t>44</a:t>
            </a:fld>
            <a:endParaRPr lang="zh-CN" altLang="en-US" dirty="0"/>
          </a:p>
        </p:txBody>
      </p:sp>
      <p:pic>
        <p:nvPicPr>
          <p:cNvPr id="6" name="Picture 5">
            <a:extLst>
              <a:ext uri="{FF2B5EF4-FFF2-40B4-BE49-F238E27FC236}">
                <a16:creationId xmlns:a16="http://schemas.microsoft.com/office/drawing/2014/main" id="{1CF5AF12-2CE0-F95C-049A-DCAB9605AB07}"/>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992560" y="3609896"/>
            <a:ext cx="8451195" cy="774427"/>
          </a:xfrm>
          <a:prstGeom prst="rect">
            <a:avLst/>
          </a:prstGeom>
        </p:spPr>
      </p:pic>
    </p:spTree>
    <p:extLst>
      <p:ext uri="{BB962C8B-B14F-4D97-AF65-F5344CB8AC3E}">
        <p14:creationId xmlns:p14="http://schemas.microsoft.com/office/powerpoint/2010/main" val="188151162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程序状态与控制寄存器</a:t>
            </a:r>
          </a:p>
        </p:txBody>
      </p:sp>
      <p:sp>
        <p:nvSpPr>
          <p:cNvPr id="7" name="灯片编号占位符 6">
            <a:extLst>
              <a:ext uri="{FF2B5EF4-FFF2-40B4-BE49-F238E27FC236}">
                <a16:creationId xmlns:a16="http://schemas.microsoft.com/office/drawing/2014/main" id="{163F73F1-CF89-435F-AAA8-8F8395A15116}"/>
              </a:ext>
            </a:extLst>
          </p:cNvPr>
          <p:cNvSpPr>
            <a:spLocks noGrp="1"/>
          </p:cNvSpPr>
          <p:nvPr>
            <p:ph type="sldNum" sz="quarter" idx="12"/>
          </p:nvPr>
        </p:nvSpPr>
        <p:spPr/>
        <p:txBody>
          <a:bodyPr/>
          <a:lstStyle/>
          <a:p>
            <a:pPr algn="r"/>
            <a:fld id="{16F781C4-B8D4-4498-9C49-C9A9BB9F3E73}" type="slidenum">
              <a:rPr lang="zh-CN" altLang="en-US" smtClean="0"/>
              <a:pPr algn="r"/>
              <a:t>45</a:t>
            </a:fld>
            <a:endParaRPr lang="zh-CN" altLang="en-US" dirty="0"/>
          </a:p>
        </p:txBody>
      </p:sp>
      <p:pic>
        <p:nvPicPr>
          <p:cNvPr id="4" name="Picture 3">
            <a:extLst>
              <a:ext uri="{FF2B5EF4-FFF2-40B4-BE49-F238E27FC236}">
                <a16:creationId xmlns:a16="http://schemas.microsoft.com/office/drawing/2014/main" id="{9373EE68-6100-2093-6325-6F7007E49DB6}"/>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345406" y="1484784"/>
            <a:ext cx="7215188" cy="5000625"/>
          </a:xfrm>
          <a:prstGeom prst="rect">
            <a:avLst/>
          </a:prstGeom>
        </p:spPr>
      </p:pic>
    </p:spTree>
    <p:extLst>
      <p:ext uri="{BB962C8B-B14F-4D97-AF65-F5344CB8AC3E}">
        <p14:creationId xmlns:p14="http://schemas.microsoft.com/office/powerpoint/2010/main" val="1860366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fontScale="92500" lnSpcReduction="10000"/>
          </a:bodyPr>
          <a:lstStyle/>
          <a:p>
            <a:r>
              <a:rPr lang="en-US" altLang="zh-CN" dirty="0">
                <a:cs typeface="+mn-ea"/>
                <a:sym typeface="+mn-lt"/>
              </a:rPr>
              <a:t>EFLAGS</a:t>
            </a:r>
            <a:r>
              <a:rPr lang="zh-CN" altLang="en-US" dirty="0">
                <a:cs typeface="+mn-ea"/>
                <a:sym typeface="+mn-lt"/>
              </a:rPr>
              <a:t>寄存器的</a:t>
            </a:r>
            <a:r>
              <a:rPr lang="en-US" altLang="zh-CN" dirty="0">
                <a:cs typeface="+mn-ea"/>
                <a:sym typeface="+mn-lt"/>
              </a:rPr>
              <a:t>32</a:t>
            </a:r>
            <a:r>
              <a:rPr lang="zh-CN" altLang="en-US" dirty="0">
                <a:cs typeface="+mn-ea"/>
                <a:sym typeface="+mn-lt"/>
              </a:rPr>
              <a:t>位标志可以分为</a:t>
            </a:r>
            <a:r>
              <a:rPr lang="en-US" altLang="zh-CN" dirty="0">
                <a:cs typeface="+mn-ea"/>
                <a:sym typeface="+mn-lt"/>
              </a:rPr>
              <a:t>4</a:t>
            </a:r>
            <a:r>
              <a:rPr lang="zh-CN" altLang="en-US" dirty="0">
                <a:cs typeface="+mn-ea"/>
                <a:sym typeface="+mn-lt"/>
              </a:rPr>
              <a:t>类：</a:t>
            </a:r>
          </a:p>
          <a:p>
            <a:pPr lvl="1"/>
            <a:r>
              <a:rPr lang="zh-CN" altLang="en-US" dirty="0">
                <a:cs typeface="+mn-ea"/>
                <a:sym typeface="+mn-lt"/>
              </a:rPr>
              <a:t>系统标志</a:t>
            </a:r>
            <a:r>
              <a:rPr lang="en-US" altLang="zh-CN" dirty="0">
                <a:cs typeface="+mn-ea"/>
                <a:sym typeface="+mn-lt"/>
              </a:rPr>
              <a:t>(</a:t>
            </a:r>
            <a:r>
              <a:rPr lang="zh-CN" altLang="en-US" dirty="0">
                <a:cs typeface="+mn-ea"/>
                <a:sym typeface="+mn-lt"/>
              </a:rPr>
              <a:t>位</a:t>
            </a:r>
            <a:r>
              <a:rPr lang="en-US" altLang="zh-CN" dirty="0">
                <a:cs typeface="+mn-ea"/>
                <a:sym typeface="+mn-lt"/>
              </a:rPr>
              <a:t>8</a:t>
            </a:r>
            <a:r>
              <a:rPr lang="zh-CN" altLang="en-US" dirty="0">
                <a:cs typeface="+mn-ea"/>
                <a:sym typeface="+mn-lt"/>
              </a:rPr>
              <a:t>，</a:t>
            </a:r>
            <a:r>
              <a:rPr lang="en-US" altLang="zh-CN" dirty="0">
                <a:cs typeface="+mn-ea"/>
                <a:sym typeface="+mn-lt"/>
              </a:rPr>
              <a:t>9</a:t>
            </a:r>
            <a:r>
              <a:rPr lang="zh-CN" altLang="en-US" dirty="0">
                <a:cs typeface="+mn-ea"/>
                <a:sym typeface="+mn-lt"/>
              </a:rPr>
              <a:t>，</a:t>
            </a:r>
            <a:r>
              <a:rPr lang="en-US" altLang="zh-CN" dirty="0">
                <a:cs typeface="+mn-ea"/>
                <a:sym typeface="+mn-lt"/>
              </a:rPr>
              <a:t>14</a:t>
            </a:r>
            <a:r>
              <a:rPr lang="zh-CN" altLang="en-US" dirty="0">
                <a:cs typeface="+mn-ea"/>
                <a:sym typeface="+mn-lt"/>
              </a:rPr>
              <a:t>，</a:t>
            </a:r>
            <a:r>
              <a:rPr lang="en-US" altLang="zh-CN" dirty="0">
                <a:cs typeface="+mn-ea"/>
                <a:sym typeface="+mn-lt"/>
              </a:rPr>
              <a:t>16</a:t>
            </a:r>
            <a:r>
              <a:rPr lang="zh-CN" altLang="en-US" dirty="0">
                <a:cs typeface="+mn-ea"/>
                <a:sym typeface="+mn-lt"/>
              </a:rPr>
              <a:t>，</a:t>
            </a:r>
            <a:r>
              <a:rPr lang="en-US" altLang="zh-CN" dirty="0">
                <a:cs typeface="+mn-ea"/>
                <a:sym typeface="+mn-lt"/>
              </a:rPr>
              <a:t>17</a:t>
            </a:r>
            <a:r>
              <a:rPr lang="zh-CN" altLang="en-US" dirty="0">
                <a:cs typeface="+mn-ea"/>
                <a:sym typeface="+mn-lt"/>
              </a:rPr>
              <a:t>，</a:t>
            </a:r>
            <a:r>
              <a:rPr lang="en-US" altLang="zh-CN" dirty="0">
                <a:cs typeface="+mn-ea"/>
                <a:sym typeface="+mn-lt"/>
              </a:rPr>
              <a:t>18</a:t>
            </a:r>
            <a:r>
              <a:rPr lang="zh-CN" altLang="en-US" dirty="0">
                <a:cs typeface="+mn-ea"/>
                <a:sym typeface="+mn-lt"/>
              </a:rPr>
              <a:t>，</a:t>
            </a:r>
            <a:r>
              <a:rPr lang="en-US" altLang="zh-CN" dirty="0">
                <a:cs typeface="+mn-ea"/>
                <a:sym typeface="+mn-lt"/>
              </a:rPr>
              <a:t>19</a:t>
            </a:r>
            <a:r>
              <a:rPr lang="zh-CN" altLang="en-US" dirty="0">
                <a:cs typeface="+mn-ea"/>
                <a:sym typeface="+mn-lt"/>
              </a:rPr>
              <a:t>，</a:t>
            </a:r>
            <a:r>
              <a:rPr lang="en-US" altLang="zh-CN" dirty="0">
                <a:cs typeface="+mn-ea"/>
                <a:sym typeface="+mn-lt"/>
              </a:rPr>
              <a:t>20</a:t>
            </a:r>
            <a:r>
              <a:rPr lang="zh-CN" altLang="en-US" dirty="0">
                <a:cs typeface="+mn-ea"/>
                <a:sym typeface="+mn-lt"/>
              </a:rPr>
              <a:t>，</a:t>
            </a:r>
            <a:r>
              <a:rPr lang="en-US" altLang="zh-CN" dirty="0">
                <a:cs typeface="+mn-ea"/>
                <a:sym typeface="+mn-lt"/>
              </a:rPr>
              <a:t>21)</a:t>
            </a:r>
            <a:r>
              <a:rPr lang="zh-CN" altLang="en-US" dirty="0">
                <a:cs typeface="+mn-ea"/>
                <a:sym typeface="+mn-lt"/>
              </a:rPr>
              <a:t>和</a:t>
            </a:r>
            <a:r>
              <a:rPr lang="en-US" altLang="zh-CN" dirty="0">
                <a:cs typeface="+mn-ea"/>
                <a:sym typeface="+mn-lt"/>
              </a:rPr>
              <a:t>IOPL(I/O Privilege Level)</a:t>
            </a:r>
            <a:r>
              <a:rPr lang="zh-CN" altLang="en-US" dirty="0">
                <a:cs typeface="+mn-ea"/>
                <a:sym typeface="+mn-lt"/>
              </a:rPr>
              <a:t>字段</a:t>
            </a:r>
            <a:r>
              <a:rPr lang="en-US" altLang="zh-CN" dirty="0">
                <a:cs typeface="+mn-ea"/>
                <a:sym typeface="+mn-lt"/>
              </a:rPr>
              <a:t>(</a:t>
            </a:r>
            <a:r>
              <a:rPr lang="zh-CN" altLang="en-US" dirty="0">
                <a:cs typeface="+mn-ea"/>
                <a:sym typeface="+mn-lt"/>
              </a:rPr>
              <a:t>位</a:t>
            </a:r>
            <a:r>
              <a:rPr lang="en-US" altLang="zh-CN" dirty="0">
                <a:cs typeface="+mn-ea"/>
                <a:sym typeface="+mn-lt"/>
              </a:rPr>
              <a:t>12</a:t>
            </a:r>
            <a:r>
              <a:rPr lang="zh-CN" altLang="en-US" dirty="0">
                <a:cs typeface="+mn-ea"/>
                <a:sym typeface="+mn-lt"/>
              </a:rPr>
              <a:t>，</a:t>
            </a:r>
            <a:r>
              <a:rPr lang="en-US" altLang="zh-CN" dirty="0">
                <a:cs typeface="+mn-ea"/>
                <a:sym typeface="+mn-lt"/>
              </a:rPr>
              <a:t>13)</a:t>
            </a:r>
          </a:p>
          <a:p>
            <a:pPr lvl="2"/>
            <a:r>
              <a:rPr lang="zh-CN" altLang="en-US" dirty="0">
                <a:cs typeface="+mn-ea"/>
                <a:sym typeface="+mn-lt"/>
              </a:rPr>
              <a:t> 控制操作系统或执行操作，应用程序不能修改以上标志位</a:t>
            </a:r>
          </a:p>
          <a:p>
            <a:pPr lvl="1"/>
            <a:r>
              <a:rPr lang="zh-CN" altLang="en-US" dirty="0">
                <a:cs typeface="+mn-ea"/>
                <a:sym typeface="+mn-lt"/>
              </a:rPr>
              <a:t>方向标志</a:t>
            </a:r>
            <a:r>
              <a:rPr lang="en-US" altLang="zh-CN" dirty="0">
                <a:cs typeface="+mn-ea"/>
                <a:sym typeface="+mn-lt"/>
              </a:rPr>
              <a:t>(DF</a:t>
            </a:r>
            <a:r>
              <a:rPr lang="zh-CN" altLang="en-US" dirty="0">
                <a:cs typeface="+mn-ea"/>
                <a:sym typeface="+mn-lt"/>
              </a:rPr>
              <a:t>，位</a:t>
            </a:r>
            <a:r>
              <a:rPr lang="en-US" altLang="zh-CN" dirty="0">
                <a:cs typeface="+mn-ea"/>
                <a:sym typeface="+mn-lt"/>
              </a:rPr>
              <a:t>10)</a:t>
            </a:r>
            <a:r>
              <a:rPr lang="zh-CN" altLang="en-US" dirty="0">
                <a:cs typeface="+mn-ea"/>
                <a:sym typeface="+mn-lt"/>
              </a:rPr>
              <a:t>：控制串操作指令的处理方向</a:t>
            </a:r>
            <a:endParaRPr lang="en-US" altLang="zh-CN" dirty="0">
              <a:cs typeface="+mn-ea"/>
              <a:sym typeface="+mn-lt"/>
            </a:endParaRPr>
          </a:p>
          <a:p>
            <a:pPr lvl="2"/>
            <a:r>
              <a:rPr lang="en-US" altLang="zh-CN" dirty="0">
                <a:cs typeface="+mn-ea"/>
                <a:sym typeface="+mn-lt"/>
              </a:rPr>
              <a:t>DF=0</a:t>
            </a:r>
            <a:r>
              <a:rPr lang="zh-CN" altLang="en-US" dirty="0">
                <a:cs typeface="+mn-ea"/>
                <a:sym typeface="+mn-lt"/>
              </a:rPr>
              <a:t>，从低地址到高地址</a:t>
            </a:r>
            <a:endParaRPr lang="en-US" altLang="zh-CN" dirty="0">
              <a:cs typeface="+mn-ea"/>
              <a:sym typeface="+mn-lt"/>
            </a:endParaRPr>
          </a:p>
          <a:p>
            <a:pPr lvl="2"/>
            <a:r>
              <a:rPr lang="en-US" altLang="zh-CN" dirty="0">
                <a:cs typeface="+mn-ea"/>
                <a:sym typeface="+mn-lt"/>
              </a:rPr>
              <a:t>DF=1</a:t>
            </a:r>
            <a:r>
              <a:rPr lang="zh-CN" altLang="en-US" dirty="0">
                <a:cs typeface="+mn-ea"/>
                <a:sym typeface="+mn-lt"/>
              </a:rPr>
              <a:t>，从高地址到低地址</a:t>
            </a:r>
          </a:p>
          <a:p>
            <a:pPr lvl="1"/>
            <a:r>
              <a:rPr lang="zh-CN" altLang="en-US" dirty="0">
                <a:solidFill>
                  <a:srgbClr val="FF0000"/>
                </a:solidFill>
                <a:cs typeface="+mn-ea"/>
                <a:sym typeface="+mn-lt"/>
              </a:rPr>
              <a:t>状态标志</a:t>
            </a:r>
            <a:r>
              <a:rPr lang="en-US" altLang="zh-CN" dirty="0">
                <a:solidFill>
                  <a:srgbClr val="FF0000"/>
                </a:solidFill>
                <a:cs typeface="+mn-ea"/>
                <a:sym typeface="+mn-lt"/>
              </a:rPr>
              <a:t>(</a:t>
            </a:r>
            <a:r>
              <a:rPr lang="zh-CN" altLang="en-US" dirty="0">
                <a:solidFill>
                  <a:srgbClr val="FF0000"/>
                </a:solidFill>
                <a:cs typeface="+mn-ea"/>
                <a:sym typeface="+mn-lt"/>
              </a:rPr>
              <a:t>位</a:t>
            </a:r>
            <a:r>
              <a:rPr lang="en-US" altLang="zh-CN" dirty="0">
                <a:solidFill>
                  <a:srgbClr val="FF0000"/>
                </a:solidFill>
                <a:cs typeface="+mn-ea"/>
                <a:sym typeface="+mn-lt"/>
              </a:rPr>
              <a:t>0</a:t>
            </a:r>
            <a:r>
              <a:rPr lang="zh-CN" altLang="en-US" dirty="0">
                <a:solidFill>
                  <a:srgbClr val="FF0000"/>
                </a:solidFill>
                <a:cs typeface="+mn-ea"/>
                <a:sym typeface="+mn-lt"/>
              </a:rPr>
              <a:t>，</a:t>
            </a:r>
            <a:r>
              <a:rPr lang="en-US" altLang="zh-CN" dirty="0">
                <a:solidFill>
                  <a:srgbClr val="FF0000"/>
                </a:solidFill>
                <a:cs typeface="+mn-ea"/>
                <a:sym typeface="+mn-lt"/>
              </a:rPr>
              <a:t>2</a:t>
            </a:r>
            <a:r>
              <a:rPr lang="zh-CN" altLang="en-US" dirty="0">
                <a:solidFill>
                  <a:srgbClr val="FF0000"/>
                </a:solidFill>
                <a:cs typeface="+mn-ea"/>
                <a:sym typeface="+mn-lt"/>
              </a:rPr>
              <a:t>，</a:t>
            </a:r>
            <a:r>
              <a:rPr lang="en-US" altLang="zh-CN" dirty="0">
                <a:solidFill>
                  <a:srgbClr val="FF0000"/>
                </a:solidFill>
                <a:cs typeface="+mn-ea"/>
                <a:sym typeface="+mn-lt"/>
              </a:rPr>
              <a:t>4</a:t>
            </a:r>
            <a:r>
              <a:rPr lang="zh-CN" altLang="en-US" dirty="0">
                <a:solidFill>
                  <a:srgbClr val="FF0000"/>
                </a:solidFill>
                <a:cs typeface="+mn-ea"/>
                <a:sym typeface="+mn-lt"/>
              </a:rPr>
              <a:t>，</a:t>
            </a:r>
            <a:r>
              <a:rPr lang="en-US" altLang="zh-CN" dirty="0">
                <a:solidFill>
                  <a:srgbClr val="FF0000"/>
                </a:solidFill>
                <a:cs typeface="+mn-ea"/>
                <a:sym typeface="+mn-lt"/>
              </a:rPr>
              <a:t>6</a:t>
            </a:r>
            <a:r>
              <a:rPr lang="zh-CN" altLang="en-US" dirty="0">
                <a:solidFill>
                  <a:srgbClr val="FF0000"/>
                </a:solidFill>
                <a:cs typeface="+mn-ea"/>
                <a:sym typeface="+mn-lt"/>
              </a:rPr>
              <a:t>，</a:t>
            </a:r>
            <a:r>
              <a:rPr lang="en-US" altLang="zh-CN" dirty="0">
                <a:solidFill>
                  <a:srgbClr val="FF0000"/>
                </a:solidFill>
                <a:cs typeface="+mn-ea"/>
                <a:sym typeface="+mn-lt"/>
              </a:rPr>
              <a:t>7</a:t>
            </a:r>
            <a:r>
              <a:rPr lang="zh-CN" altLang="en-US" dirty="0">
                <a:solidFill>
                  <a:srgbClr val="FF0000"/>
                </a:solidFill>
                <a:cs typeface="+mn-ea"/>
                <a:sym typeface="+mn-lt"/>
              </a:rPr>
              <a:t>和</a:t>
            </a:r>
            <a:r>
              <a:rPr lang="en-US" altLang="zh-CN" dirty="0">
                <a:solidFill>
                  <a:srgbClr val="FF0000"/>
                </a:solidFill>
                <a:cs typeface="+mn-ea"/>
                <a:sym typeface="+mn-lt"/>
              </a:rPr>
              <a:t>11)</a:t>
            </a:r>
            <a:r>
              <a:rPr lang="zh-CN" altLang="en-US" dirty="0">
                <a:solidFill>
                  <a:srgbClr val="FF0000"/>
                </a:solidFill>
                <a:cs typeface="+mn-ea"/>
                <a:sym typeface="+mn-lt"/>
              </a:rPr>
              <a:t>：表示算术指令的运算结果，如</a:t>
            </a:r>
            <a:r>
              <a:rPr lang="en-US" altLang="zh-CN" dirty="0">
                <a:solidFill>
                  <a:srgbClr val="FF0000"/>
                </a:solidFill>
                <a:cs typeface="+mn-ea"/>
                <a:sym typeface="+mn-lt"/>
              </a:rPr>
              <a:t>ADD</a:t>
            </a:r>
            <a:r>
              <a:rPr lang="zh-CN" altLang="en-US" dirty="0">
                <a:solidFill>
                  <a:srgbClr val="FF0000"/>
                </a:solidFill>
                <a:cs typeface="+mn-ea"/>
                <a:sym typeface="+mn-lt"/>
              </a:rPr>
              <a:t>、</a:t>
            </a:r>
            <a:r>
              <a:rPr lang="en-US" altLang="zh-CN" dirty="0">
                <a:solidFill>
                  <a:srgbClr val="FF0000"/>
                </a:solidFill>
                <a:cs typeface="+mn-ea"/>
                <a:sym typeface="+mn-lt"/>
              </a:rPr>
              <a:t>SUB</a:t>
            </a:r>
            <a:r>
              <a:rPr lang="zh-CN" altLang="en-US" dirty="0">
                <a:solidFill>
                  <a:srgbClr val="FF0000"/>
                </a:solidFill>
                <a:cs typeface="+mn-ea"/>
                <a:sym typeface="+mn-lt"/>
              </a:rPr>
              <a:t>、</a:t>
            </a:r>
            <a:r>
              <a:rPr lang="en-US" altLang="zh-CN" dirty="0">
                <a:solidFill>
                  <a:srgbClr val="FF0000"/>
                </a:solidFill>
                <a:cs typeface="+mn-ea"/>
                <a:sym typeface="+mn-lt"/>
              </a:rPr>
              <a:t>MUL</a:t>
            </a:r>
            <a:r>
              <a:rPr lang="zh-CN" altLang="en-US" dirty="0">
                <a:solidFill>
                  <a:srgbClr val="FF0000"/>
                </a:solidFill>
                <a:cs typeface="+mn-ea"/>
                <a:sym typeface="+mn-lt"/>
              </a:rPr>
              <a:t>和</a:t>
            </a:r>
            <a:r>
              <a:rPr lang="en-US" altLang="zh-CN" dirty="0">
                <a:solidFill>
                  <a:srgbClr val="FF0000"/>
                </a:solidFill>
                <a:cs typeface="+mn-ea"/>
                <a:sym typeface="+mn-lt"/>
              </a:rPr>
              <a:t>DIV</a:t>
            </a:r>
            <a:r>
              <a:rPr lang="zh-CN" altLang="en-US" dirty="0">
                <a:solidFill>
                  <a:srgbClr val="FF0000"/>
                </a:solidFill>
                <a:cs typeface="+mn-ea"/>
                <a:sym typeface="+mn-lt"/>
              </a:rPr>
              <a:t>指令</a:t>
            </a:r>
            <a:endParaRPr lang="en-US" altLang="zh-CN" dirty="0">
              <a:solidFill>
                <a:srgbClr val="FF0000"/>
              </a:solidFill>
              <a:cs typeface="+mn-ea"/>
              <a:sym typeface="+mn-lt"/>
            </a:endParaRPr>
          </a:p>
          <a:p>
            <a:pPr lvl="2"/>
            <a:r>
              <a:rPr lang="zh-CN" altLang="en-US" dirty="0">
                <a:solidFill>
                  <a:srgbClr val="FF0000"/>
                </a:solidFill>
                <a:cs typeface="+mn-ea"/>
                <a:sym typeface="+mn-lt"/>
              </a:rPr>
              <a:t>和应用程序运行状态密切相关，需掌握</a:t>
            </a:r>
            <a:endParaRPr lang="en-US" altLang="zh-CN" dirty="0">
              <a:solidFill>
                <a:srgbClr val="FF0000"/>
              </a:solidFill>
              <a:cs typeface="+mn-ea"/>
              <a:sym typeface="+mn-lt"/>
            </a:endParaRPr>
          </a:p>
          <a:p>
            <a:pPr lvl="1"/>
            <a:r>
              <a:rPr lang="zh-CN" altLang="en-US" dirty="0">
                <a:solidFill>
                  <a:schemeClr val="bg1">
                    <a:lumMod val="65000"/>
                  </a:schemeClr>
                </a:solidFill>
                <a:cs typeface="+mn-ea"/>
                <a:sym typeface="+mn-lt"/>
              </a:rPr>
              <a:t>预留标志位（位</a:t>
            </a:r>
            <a:r>
              <a:rPr lang="en-US" altLang="zh-CN" dirty="0">
                <a:solidFill>
                  <a:schemeClr val="bg1">
                    <a:lumMod val="65000"/>
                  </a:schemeClr>
                </a:solidFill>
                <a:cs typeface="+mn-ea"/>
                <a:sym typeface="+mn-lt"/>
              </a:rPr>
              <a:t>1</a:t>
            </a:r>
            <a:r>
              <a:rPr lang="zh-CN" altLang="en-US" dirty="0">
                <a:solidFill>
                  <a:schemeClr val="bg1">
                    <a:lumMod val="65000"/>
                  </a:schemeClr>
                </a:solidFill>
                <a:cs typeface="+mn-ea"/>
                <a:sym typeface="+mn-lt"/>
              </a:rPr>
              <a:t>，</a:t>
            </a:r>
            <a:r>
              <a:rPr lang="en-US" altLang="zh-CN" dirty="0">
                <a:solidFill>
                  <a:schemeClr val="bg1">
                    <a:lumMod val="65000"/>
                  </a:schemeClr>
                </a:solidFill>
                <a:cs typeface="+mn-ea"/>
                <a:sym typeface="+mn-lt"/>
              </a:rPr>
              <a:t>3</a:t>
            </a:r>
            <a:r>
              <a:rPr lang="zh-CN" altLang="en-US" dirty="0">
                <a:solidFill>
                  <a:schemeClr val="bg1">
                    <a:lumMod val="65000"/>
                  </a:schemeClr>
                </a:solidFill>
                <a:cs typeface="+mn-ea"/>
                <a:sym typeface="+mn-lt"/>
              </a:rPr>
              <a:t>，</a:t>
            </a:r>
            <a:r>
              <a:rPr lang="en-US" altLang="zh-CN" dirty="0">
                <a:solidFill>
                  <a:schemeClr val="bg1">
                    <a:lumMod val="65000"/>
                  </a:schemeClr>
                </a:solidFill>
                <a:cs typeface="+mn-ea"/>
                <a:sym typeface="+mn-lt"/>
              </a:rPr>
              <a:t>5</a:t>
            </a:r>
            <a:r>
              <a:rPr lang="zh-CN" altLang="en-US" dirty="0">
                <a:solidFill>
                  <a:schemeClr val="bg1">
                    <a:lumMod val="65000"/>
                  </a:schemeClr>
                </a:solidFill>
                <a:cs typeface="+mn-ea"/>
                <a:sym typeface="+mn-lt"/>
              </a:rPr>
              <a:t>，</a:t>
            </a:r>
            <a:r>
              <a:rPr lang="en-US" altLang="zh-CN" dirty="0">
                <a:solidFill>
                  <a:schemeClr val="bg1">
                    <a:lumMod val="65000"/>
                  </a:schemeClr>
                </a:solidFill>
                <a:cs typeface="+mn-ea"/>
                <a:sym typeface="+mn-lt"/>
              </a:rPr>
              <a:t>15</a:t>
            </a:r>
            <a:r>
              <a:rPr lang="zh-CN" altLang="en-US" dirty="0">
                <a:solidFill>
                  <a:schemeClr val="bg1">
                    <a:lumMod val="65000"/>
                  </a:schemeClr>
                </a:solidFill>
                <a:cs typeface="+mn-ea"/>
                <a:sym typeface="+mn-lt"/>
              </a:rPr>
              <a:t>，</a:t>
            </a:r>
            <a:r>
              <a:rPr lang="en-US" altLang="zh-CN" dirty="0">
                <a:solidFill>
                  <a:schemeClr val="bg1">
                    <a:lumMod val="65000"/>
                  </a:schemeClr>
                </a:solidFill>
                <a:cs typeface="+mn-ea"/>
                <a:sym typeface="+mn-lt"/>
              </a:rPr>
              <a:t>22-31</a:t>
            </a:r>
            <a:r>
              <a:rPr lang="zh-CN" altLang="en-US" dirty="0">
                <a:solidFill>
                  <a:schemeClr val="bg1">
                    <a:lumMod val="65000"/>
                  </a:schemeClr>
                </a:solidFill>
                <a:cs typeface="+mn-ea"/>
                <a:sym typeface="+mn-lt"/>
              </a:rPr>
              <a:t>）</a:t>
            </a:r>
            <a:endParaRPr lang="en-US" altLang="zh-CN" dirty="0">
              <a:solidFill>
                <a:schemeClr val="bg1">
                  <a:lumMod val="65000"/>
                </a:schemeClr>
              </a:solidFill>
              <a:cs typeface="+mn-ea"/>
              <a:sym typeface="+mn-lt"/>
            </a:endParaRPr>
          </a:p>
          <a:p>
            <a:pPr lvl="2"/>
            <a:r>
              <a:rPr lang="en-US" altLang="zh-CN" dirty="0">
                <a:solidFill>
                  <a:schemeClr val="bg1">
                    <a:lumMod val="65000"/>
                  </a:schemeClr>
                </a:solidFill>
                <a:cs typeface="+mn-ea"/>
                <a:sym typeface="+mn-lt"/>
              </a:rPr>
              <a:t>DO NOT USE</a:t>
            </a:r>
            <a:endParaRPr lang="zh-CN" altLang="en-US" dirty="0">
              <a:solidFill>
                <a:schemeClr val="bg1">
                  <a:lumMod val="65000"/>
                </a:schemeClr>
              </a:solidFill>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程序状态与控制寄存器</a:t>
            </a:r>
          </a:p>
        </p:txBody>
      </p:sp>
      <p:sp>
        <p:nvSpPr>
          <p:cNvPr id="7" name="灯片编号占位符 6">
            <a:extLst>
              <a:ext uri="{FF2B5EF4-FFF2-40B4-BE49-F238E27FC236}">
                <a16:creationId xmlns:a16="http://schemas.microsoft.com/office/drawing/2014/main" id="{D8EE39F5-76BB-412D-AA1B-1B479649CCAD}"/>
              </a:ext>
            </a:extLst>
          </p:cNvPr>
          <p:cNvSpPr>
            <a:spLocks noGrp="1"/>
          </p:cNvSpPr>
          <p:nvPr>
            <p:ph type="sldNum" sz="quarter" idx="12"/>
          </p:nvPr>
        </p:nvSpPr>
        <p:spPr/>
        <p:txBody>
          <a:bodyPr/>
          <a:lstStyle/>
          <a:p>
            <a:pPr algn="r"/>
            <a:fld id="{16F781C4-B8D4-4498-9C49-C9A9BB9F3E73}" type="slidenum">
              <a:rPr lang="zh-CN" altLang="en-US" smtClean="0"/>
              <a:pPr algn="r"/>
              <a:t>46</a:t>
            </a:fld>
            <a:endParaRPr lang="zh-CN" altLang="en-US" dirty="0"/>
          </a:p>
        </p:txBody>
      </p:sp>
    </p:spTree>
    <p:extLst>
      <p:ext uri="{BB962C8B-B14F-4D97-AF65-F5344CB8AC3E}">
        <p14:creationId xmlns:p14="http://schemas.microsoft.com/office/powerpoint/2010/main" val="2650131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1000"/>
                                        <p:tgtEl>
                                          <p:spTgt spid="4">
                                            <p:txEl>
                                              <p:pRg st="6" end="6"/>
                                            </p:txEl>
                                          </p:spTgt>
                                        </p:tgtEl>
                                      </p:cBhvr>
                                    </p:animEffect>
                                    <p:anim calcmode="lin" valueType="num">
                                      <p:cBhvr>
                                        <p:cTn id="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fade">
                                      <p:cBhvr>
                                        <p:cTn id="12" dur="1000"/>
                                        <p:tgtEl>
                                          <p:spTgt spid="4">
                                            <p:txEl>
                                              <p:pRg st="7" end="7"/>
                                            </p:txEl>
                                          </p:spTgt>
                                        </p:tgtEl>
                                      </p:cBhvr>
                                    </p:animEffect>
                                    <p:anim calcmode="lin" valueType="num">
                                      <p:cBhvr>
                                        <p:cTn id="1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anim calcmode="lin" valueType="num">
                                      <p:cBhvr additive="base">
                                        <p:cTn id="19" dur="500"/>
                                        <p:tgtEl>
                                          <p:spTgt spid="4">
                                            <p:txEl>
                                              <p:pRg st="8" end="8"/>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8" end="8"/>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anim calcmode="lin" valueType="num">
                                      <p:cBhvr additive="base">
                                        <p:cTn id="23" dur="500"/>
                                        <p:tgtEl>
                                          <p:spTgt spid="4">
                                            <p:txEl>
                                              <p:pRg st="9" end="9"/>
                                            </p:txEl>
                                          </p:spTgt>
                                        </p:tgtEl>
                                        <p:attrNameLst>
                                          <p:attrName>ppt_y</p:attrName>
                                        </p:attrNameLst>
                                      </p:cBhvr>
                                      <p:tavLst>
                                        <p:tav tm="0">
                                          <p:val>
                                            <p:strVal val="#ppt_y+#ppt_h*1.125000"/>
                                          </p:val>
                                        </p:tav>
                                        <p:tav tm="100000">
                                          <p:val>
                                            <p:strVal val="#ppt_y"/>
                                          </p:val>
                                        </p:tav>
                                      </p:tavLst>
                                    </p:anim>
                                    <p:animEffect transition="in" filter="wipe(up)">
                                      <p:cBhvr>
                                        <p:cTn id="24"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9066212" cy="4896544"/>
          </a:xfrm>
        </p:spPr>
        <p:txBody>
          <a:bodyPr>
            <a:normAutofit fontScale="92500" lnSpcReduction="20000"/>
          </a:bodyPr>
          <a:lstStyle/>
          <a:p>
            <a:r>
              <a:rPr lang="zh-CN" altLang="en-US" dirty="0">
                <a:cs typeface="+mn-ea"/>
                <a:sym typeface="+mn-lt"/>
              </a:rPr>
              <a:t>状态标志</a:t>
            </a:r>
            <a:endParaRPr lang="en-US" altLang="zh-CN" dirty="0">
              <a:cs typeface="+mn-ea"/>
              <a:sym typeface="+mn-lt"/>
            </a:endParaRPr>
          </a:p>
          <a:p>
            <a:pPr lvl="1"/>
            <a:r>
              <a:rPr lang="zh-CN" altLang="en-US" dirty="0">
                <a:cs typeface="+mn-ea"/>
                <a:sym typeface="+mn-lt"/>
              </a:rPr>
              <a:t>掌握</a:t>
            </a:r>
            <a:r>
              <a:rPr lang="en-US" altLang="zh-CN" dirty="0">
                <a:cs typeface="+mn-ea"/>
                <a:sym typeface="+mn-lt"/>
              </a:rPr>
              <a:t>6</a:t>
            </a:r>
            <a:r>
              <a:rPr lang="zh-CN" altLang="en-US" dirty="0">
                <a:cs typeface="+mn-ea"/>
                <a:sym typeface="+mn-lt"/>
              </a:rPr>
              <a:t>个与程序调试相关的状态标志 </a:t>
            </a:r>
            <a:r>
              <a:rPr lang="en-US" altLang="zh-CN" dirty="0">
                <a:cs typeface="+mn-ea"/>
                <a:sym typeface="+mn-lt"/>
              </a:rPr>
              <a:t>(</a:t>
            </a:r>
            <a:r>
              <a:rPr lang="zh-CN" altLang="en-US" dirty="0">
                <a:cs typeface="+mn-ea"/>
                <a:sym typeface="+mn-lt"/>
              </a:rPr>
              <a:t>位</a:t>
            </a:r>
            <a:r>
              <a:rPr lang="en-US" altLang="zh-CN" dirty="0">
                <a:cs typeface="+mn-ea"/>
                <a:sym typeface="+mn-lt"/>
              </a:rPr>
              <a:t>0</a:t>
            </a:r>
            <a:r>
              <a:rPr lang="zh-CN" altLang="en-US" dirty="0">
                <a:cs typeface="+mn-ea"/>
                <a:sym typeface="+mn-lt"/>
              </a:rPr>
              <a:t>，</a:t>
            </a:r>
            <a:r>
              <a:rPr lang="en-US" altLang="zh-CN" dirty="0">
                <a:cs typeface="+mn-ea"/>
                <a:sym typeface="+mn-lt"/>
              </a:rPr>
              <a:t>2</a:t>
            </a:r>
            <a:r>
              <a:rPr lang="zh-CN" altLang="en-US" dirty="0">
                <a:cs typeface="+mn-ea"/>
                <a:sym typeface="+mn-lt"/>
              </a:rPr>
              <a:t>，</a:t>
            </a:r>
            <a:r>
              <a:rPr lang="en-US" altLang="zh-CN" dirty="0">
                <a:cs typeface="+mn-ea"/>
                <a:sym typeface="+mn-lt"/>
              </a:rPr>
              <a:t>4</a:t>
            </a:r>
            <a:r>
              <a:rPr lang="zh-CN" altLang="en-US" dirty="0">
                <a:cs typeface="+mn-ea"/>
                <a:sym typeface="+mn-lt"/>
              </a:rPr>
              <a:t>，</a:t>
            </a:r>
            <a:r>
              <a:rPr lang="en-US" altLang="zh-CN" dirty="0">
                <a:cs typeface="+mn-ea"/>
                <a:sym typeface="+mn-lt"/>
              </a:rPr>
              <a:t>6</a:t>
            </a:r>
            <a:r>
              <a:rPr lang="zh-CN" altLang="en-US" dirty="0">
                <a:cs typeface="+mn-ea"/>
                <a:sym typeface="+mn-lt"/>
              </a:rPr>
              <a:t>，</a:t>
            </a:r>
            <a:r>
              <a:rPr lang="en-US" altLang="zh-CN" dirty="0">
                <a:cs typeface="+mn-ea"/>
                <a:sym typeface="+mn-lt"/>
              </a:rPr>
              <a:t>7</a:t>
            </a:r>
            <a:r>
              <a:rPr lang="zh-CN" altLang="en-US" dirty="0">
                <a:cs typeface="+mn-ea"/>
                <a:sym typeface="+mn-lt"/>
              </a:rPr>
              <a:t>，和</a:t>
            </a:r>
            <a:r>
              <a:rPr lang="en-US" altLang="zh-CN" dirty="0">
                <a:cs typeface="+mn-ea"/>
                <a:sym typeface="+mn-lt"/>
              </a:rPr>
              <a:t>11)</a:t>
            </a:r>
          </a:p>
          <a:p>
            <a:pPr lvl="2"/>
            <a:r>
              <a:rPr lang="en-US" altLang="zh-CN" dirty="0">
                <a:cs typeface="+mn-ea"/>
                <a:sym typeface="+mn-lt"/>
              </a:rPr>
              <a:t>CF (</a:t>
            </a:r>
            <a:r>
              <a:rPr lang="zh-CN" altLang="en-US" dirty="0">
                <a:cs typeface="+mn-ea"/>
                <a:sym typeface="+mn-lt"/>
              </a:rPr>
              <a:t>位</a:t>
            </a:r>
            <a:r>
              <a:rPr lang="en-US" altLang="zh-CN" dirty="0">
                <a:cs typeface="+mn-ea"/>
                <a:sym typeface="+mn-lt"/>
              </a:rPr>
              <a:t>0)</a:t>
            </a:r>
          </a:p>
          <a:p>
            <a:pPr lvl="3"/>
            <a:r>
              <a:rPr lang="zh-CN" altLang="en-US" dirty="0">
                <a:cs typeface="+mn-ea"/>
                <a:sym typeface="+mn-lt"/>
              </a:rPr>
              <a:t>进位标志位，一般情况下，在进行无符号数运算的时候，它记录了运算结果的最高有效位向更高位的进位值，或</a:t>
            </a:r>
            <a:r>
              <a:rPr lang="zh-CN" altLang="en-US" dirty="0">
                <a:highlight>
                  <a:srgbClr val="FFFF00"/>
                </a:highlight>
                <a:cs typeface="+mn-ea"/>
                <a:sym typeface="+mn-lt"/>
              </a:rPr>
              <a:t>从更高位的借位</a:t>
            </a:r>
            <a:r>
              <a:rPr lang="zh-CN" altLang="en-US" dirty="0">
                <a:cs typeface="+mn-ea"/>
                <a:sym typeface="+mn-lt"/>
              </a:rPr>
              <a:t>值。</a:t>
            </a:r>
            <a:endParaRPr lang="en-US" altLang="zh-CN" dirty="0">
              <a:cs typeface="+mn-ea"/>
              <a:sym typeface="+mn-lt"/>
            </a:endParaRPr>
          </a:p>
          <a:p>
            <a:pPr lvl="3"/>
            <a:r>
              <a:rPr lang="zh-CN" altLang="en-US" dirty="0">
                <a:cs typeface="+mn-ea"/>
                <a:sym typeface="+mn-lt"/>
              </a:rPr>
              <a:t>在加法运算中，若运算结果从字或字节的</a:t>
            </a:r>
            <a:r>
              <a:rPr lang="zh-CN" altLang="en-US" dirty="0">
                <a:highlight>
                  <a:srgbClr val="FFFF00"/>
                </a:highlight>
                <a:cs typeface="+mn-ea"/>
                <a:sym typeface="+mn-lt"/>
              </a:rPr>
              <a:t>最高位产生了进位</a:t>
            </a:r>
            <a:r>
              <a:rPr lang="zh-CN" altLang="en-US" dirty="0">
                <a:cs typeface="+mn-ea"/>
                <a:sym typeface="+mn-lt"/>
              </a:rPr>
              <a:t>，则</a:t>
            </a:r>
            <a:r>
              <a:rPr lang="en-US" altLang="zh-CN" dirty="0">
                <a:cs typeface="+mn-ea"/>
                <a:sym typeface="+mn-lt"/>
              </a:rPr>
              <a:t>CF=1</a:t>
            </a:r>
            <a:r>
              <a:rPr lang="zh-CN" altLang="en-US" dirty="0">
                <a:cs typeface="+mn-ea"/>
                <a:sym typeface="+mn-lt"/>
              </a:rPr>
              <a:t>；否则</a:t>
            </a:r>
            <a:r>
              <a:rPr lang="en-US" altLang="zh-CN" dirty="0">
                <a:cs typeface="+mn-ea"/>
                <a:sym typeface="+mn-lt"/>
              </a:rPr>
              <a:t>CF=0</a:t>
            </a:r>
          </a:p>
          <a:p>
            <a:pPr lvl="3"/>
            <a:r>
              <a:rPr lang="zh-CN" altLang="en-US" dirty="0">
                <a:cs typeface="+mn-ea"/>
                <a:sym typeface="+mn-lt"/>
              </a:rPr>
              <a:t>在减法运算中，若被减数无借位，则</a:t>
            </a:r>
            <a:r>
              <a:rPr lang="en-US" altLang="zh-CN" dirty="0">
                <a:cs typeface="+mn-ea"/>
                <a:sym typeface="+mn-lt"/>
              </a:rPr>
              <a:t>CF=0</a:t>
            </a:r>
            <a:r>
              <a:rPr lang="zh-CN" altLang="en-US" dirty="0">
                <a:cs typeface="+mn-ea"/>
                <a:sym typeface="+mn-lt"/>
              </a:rPr>
              <a:t>；否则</a:t>
            </a:r>
            <a:r>
              <a:rPr lang="en-US" altLang="zh-CN" dirty="0">
                <a:cs typeface="+mn-ea"/>
                <a:sym typeface="+mn-lt"/>
              </a:rPr>
              <a:t>CF=1</a:t>
            </a:r>
            <a:endParaRPr lang="zh-CN" altLang="en-US" dirty="0">
              <a:cs typeface="+mn-ea"/>
              <a:sym typeface="+mn-lt"/>
            </a:endParaRPr>
          </a:p>
          <a:p>
            <a:pPr lvl="2"/>
            <a:r>
              <a:rPr lang="en-US" altLang="zh-CN" dirty="0">
                <a:cs typeface="+mn-ea"/>
                <a:sym typeface="+mn-lt"/>
              </a:rPr>
              <a:t>OF (</a:t>
            </a:r>
            <a:r>
              <a:rPr lang="zh-CN" altLang="en-US" dirty="0">
                <a:cs typeface="+mn-ea"/>
                <a:sym typeface="+mn-lt"/>
              </a:rPr>
              <a:t>位</a:t>
            </a:r>
            <a:r>
              <a:rPr lang="en-US" altLang="zh-CN" dirty="0">
                <a:cs typeface="+mn-ea"/>
                <a:sym typeface="+mn-lt"/>
              </a:rPr>
              <a:t>11)  </a:t>
            </a:r>
            <a:r>
              <a:rPr lang="zh-CN" altLang="en-US" dirty="0">
                <a:solidFill>
                  <a:srgbClr val="FF0000"/>
                </a:solidFill>
                <a:cs typeface="+mn-ea"/>
                <a:sym typeface="+mn-lt"/>
              </a:rPr>
              <a:t>指示运算结果的正负符号位是否存在逻辑异常</a:t>
            </a:r>
            <a:endParaRPr lang="en-US" altLang="zh-CN" dirty="0">
              <a:solidFill>
                <a:srgbClr val="FF0000"/>
              </a:solidFill>
              <a:cs typeface="+mn-ea"/>
              <a:sym typeface="+mn-lt"/>
            </a:endParaRPr>
          </a:p>
          <a:p>
            <a:pPr lvl="3"/>
            <a:r>
              <a:rPr lang="zh-CN" altLang="en-US" dirty="0">
                <a:cs typeface="+mn-ea"/>
                <a:sym typeface="+mn-lt"/>
              </a:rPr>
              <a:t>溢出标志位，一般情况下，</a:t>
            </a:r>
            <a:r>
              <a:rPr lang="en-US" altLang="zh-CN" dirty="0">
                <a:cs typeface="+mn-ea"/>
                <a:sym typeface="+mn-lt"/>
              </a:rPr>
              <a:t>OF</a:t>
            </a:r>
            <a:r>
              <a:rPr lang="zh-CN" altLang="en-US" dirty="0">
                <a:cs typeface="+mn-ea"/>
                <a:sym typeface="+mn-lt"/>
              </a:rPr>
              <a:t>记录了有符号数运算的结果是否发生了</a:t>
            </a:r>
            <a:r>
              <a:rPr lang="zh-CN" altLang="en-US" dirty="0">
                <a:solidFill>
                  <a:srgbClr val="FF0000"/>
                </a:solidFill>
                <a:cs typeface="+mn-ea"/>
                <a:sym typeface="+mn-lt"/>
              </a:rPr>
              <a:t>溢出。如</a:t>
            </a:r>
            <a:r>
              <a:rPr lang="zh-CN" altLang="en-US" dirty="0">
                <a:solidFill>
                  <a:srgbClr val="0000FF"/>
                </a:solidFill>
                <a:highlight>
                  <a:srgbClr val="FFFF00"/>
                </a:highlight>
                <a:cs typeface="+mn-ea"/>
                <a:sym typeface="+mn-lt"/>
              </a:rPr>
              <a:t>负数</a:t>
            </a:r>
            <a:r>
              <a:rPr lang="en-US" altLang="zh-CN" dirty="0">
                <a:solidFill>
                  <a:srgbClr val="0000FF"/>
                </a:solidFill>
                <a:highlight>
                  <a:srgbClr val="FFFF00"/>
                </a:highlight>
                <a:cs typeface="+mn-ea"/>
                <a:sym typeface="+mn-lt"/>
              </a:rPr>
              <a:t>-</a:t>
            </a:r>
            <a:r>
              <a:rPr lang="zh-CN" altLang="en-US" dirty="0">
                <a:solidFill>
                  <a:srgbClr val="0000FF"/>
                </a:solidFill>
                <a:highlight>
                  <a:srgbClr val="FFFF00"/>
                </a:highlight>
                <a:cs typeface="+mn-ea"/>
                <a:sym typeface="+mn-lt"/>
              </a:rPr>
              <a:t>正数</a:t>
            </a:r>
            <a:r>
              <a:rPr lang="en-US" altLang="zh-CN" dirty="0">
                <a:solidFill>
                  <a:srgbClr val="0000FF"/>
                </a:solidFill>
                <a:highlight>
                  <a:srgbClr val="FFFF00"/>
                </a:highlight>
                <a:cs typeface="+mn-ea"/>
                <a:sym typeface="+mn-lt"/>
              </a:rPr>
              <a:t>=</a:t>
            </a:r>
            <a:r>
              <a:rPr lang="zh-CN" altLang="en-US" dirty="0">
                <a:solidFill>
                  <a:srgbClr val="0000FF"/>
                </a:solidFill>
                <a:highlight>
                  <a:srgbClr val="FFFF00"/>
                </a:highlight>
                <a:cs typeface="+mn-ea"/>
                <a:sym typeface="+mn-lt"/>
              </a:rPr>
              <a:t>正数，正数</a:t>
            </a:r>
            <a:r>
              <a:rPr lang="en-US" altLang="zh-CN" dirty="0">
                <a:solidFill>
                  <a:srgbClr val="0000FF"/>
                </a:solidFill>
                <a:highlight>
                  <a:srgbClr val="FFFF00"/>
                </a:highlight>
                <a:cs typeface="+mn-ea"/>
                <a:sym typeface="+mn-lt"/>
              </a:rPr>
              <a:t>+</a:t>
            </a:r>
            <a:r>
              <a:rPr lang="zh-CN" altLang="en-US" dirty="0">
                <a:solidFill>
                  <a:srgbClr val="0000FF"/>
                </a:solidFill>
                <a:highlight>
                  <a:srgbClr val="FFFF00"/>
                </a:highlight>
                <a:cs typeface="+mn-ea"/>
                <a:sym typeface="+mn-lt"/>
              </a:rPr>
              <a:t>正数</a:t>
            </a:r>
            <a:r>
              <a:rPr lang="en-US" altLang="zh-CN" dirty="0">
                <a:solidFill>
                  <a:srgbClr val="0000FF"/>
                </a:solidFill>
                <a:highlight>
                  <a:srgbClr val="FFFF00"/>
                </a:highlight>
                <a:cs typeface="+mn-ea"/>
                <a:sym typeface="+mn-lt"/>
              </a:rPr>
              <a:t>=</a:t>
            </a:r>
            <a:r>
              <a:rPr lang="zh-CN" altLang="en-US" dirty="0">
                <a:solidFill>
                  <a:srgbClr val="0000FF"/>
                </a:solidFill>
                <a:highlight>
                  <a:srgbClr val="FFFF00"/>
                </a:highlight>
                <a:cs typeface="+mn-ea"/>
                <a:sym typeface="+mn-lt"/>
              </a:rPr>
              <a:t>负数，正数</a:t>
            </a:r>
            <a:r>
              <a:rPr lang="en-US" altLang="zh-CN" dirty="0">
                <a:solidFill>
                  <a:srgbClr val="0000FF"/>
                </a:solidFill>
                <a:highlight>
                  <a:srgbClr val="FFFF00"/>
                </a:highlight>
                <a:cs typeface="+mn-ea"/>
                <a:sym typeface="+mn-lt"/>
              </a:rPr>
              <a:t>x</a:t>
            </a:r>
            <a:r>
              <a:rPr lang="zh-CN" altLang="en-US" dirty="0">
                <a:solidFill>
                  <a:srgbClr val="0000FF"/>
                </a:solidFill>
                <a:highlight>
                  <a:srgbClr val="FFFF00"/>
                </a:highlight>
                <a:cs typeface="+mn-ea"/>
                <a:sym typeface="+mn-lt"/>
              </a:rPr>
              <a:t>正数</a:t>
            </a:r>
            <a:r>
              <a:rPr lang="en-US" altLang="zh-CN" dirty="0">
                <a:solidFill>
                  <a:srgbClr val="0000FF"/>
                </a:solidFill>
                <a:highlight>
                  <a:srgbClr val="FFFF00"/>
                </a:highlight>
                <a:cs typeface="+mn-ea"/>
                <a:sym typeface="+mn-lt"/>
              </a:rPr>
              <a:t>=</a:t>
            </a:r>
            <a:r>
              <a:rPr lang="zh-CN" altLang="en-US" dirty="0">
                <a:solidFill>
                  <a:srgbClr val="0000FF"/>
                </a:solidFill>
                <a:highlight>
                  <a:srgbClr val="FFFF00"/>
                </a:highlight>
                <a:cs typeface="+mn-ea"/>
                <a:sym typeface="+mn-lt"/>
              </a:rPr>
              <a:t>负数</a:t>
            </a:r>
            <a:r>
              <a:rPr lang="zh-CN" altLang="en-US" dirty="0">
                <a:solidFill>
                  <a:srgbClr val="FF0000"/>
                </a:solidFill>
                <a:cs typeface="+mn-ea"/>
                <a:sym typeface="+mn-lt"/>
              </a:rPr>
              <a:t>等</a:t>
            </a:r>
            <a:endParaRPr lang="en-US" altLang="zh-CN" dirty="0">
              <a:solidFill>
                <a:srgbClr val="FF0000"/>
              </a:solidFill>
              <a:cs typeface="+mn-ea"/>
              <a:sym typeface="+mn-lt"/>
            </a:endParaRPr>
          </a:p>
          <a:p>
            <a:pPr lvl="3"/>
            <a:r>
              <a:rPr lang="zh-CN" altLang="en-US" dirty="0">
                <a:cs typeface="+mn-ea"/>
                <a:sym typeface="+mn-lt"/>
              </a:rPr>
              <a:t>如果发生了溢出，</a:t>
            </a:r>
            <a:r>
              <a:rPr lang="en-US" altLang="zh-CN" dirty="0">
                <a:cs typeface="+mn-ea"/>
                <a:sym typeface="+mn-lt"/>
              </a:rPr>
              <a:t>OF=1</a:t>
            </a:r>
            <a:r>
              <a:rPr lang="zh-CN" altLang="en-US" dirty="0">
                <a:cs typeface="+mn-ea"/>
                <a:sym typeface="+mn-lt"/>
              </a:rPr>
              <a:t>；如果没有发生溢出，</a:t>
            </a:r>
            <a:r>
              <a:rPr lang="en-US" altLang="zh-CN" dirty="0">
                <a:cs typeface="+mn-ea"/>
                <a:sym typeface="+mn-lt"/>
              </a:rPr>
              <a:t>OF=0</a:t>
            </a:r>
            <a:endParaRPr lang="zh-CN" altLang="en-US" dirty="0">
              <a:cs typeface="+mn-ea"/>
              <a:sym typeface="+mn-lt"/>
            </a:endParaRPr>
          </a:p>
          <a:p>
            <a:pPr lvl="3"/>
            <a:endParaRPr lang="en-US" altLang="zh-CN" dirty="0">
              <a:cs typeface="+mn-ea"/>
              <a:sym typeface="+mn-lt"/>
            </a:endParaRPr>
          </a:p>
          <a:p>
            <a:pPr lvl="3"/>
            <a:r>
              <a:rPr lang="zh-CN" altLang="en-US" dirty="0">
                <a:cs typeface="+mn-ea"/>
                <a:sym typeface="+mn-lt"/>
              </a:rPr>
              <a:t>注：</a:t>
            </a:r>
            <a:r>
              <a:rPr lang="en-US" altLang="zh-CN" dirty="0">
                <a:cs typeface="+mn-ea"/>
                <a:sym typeface="+mn-lt"/>
              </a:rPr>
              <a:t>CF</a:t>
            </a:r>
            <a:r>
              <a:rPr lang="zh-CN" altLang="en-US" dirty="0">
                <a:cs typeface="+mn-ea"/>
                <a:sym typeface="+mn-lt"/>
              </a:rPr>
              <a:t>和</a:t>
            </a:r>
            <a:r>
              <a:rPr lang="en-US" altLang="zh-CN" dirty="0">
                <a:cs typeface="+mn-ea"/>
                <a:sym typeface="+mn-lt"/>
              </a:rPr>
              <a:t>OF</a:t>
            </a:r>
            <a:r>
              <a:rPr lang="zh-CN" altLang="en-US" dirty="0">
                <a:cs typeface="+mn-ea"/>
                <a:sym typeface="+mn-lt"/>
              </a:rPr>
              <a:t>所表示的进位和溢出，是分别针对无符号数和有符号数运算而言的，一定要分清楚</a:t>
            </a:r>
            <a:r>
              <a:rPr lang="en-US" altLang="zh-CN" dirty="0">
                <a:cs typeface="+mn-ea"/>
                <a:sym typeface="+mn-lt"/>
              </a:rPr>
              <a:t>CF</a:t>
            </a:r>
            <a:r>
              <a:rPr lang="zh-CN" altLang="en-US" dirty="0">
                <a:cs typeface="+mn-ea"/>
                <a:sym typeface="+mn-lt"/>
              </a:rPr>
              <a:t>和</a:t>
            </a:r>
            <a:r>
              <a:rPr lang="en-US" altLang="zh-CN" dirty="0">
                <a:cs typeface="+mn-ea"/>
                <a:sym typeface="+mn-lt"/>
              </a:rPr>
              <a:t>OF</a:t>
            </a:r>
            <a:r>
              <a:rPr lang="zh-CN" altLang="en-US" dirty="0">
                <a:cs typeface="+mn-ea"/>
                <a:sym typeface="+mn-lt"/>
              </a:rPr>
              <a:t>的发生条件</a:t>
            </a:r>
          </a:p>
          <a:p>
            <a:pPr marL="914400" lvl="2" indent="0">
              <a:buNone/>
            </a:pP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程序状态与控制寄存器</a:t>
            </a:r>
          </a:p>
        </p:txBody>
      </p:sp>
      <p:sp>
        <p:nvSpPr>
          <p:cNvPr id="7" name="灯片编号占位符 6">
            <a:extLst>
              <a:ext uri="{FF2B5EF4-FFF2-40B4-BE49-F238E27FC236}">
                <a16:creationId xmlns:a16="http://schemas.microsoft.com/office/drawing/2014/main" id="{14114FD1-AF72-4C5C-B490-A40857DA40D7}"/>
              </a:ext>
            </a:extLst>
          </p:cNvPr>
          <p:cNvSpPr>
            <a:spLocks noGrp="1"/>
          </p:cNvSpPr>
          <p:nvPr>
            <p:ph type="sldNum" sz="quarter" idx="12"/>
          </p:nvPr>
        </p:nvSpPr>
        <p:spPr/>
        <p:txBody>
          <a:bodyPr/>
          <a:lstStyle/>
          <a:p>
            <a:pPr algn="r"/>
            <a:fld id="{16F781C4-B8D4-4498-9C49-C9A9BB9F3E73}" type="slidenum">
              <a:rPr lang="zh-CN" altLang="en-US" smtClean="0"/>
              <a:pPr algn="r"/>
              <a:t>47</a:t>
            </a:fld>
            <a:endParaRPr lang="zh-CN" altLang="en-US" dirty="0"/>
          </a:p>
        </p:txBody>
      </p:sp>
    </p:spTree>
    <p:extLst>
      <p:ext uri="{BB962C8B-B14F-4D97-AF65-F5344CB8AC3E}">
        <p14:creationId xmlns:p14="http://schemas.microsoft.com/office/powerpoint/2010/main" val="77346798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2"/>
            <a:r>
              <a:rPr lang="en-US" altLang="zh-CN" dirty="0">
                <a:cs typeface="+mn-ea"/>
                <a:sym typeface="+mn-lt"/>
              </a:rPr>
              <a:t>AF(</a:t>
            </a:r>
            <a:r>
              <a:rPr lang="zh-CN" altLang="en-US" dirty="0">
                <a:cs typeface="+mn-ea"/>
                <a:sym typeface="+mn-lt"/>
              </a:rPr>
              <a:t>位</a:t>
            </a:r>
            <a:r>
              <a:rPr lang="en-US" altLang="zh-CN" dirty="0">
                <a:cs typeface="+mn-ea"/>
                <a:sym typeface="+mn-lt"/>
              </a:rPr>
              <a:t>4)</a:t>
            </a:r>
          </a:p>
          <a:p>
            <a:pPr lvl="3"/>
            <a:r>
              <a:rPr lang="zh-CN" altLang="en-US" dirty="0">
                <a:cs typeface="+mn-ea"/>
                <a:sym typeface="+mn-lt"/>
              </a:rPr>
              <a:t> 辅助进位标志位，在发生以下情况时，辅助进位标志</a:t>
            </a:r>
            <a:r>
              <a:rPr lang="en-US" altLang="zh-CN" dirty="0">
                <a:cs typeface="+mn-ea"/>
                <a:sym typeface="+mn-lt"/>
              </a:rPr>
              <a:t>AF</a:t>
            </a:r>
            <a:r>
              <a:rPr lang="zh-CN" altLang="en-US" dirty="0">
                <a:cs typeface="+mn-ea"/>
                <a:sym typeface="+mn-lt"/>
              </a:rPr>
              <a:t>的值被置为</a:t>
            </a:r>
            <a:r>
              <a:rPr lang="en-US" altLang="zh-CN" dirty="0">
                <a:cs typeface="+mn-ea"/>
                <a:sym typeface="+mn-lt"/>
              </a:rPr>
              <a:t>1</a:t>
            </a:r>
            <a:r>
              <a:rPr lang="zh-CN" altLang="en-US" dirty="0">
                <a:cs typeface="+mn-ea"/>
                <a:sym typeface="+mn-lt"/>
              </a:rPr>
              <a:t>，否则其值为</a:t>
            </a:r>
            <a:r>
              <a:rPr lang="en-US" altLang="zh-CN" dirty="0">
                <a:cs typeface="+mn-ea"/>
                <a:sym typeface="+mn-lt"/>
              </a:rPr>
              <a:t>0</a:t>
            </a:r>
            <a:r>
              <a:rPr lang="zh-CN" altLang="en-US" dirty="0">
                <a:cs typeface="+mn-ea"/>
                <a:sym typeface="+mn-lt"/>
              </a:rPr>
              <a:t>：</a:t>
            </a:r>
            <a:endParaRPr lang="en-US" altLang="zh-CN" dirty="0">
              <a:cs typeface="+mn-ea"/>
              <a:sym typeface="+mn-lt"/>
            </a:endParaRPr>
          </a:p>
          <a:p>
            <a:pPr lvl="4"/>
            <a:r>
              <a:rPr lang="zh-CN" altLang="en-US" dirty="0">
                <a:cs typeface="+mn-ea"/>
                <a:sym typeface="+mn-lt"/>
              </a:rPr>
              <a:t>在字操作时，发生低字节向高字节进位或借位时 </a:t>
            </a:r>
            <a:endParaRPr lang="en-US" altLang="zh-CN" dirty="0">
              <a:cs typeface="+mn-ea"/>
              <a:sym typeface="+mn-lt"/>
            </a:endParaRPr>
          </a:p>
          <a:p>
            <a:pPr lvl="4"/>
            <a:r>
              <a:rPr lang="zh-CN" altLang="en-US" dirty="0">
                <a:cs typeface="+mn-ea"/>
                <a:sym typeface="+mn-lt"/>
              </a:rPr>
              <a:t>在字节操作时，发生低</a:t>
            </a:r>
            <a:r>
              <a:rPr lang="en-US" altLang="zh-CN" dirty="0">
                <a:cs typeface="+mn-ea"/>
                <a:sym typeface="+mn-lt"/>
              </a:rPr>
              <a:t>4</a:t>
            </a:r>
            <a:r>
              <a:rPr lang="zh-CN" altLang="en-US" dirty="0">
                <a:cs typeface="+mn-ea"/>
                <a:sym typeface="+mn-lt"/>
              </a:rPr>
              <a:t>位向高</a:t>
            </a:r>
            <a:r>
              <a:rPr lang="en-US" altLang="zh-CN" dirty="0">
                <a:cs typeface="+mn-ea"/>
                <a:sym typeface="+mn-lt"/>
              </a:rPr>
              <a:t>4</a:t>
            </a:r>
            <a:r>
              <a:rPr lang="zh-CN" altLang="en-US" dirty="0">
                <a:cs typeface="+mn-ea"/>
                <a:sym typeface="+mn-lt"/>
              </a:rPr>
              <a:t>位进位或借位时</a:t>
            </a:r>
            <a:endParaRPr lang="en-US" altLang="zh-CN" dirty="0">
              <a:cs typeface="+mn-ea"/>
              <a:sym typeface="+mn-lt"/>
            </a:endParaRPr>
          </a:p>
          <a:p>
            <a:pPr lvl="2"/>
            <a:r>
              <a:rPr lang="en-US" altLang="zh-CN" dirty="0">
                <a:cs typeface="+mn-ea"/>
                <a:sym typeface="+mn-lt"/>
              </a:rPr>
              <a:t>PF(</a:t>
            </a:r>
            <a:r>
              <a:rPr lang="zh-CN" altLang="en-US" dirty="0">
                <a:cs typeface="+mn-ea"/>
                <a:sym typeface="+mn-lt"/>
              </a:rPr>
              <a:t>位</a:t>
            </a:r>
            <a:r>
              <a:rPr lang="en-US" altLang="zh-CN" dirty="0">
                <a:cs typeface="+mn-ea"/>
                <a:sym typeface="+mn-lt"/>
              </a:rPr>
              <a:t>2)</a:t>
            </a:r>
          </a:p>
          <a:p>
            <a:pPr lvl="3"/>
            <a:r>
              <a:rPr lang="zh-CN" altLang="en-US" dirty="0">
                <a:cs typeface="+mn-ea"/>
                <a:sym typeface="+mn-lt"/>
              </a:rPr>
              <a:t>奇偶标志位，记录相关指令执行后，其结果的最低有效字节中</a:t>
            </a:r>
            <a:r>
              <a:rPr lang="en-US" altLang="zh-CN" dirty="0">
                <a:cs typeface="+mn-ea"/>
                <a:sym typeface="+mn-lt"/>
              </a:rPr>
              <a:t>1</a:t>
            </a:r>
            <a:r>
              <a:rPr lang="zh-CN" altLang="en-US" dirty="0">
                <a:cs typeface="+mn-ea"/>
                <a:sym typeface="+mn-lt"/>
              </a:rPr>
              <a:t>的个数是否为偶数</a:t>
            </a:r>
            <a:endParaRPr lang="en-US" altLang="zh-CN" dirty="0">
              <a:cs typeface="+mn-ea"/>
              <a:sym typeface="+mn-lt"/>
            </a:endParaRPr>
          </a:p>
          <a:p>
            <a:pPr lvl="3"/>
            <a:r>
              <a:rPr lang="zh-CN" altLang="en-US" dirty="0">
                <a:cs typeface="+mn-ea"/>
                <a:sym typeface="+mn-lt"/>
              </a:rPr>
              <a:t>如果</a:t>
            </a:r>
            <a:r>
              <a:rPr lang="en-US" altLang="zh-CN" dirty="0">
                <a:cs typeface="+mn-ea"/>
                <a:sym typeface="+mn-lt"/>
              </a:rPr>
              <a:t>1</a:t>
            </a:r>
            <a:r>
              <a:rPr lang="zh-CN" altLang="en-US" dirty="0">
                <a:cs typeface="+mn-ea"/>
                <a:sym typeface="+mn-lt"/>
              </a:rPr>
              <a:t>的个数为偶数，</a:t>
            </a:r>
            <a:r>
              <a:rPr lang="en-US" altLang="zh-CN" dirty="0">
                <a:cs typeface="+mn-ea"/>
                <a:sym typeface="+mn-lt"/>
              </a:rPr>
              <a:t>PF=1</a:t>
            </a:r>
            <a:r>
              <a:rPr lang="zh-CN" altLang="en-US" dirty="0">
                <a:cs typeface="+mn-ea"/>
                <a:sym typeface="+mn-lt"/>
              </a:rPr>
              <a:t>；如果</a:t>
            </a:r>
            <a:r>
              <a:rPr lang="en-US" altLang="zh-CN" dirty="0">
                <a:cs typeface="+mn-ea"/>
                <a:sym typeface="+mn-lt"/>
              </a:rPr>
              <a:t>1</a:t>
            </a:r>
            <a:r>
              <a:rPr lang="zh-CN" altLang="en-US" dirty="0">
                <a:cs typeface="+mn-ea"/>
                <a:sym typeface="+mn-lt"/>
              </a:rPr>
              <a:t>的个数为奇数，</a:t>
            </a:r>
            <a:r>
              <a:rPr lang="en-US" altLang="zh-CN" dirty="0">
                <a:cs typeface="+mn-ea"/>
                <a:sym typeface="+mn-lt"/>
              </a:rPr>
              <a:t>PF=0</a:t>
            </a:r>
          </a:p>
          <a:p>
            <a:pPr marL="914400" lvl="2" indent="0">
              <a:buNone/>
            </a:pP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程序状态与控制寄存器</a:t>
            </a:r>
          </a:p>
        </p:txBody>
      </p:sp>
      <p:sp>
        <p:nvSpPr>
          <p:cNvPr id="7" name="灯片编号占位符 6">
            <a:extLst>
              <a:ext uri="{FF2B5EF4-FFF2-40B4-BE49-F238E27FC236}">
                <a16:creationId xmlns:a16="http://schemas.microsoft.com/office/drawing/2014/main" id="{3AEA6D0F-E0D2-4205-AE4D-62F8E4BC1FAB}"/>
              </a:ext>
            </a:extLst>
          </p:cNvPr>
          <p:cNvSpPr>
            <a:spLocks noGrp="1"/>
          </p:cNvSpPr>
          <p:nvPr>
            <p:ph type="sldNum" sz="quarter" idx="12"/>
          </p:nvPr>
        </p:nvSpPr>
        <p:spPr/>
        <p:txBody>
          <a:bodyPr/>
          <a:lstStyle/>
          <a:p>
            <a:pPr algn="r"/>
            <a:fld id="{16F781C4-B8D4-4498-9C49-C9A9BB9F3E73}" type="slidenum">
              <a:rPr lang="zh-CN" altLang="en-US" smtClean="0"/>
              <a:pPr algn="r"/>
              <a:t>48</a:t>
            </a:fld>
            <a:endParaRPr lang="zh-CN" altLang="en-US" dirty="0"/>
          </a:p>
        </p:txBody>
      </p:sp>
    </p:spTree>
    <p:extLst>
      <p:ext uri="{BB962C8B-B14F-4D97-AF65-F5344CB8AC3E}">
        <p14:creationId xmlns:p14="http://schemas.microsoft.com/office/powerpoint/2010/main" val="384294343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2"/>
            <a:r>
              <a:rPr lang="en-US" altLang="zh-CN" dirty="0">
                <a:cs typeface="+mn-ea"/>
                <a:sym typeface="+mn-lt"/>
              </a:rPr>
              <a:t>SF(</a:t>
            </a:r>
            <a:r>
              <a:rPr lang="zh-CN" altLang="en-US" dirty="0">
                <a:cs typeface="+mn-ea"/>
                <a:sym typeface="+mn-lt"/>
              </a:rPr>
              <a:t>位</a:t>
            </a:r>
            <a:r>
              <a:rPr lang="en-US" altLang="zh-CN" dirty="0">
                <a:cs typeface="+mn-ea"/>
                <a:sym typeface="+mn-lt"/>
              </a:rPr>
              <a:t>7)</a:t>
            </a:r>
          </a:p>
          <a:p>
            <a:pPr lvl="3"/>
            <a:r>
              <a:rPr lang="zh-CN" altLang="en-US" dirty="0">
                <a:cs typeface="+mn-ea"/>
                <a:sym typeface="+mn-lt"/>
              </a:rPr>
              <a:t>符号标志位，记录相关指令执行后，其结果是否为负</a:t>
            </a:r>
            <a:endParaRPr lang="en-US" altLang="zh-CN" dirty="0">
              <a:cs typeface="+mn-ea"/>
              <a:sym typeface="+mn-lt"/>
            </a:endParaRPr>
          </a:p>
          <a:p>
            <a:pPr lvl="3"/>
            <a:r>
              <a:rPr lang="zh-CN" altLang="en-US" dirty="0">
                <a:cs typeface="+mn-ea"/>
                <a:sym typeface="+mn-lt"/>
              </a:rPr>
              <a:t>当操作数为有符号数时，若结果为负数，</a:t>
            </a:r>
            <a:r>
              <a:rPr lang="en-US" altLang="zh-CN" dirty="0">
                <a:cs typeface="+mn-ea"/>
                <a:sym typeface="+mn-lt"/>
              </a:rPr>
              <a:t>SF=1</a:t>
            </a:r>
            <a:r>
              <a:rPr lang="zh-CN" altLang="en-US" dirty="0">
                <a:cs typeface="+mn-ea"/>
                <a:sym typeface="+mn-lt"/>
              </a:rPr>
              <a:t>；若结果为非负数，</a:t>
            </a:r>
            <a:r>
              <a:rPr lang="en-US" altLang="zh-CN" dirty="0">
                <a:cs typeface="+mn-ea"/>
                <a:sym typeface="+mn-lt"/>
              </a:rPr>
              <a:t>SF=0</a:t>
            </a:r>
            <a:endParaRPr lang="zh-CN" altLang="en-US" dirty="0">
              <a:cs typeface="+mn-ea"/>
              <a:sym typeface="+mn-lt"/>
            </a:endParaRPr>
          </a:p>
          <a:p>
            <a:pPr lvl="2"/>
            <a:r>
              <a:rPr lang="en-US" altLang="zh-CN" dirty="0">
                <a:cs typeface="+mn-ea"/>
                <a:sym typeface="+mn-lt"/>
              </a:rPr>
              <a:t>ZF(</a:t>
            </a:r>
            <a:r>
              <a:rPr lang="zh-CN" altLang="en-US" dirty="0">
                <a:cs typeface="+mn-ea"/>
                <a:sym typeface="+mn-lt"/>
              </a:rPr>
              <a:t>位</a:t>
            </a:r>
            <a:r>
              <a:rPr lang="en-US" altLang="zh-CN" dirty="0">
                <a:cs typeface="+mn-ea"/>
                <a:sym typeface="+mn-lt"/>
              </a:rPr>
              <a:t>6)</a:t>
            </a:r>
          </a:p>
          <a:p>
            <a:pPr lvl="3"/>
            <a:r>
              <a:rPr lang="zh-CN" altLang="en-US" dirty="0">
                <a:cs typeface="+mn-ea"/>
                <a:sym typeface="+mn-lt"/>
              </a:rPr>
              <a:t> 零标志位，记录相关指令执行后，其结果是否为</a:t>
            </a:r>
            <a:r>
              <a:rPr lang="en-US" altLang="zh-CN" dirty="0">
                <a:cs typeface="+mn-ea"/>
                <a:sym typeface="+mn-lt"/>
              </a:rPr>
              <a:t>0</a:t>
            </a:r>
            <a:r>
              <a:rPr lang="zh-CN" altLang="en-US" dirty="0">
                <a:cs typeface="+mn-ea"/>
                <a:sym typeface="+mn-lt"/>
              </a:rPr>
              <a:t>；若运算结果为</a:t>
            </a:r>
            <a:r>
              <a:rPr lang="en-US" altLang="zh-CN" dirty="0">
                <a:cs typeface="+mn-ea"/>
                <a:sym typeface="+mn-lt"/>
              </a:rPr>
              <a:t>0</a:t>
            </a:r>
            <a:r>
              <a:rPr lang="zh-CN" altLang="en-US" dirty="0">
                <a:cs typeface="+mn-ea"/>
                <a:sym typeface="+mn-lt"/>
              </a:rPr>
              <a:t>，则其值为</a:t>
            </a:r>
            <a:r>
              <a:rPr lang="en-US" altLang="zh-CN" dirty="0">
                <a:cs typeface="+mn-ea"/>
                <a:sym typeface="+mn-lt"/>
              </a:rPr>
              <a:t>1</a:t>
            </a:r>
            <a:r>
              <a:rPr lang="zh-CN" altLang="en-US" dirty="0">
                <a:cs typeface="+mn-ea"/>
                <a:sym typeface="+mn-lt"/>
              </a:rPr>
              <a:t>，否则其值为</a:t>
            </a:r>
            <a:r>
              <a:rPr lang="en-US" altLang="zh-CN" dirty="0">
                <a:cs typeface="+mn-ea"/>
                <a:sym typeface="+mn-lt"/>
              </a:rPr>
              <a:t>0</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程序状态与控制寄存器</a:t>
            </a:r>
          </a:p>
        </p:txBody>
      </p:sp>
      <p:sp>
        <p:nvSpPr>
          <p:cNvPr id="7" name="灯片编号占位符 6">
            <a:extLst>
              <a:ext uri="{FF2B5EF4-FFF2-40B4-BE49-F238E27FC236}">
                <a16:creationId xmlns:a16="http://schemas.microsoft.com/office/drawing/2014/main" id="{9F2BFBD3-CD16-48F0-B0DA-DED9CF460034}"/>
              </a:ext>
            </a:extLst>
          </p:cNvPr>
          <p:cNvSpPr>
            <a:spLocks noGrp="1"/>
          </p:cNvSpPr>
          <p:nvPr>
            <p:ph type="sldNum" sz="quarter" idx="12"/>
          </p:nvPr>
        </p:nvSpPr>
        <p:spPr/>
        <p:txBody>
          <a:bodyPr/>
          <a:lstStyle/>
          <a:p>
            <a:pPr algn="r"/>
            <a:fld id="{16F781C4-B8D4-4498-9C49-C9A9BB9F3E73}" type="slidenum">
              <a:rPr lang="zh-CN" altLang="en-US" smtClean="0"/>
              <a:pPr algn="r"/>
              <a:t>49</a:t>
            </a:fld>
            <a:endParaRPr lang="zh-CN" altLang="en-US" dirty="0"/>
          </a:p>
        </p:txBody>
      </p:sp>
    </p:spTree>
    <p:extLst>
      <p:ext uri="{BB962C8B-B14F-4D97-AF65-F5344CB8AC3E}">
        <p14:creationId xmlns:p14="http://schemas.microsoft.com/office/powerpoint/2010/main" val="347110233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4385692" cy="4680520"/>
          </a:xfrm>
        </p:spPr>
        <p:txBody>
          <a:bodyPr>
            <a:normAutofit/>
          </a:bodyPr>
          <a:lstStyle/>
          <a:p>
            <a:pPr>
              <a:defRPr/>
            </a:pPr>
            <a:r>
              <a:rPr lang="en-US" altLang="zh-CN" dirty="0">
                <a:cs typeface="+mn-ea"/>
                <a:sym typeface="+mn-lt"/>
              </a:rPr>
              <a:t>CPU</a:t>
            </a:r>
            <a:r>
              <a:rPr lang="zh-CN" altLang="en-US" dirty="0">
                <a:cs typeface="+mn-ea"/>
                <a:sym typeface="+mn-lt"/>
              </a:rPr>
              <a:t>的基本组成部件</a:t>
            </a:r>
            <a:endParaRPr lang="en-US" altLang="zh-CN" dirty="0">
              <a:cs typeface="+mn-ea"/>
              <a:sym typeface="+mn-lt"/>
            </a:endParaRPr>
          </a:p>
          <a:p>
            <a:pPr lvl="1">
              <a:defRPr/>
            </a:pPr>
            <a:r>
              <a:rPr lang="zh-CN" altLang="en-US" dirty="0">
                <a:cs typeface="+mn-ea"/>
                <a:sym typeface="+mn-lt"/>
              </a:rPr>
              <a:t>算术逻辑单元（</a:t>
            </a:r>
            <a:r>
              <a:rPr lang="en-US" altLang="zh-CN" dirty="0">
                <a:cs typeface="+mn-ea"/>
                <a:sym typeface="+mn-lt"/>
              </a:rPr>
              <a:t>Arithmetic and Logic Unit, </a:t>
            </a:r>
            <a:r>
              <a:rPr lang="en-US" altLang="zh-CN" dirty="0">
                <a:solidFill>
                  <a:srgbClr val="FF0000"/>
                </a:solidFill>
                <a:cs typeface="+mn-ea"/>
                <a:sym typeface="+mn-lt"/>
              </a:rPr>
              <a:t>ALU</a:t>
            </a:r>
            <a:r>
              <a:rPr lang="zh-CN" altLang="en-US" dirty="0">
                <a:cs typeface="+mn-ea"/>
                <a:sym typeface="+mn-lt"/>
              </a:rPr>
              <a:t>）</a:t>
            </a:r>
            <a:endParaRPr lang="en-US" altLang="zh-CN" dirty="0">
              <a:cs typeface="+mn-ea"/>
              <a:sym typeface="+mn-lt"/>
            </a:endParaRPr>
          </a:p>
          <a:p>
            <a:pPr lvl="1">
              <a:defRPr/>
            </a:pPr>
            <a:r>
              <a:rPr lang="zh-CN" altLang="en-US" dirty="0">
                <a:cs typeface="+mn-ea"/>
                <a:sym typeface="+mn-lt"/>
              </a:rPr>
              <a:t>控制单元（</a:t>
            </a:r>
            <a:r>
              <a:rPr lang="en-US" altLang="zh-CN" dirty="0">
                <a:cs typeface="+mn-ea"/>
                <a:sym typeface="+mn-lt"/>
              </a:rPr>
              <a:t>Control Unit, </a:t>
            </a:r>
            <a:r>
              <a:rPr lang="en-US" altLang="zh-CN" dirty="0">
                <a:solidFill>
                  <a:srgbClr val="00B050"/>
                </a:solidFill>
                <a:cs typeface="+mn-ea"/>
                <a:sym typeface="+mn-lt"/>
              </a:rPr>
              <a:t>CU</a:t>
            </a:r>
            <a:r>
              <a:rPr lang="zh-CN" altLang="en-US" dirty="0">
                <a:cs typeface="+mn-ea"/>
                <a:sym typeface="+mn-lt"/>
              </a:rPr>
              <a:t>）</a:t>
            </a:r>
            <a:endParaRPr lang="en-US" altLang="zh-CN" dirty="0">
              <a:cs typeface="+mn-ea"/>
              <a:sym typeface="+mn-lt"/>
            </a:endParaRPr>
          </a:p>
          <a:p>
            <a:pPr lvl="1">
              <a:defRPr/>
            </a:pPr>
            <a:r>
              <a:rPr lang="zh-CN" altLang="en-US" dirty="0">
                <a:cs typeface="+mn-ea"/>
                <a:sym typeface="+mn-lt"/>
              </a:rPr>
              <a:t>存储单元（</a:t>
            </a:r>
            <a:r>
              <a:rPr lang="en-US" altLang="zh-CN" dirty="0">
                <a:cs typeface="+mn-ea"/>
                <a:sym typeface="+mn-lt"/>
              </a:rPr>
              <a:t>Memory Unit</a:t>
            </a:r>
            <a:r>
              <a:rPr lang="zh-CN" altLang="en-US" dirty="0">
                <a:cs typeface="+mn-ea"/>
                <a:sym typeface="+mn-lt"/>
              </a:rPr>
              <a:t>）</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CPU</a:t>
            </a:r>
            <a:r>
              <a:rPr lang="zh-CN" altLang="en-US" sz="2800" b="1" dirty="0">
                <a:solidFill>
                  <a:srgbClr val="C00000"/>
                </a:solidFill>
                <a:cs typeface="+mn-ea"/>
                <a:sym typeface="+mn-lt"/>
              </a:rPr>
              <a:t>简介</a:t>
            </a:r>
          </a:p>
        </p:txBody>
      </p:sp>
      <p:pic>
        <p:nvPicPr>
          <p:cNvPr id="1026" name="Picture 2" descr="Architecture of the central processing unit (CPU) - Computer Science Wiki">
            <a:extLst>
              <a:ext uri="{FF2B5EF4-FFF2-40B4-BE49-F238E27FC236}">
                <a16:creationId xmlns:a16="http://schemas.microsoft.com/office/drawing/2014/main" id="{55EC81EA-BDC3-4895-B869-D227D52CE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984" y="2860281"/>
            <a:ext cx="4979537" cy="2880320"/>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62BCC153-27A2-4B96-9F5A-0B028395BF3A}"/>
              </a:ext>
            </a:extLst>
          </p:cNvPr>
          <p:cNvSpPr>
            <a:spLocks noGrp="1"/>
          </p:cNvSpPr>
          <p:nvPr>
            <p:ph type="sldNum" sz="quarter" idx="12"/>
          </p:nvPr>
        </p:nvSpPr>
        <p:spPr/>
        <p:txBody>
          <a:bodyPr/>
          <a:lstStyle/>
          <a:p>
            <a:pPr algn="r"/>
            <a:fld id="{16F781C4-B8D4-4498-9C49-C9A9BB9F3E73}" type="slidenum">
              <a:rPr lang="zh-CN" altLang="en-US" smtClean="0"/>
              <a:pPr algn="r"/>
              <a:t>5</a:t>
            </a:fld>
            <a:endParaRPr lang="zh-CN" altLang="en-US" dirty="0"/>
          </a:p>
        </p:txBody>
      </p:sp>
    </p:spTree>
    <p:extLst>
      <p:ext uri="{BB962C8B-B14F-4D97-AF65-F5344CB8AC3E}">
        <p14:creationId xmlns:p14="http://schemas.microsoft.com/office/powerpoint/2010/main" val="1614763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1000" fill="hold"/>
                                        <p:tgtEl>
                                          <p:spTgt spid="1026"/>
                                        </p:tgtEl>
                                        <p:attrNameLst>
                                          <p:attrName>ppt_w</p:attrName>
                                        </p:attrNameLst>
                                      </p:cBhvr>
                                      <p:tavLst>
                                        <p:tav tm="0">
                                          <p:val>
                                            <p:fltVal val="0"/>
                                          </p:val>
                                        </p:tav>
                                        <p:tav tm="100000">
                                          <p:val>
                                            <p:strVal val="#ppt_w"/>
                                          </p:val>
                                        </p:tav>
                                      </p:tavLst>
                                    </p:anim>
                                    <p:anim calcmode="lin" valueType="num">
                                      <p:cBhvr>
                                        <p:cTn id="13" dur="1000" fill="hold"/>
                                        <p:tgtEl>
                                          <p:spTgt spid="1026"/>
                                        </p:tgtEl>
                                        <p:attrNameLst>
                                          <p:attrName>ppt_h</p:attrName>
                                        </p:attrNameLst>
                                      </p:cBhvr>
                                      <p:tavLst>
                                        <p:tav tm="0">
                                          <p:val>
                                            <p:fltVal val="0"/>
                                          </p:val>
                                        </p:tav>
                                        <p:tav tm="100000">
                                          <p:val>
                                            <p:strVal val="#ppt_h"/>
                                          </p:val>
                                        </p:tav>
                                      </p:tavLst>
                                    </p:anim>
                                    <p:anim calcmode="lin" valueType="num">
                                      <p:cBhvr>
                                        <p:cTn id="14" dur="1000" fill="hold"/>
                                        <p:tgtEl>
                                          <p:spTgt spid="1026"/>
                                        </p:tgtEl>
                                        <p:attrNameLst>
                                          <p:attrName>style.rotation</p:attrName>
                                        </p:attrNameLst>
                                      </p:cBhvr>
                                      <p:tavLst>
                                        <p:tav tm="0">
                                          <p:val>
                                            <p:fltVal val="90"/>
                                          </p:val>
                                        </p:tav>
                                        <p:tav tm="100000">
                                          <p:val>
                                            <p:fltVal val="0"/>
                                          </p:val>
                                        </p:tav>
                                      </p:tavLst>
                                    </p:anim>
                                    <p:animEffect transition="in" filter="fade">
                                      <p:cBhvr>
                                        <p:cTn id="15"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680520"/>
          </a:xfrm>
        </p:spPr>
        <p:txBody>
          <a:bodyPr>
            <a:normAutofit/>
          </a:bodyPr>
          <a:lstStyle/>
          <a:p>
            <a:r>
              <a:rPr lang="zh-CN" altLang="en-US" dirty="0">
                <a:cs typeface="+mn-ea"/>
                <a:sym typeface="+mn-lt"/>
              </a:rPr>
              <a:t>什么是寄存器</a:t>
            </a:r>
          </a:p>
          <a:p>
            <a:r>
              <a:rPr lang="zh-CN" altLang="en-US" dirty="0">
                <a:cs typeface="+mn-ea"/>
                <a:sym typeface="+mn-lt"/>
              </a:rPr>
              <a:t>寄存器分类</a:t>
            </a:r>
          </a:p>
          <a:p>
            <a:r>
              <a:rPr lang="zh-CN" altLang="en-US" dirty="0">
                <a:cs typeface="+mn-ea"/>
                <a:sym typeface="+mn-lt"/>
              </a:rPr>
              <a:t>通用寄存器</a:t>
            </a:r>
          </a:p>
          <a:p>
            <a:r>
              <a:rPr lang="zh-CN" altLang="en-US" dirty="0">
                <a:cs typeface="+mn-ea"/>
                <a:sym typeface="+mn-lt"/>
              </a:rPr>
              <a:t>段寄存器</a:t>
            </a:r>
          </a:p>
          <a:p>
            <a:r>
              <a:rPr lang="zh-CN" altLang="en-US" dirty="0">
                <a:cs typeface="+mn-ea"/>
                <a:sym typeface="+mn-lt"/>
              </a:rPr>
              <a:t>程序状态与控制寄存器</a:t>
            </a:r>
          </a:p>
          <a:p>
            <a:r>
              <a:rPr lang="zh-CN" altLang="en-US" dirty="0">
                <a:solidFill>
                  <a:srgbClr val="FF0000"/>
                </a:solidFill>
                <a:cs typeface="+mn-ea"/>
                <a:sym typeface="+mn-lt"/>
              </a:rPr>
              <a:t>指令指针寄存器</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a:t>
            </a:r>
          </a:p>
        </p:txBody>
      </p:sp>
      <p:sp>
        <p:nvSpPr>
          <p:cNvPr id="7" name="灯片编号占位符 6">
            <a:extLst>
              <a:ext uri="{FF2B5EF4-FFF2-40B4-BE49-F238E27FC236}">
                <a16:creationId xmlns:a16="http://schemas.microsoft.com/office/drawing/2014/main" id="{4188C0D1-14F6-42F3-8BD5-23591590B708}"/>
              </a:ext>
            </a:extLst>
          </p:cNvPr>
          <p:cNvSpPr>
            <a:spLocks noGrp="1"/>
          </p:cNvSpPr>
          <p:nvPr>
            <p:ph type="sldNum" sz="quarter" idx="12"/>
          </p:nvPr>
        </p:nvSpPr>
        <p:spPr/>
        <p:txBody>
          <a:bodyPr/>
          <a:lstStyle/>
          <a:p>
            <a:pPr algn="r"/>
            <a:fld id="{16F781C4-B8D4-4498-9C49-C9A9BB9F3E73}" type="slidenum">
              <a:rPr lang="zh-CN" altLang="en-US" smtClean="0"/>
              <a:pPr algn="r"/>
              <a:t>50</a:t>
            </a:fld>
            <a:endParaRPr lang="zh-CN" altLang="en-US" dirty="0"/>
          </a:p>
        </p:txBody>
      </p:sp>
    </p:spTree>
    <p:extLst>
      <p:ext uri="{BB962C8B-B14F-4D97-AF65-F5344CB8AC3E}">
        <p14:creationId xmlns:p14="http://schemas.microsoft.com/office/powerpoint/2010/main" val="131636977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en-US" altLang="zh-CN" dirty="0">
                <a:highlight>
                  <a:srgbClr val="FFFF00"/>
                </a:highlight>
                <a:cs typeface="+mn-ea"/>
                <a:sym typeface="+mn-lt"/>
              </a:rPr>
              <a:t>EIP</a:t>
            </a:r>
            <a:r>
              <a:rPr lang="zh-CN" altLang="en-US" dirty="0">
                <a:cs typeface="+mn-ea"/>
                <a:sym typeface="+mn-lt"/>
              </a:rPr>
              <a:t>：</a:t>
            </a:r>
            <a:r>
              <a:rPr lang="en-US" altLang="zh-CN" dirty="0">
                <a:highlight>
                  <a:srgbClr val="FFFF00"/>
                </a:highlight>
                <a:cs typeface="+mn-ea"/>
                <a:sym typeface="+mn-lt"/>
              </a:rPr>
              <a:t>E</a:t>
            </a:r>
            <a:r>
              <a:rPr lang="en-US" altLang="zh-CN" dirty="0">
                <a:cs typeface="+mn-ea"/>
                <a:sym typeface="+mn-lt"/>
              </a:rPr>
              <a:t>xtended </a:t>
            </a:r>
            <a:r>
              <a:rPr lang="en-US" altLang="zh-CN" dirty="0">
                <a:highlight>
                  <a:srgbClr val="FFFF00"/>
                </a:highlight>
                <a:cs typeface="+mn-ea"/>
                <a:sym typeface="+mn-lt"/>
              </a:rPr>
              <a:t>I</a:t>
            </a:r>
            <a:r>
              <a:rPr lang="en-US" altLang="zh-CN" dirty="0">
                <a:cs typeface="+mn-ea"/>
                <a:sym typeface="+mn-lt"/>
              </a:rPr>
              <a:t>nstruction </a:t>
            </a:r>
            <a:r>
              <a:rPr lang="en-US" altLang="zh-CN" dirty="0">
                <a:highlight>
                  <a:srgbClr val="FFFF00"/>
                </a:highlight>
                <a:cs typeface="+mn-ea"/>
                <a:sym typeface="+mn-lt"/>
              </a:rPr>
              <a:t>P</a:t>
            </a:r>
            <a:r>
              <a:rPr lang="en-US" altLang="zh-CN" dirty="0">
                <a:cs typeface="+mn-ea"/>
                <a:sym typeface="+mn-lt"/>
              </a:rPr>
              <a:t>ointer</a:t>
            </a:r>
            <a:r>
              <a:rPr lang="zh-CN" altLang="en-US" dirty="0">
                <a:cs typeface="+mn-ea"/>
                <a:sym typeface="+mn-lt"/>
              </a:rPr>
              <a:t>，指令指针寄存器</a:t>
            </a:r>
            <a:endParaRPr lang="en-US" altLang="zh-CN" dirty="0">
              <a:cs typeface="+mn-ea"/>
              <a:sym typeface="+mn-lt"/>
            </a:endParaRPr>
          </a:p>
          <a:p>
            <a:pPr lvl="1"/>
            <a:r>
              <a:rPr lang="zh-CN" altLang="en-US" dirty="0">
                <a:solidFill>
                  <a:schemeClr val="bg1">
                    <a:lumMod val="65000"/>
                  </a:schemeClr>
                </a:solidFill>
                <a:cs typeface="+mn-ea"/>
                <a:sym typeface="+mn-lt"/>
              </a:rPr>
              <a:t>在</a:t>
            </a:r>
            <a:r>
              <a:rPr lang="en-US" altLang="zh-CN" dirty="0">
                <a:solidFill>
                  <a:schemeClr val="bg1">
                    <a:lumMod val="65000"/>
                  </a:schemeClr>
                </a:solidFill>
                <a:cs typeface="+mn-ea"/>
                <a:sym typeface="+mn-lt"/>
              </a:rPr>
              <a:t>16</a:t>
            </a:r>
            <a:r>
              <a:rPr lang="zh-CN" altLang="en-US" dirty="0">
                <a:solidFill>
                  <a:schemeClr val="bg1">
                    <a:lumMod val="65000"/>
                  </a:schemeClr>
                </a:solidFill>
                <a:cs typeface="+mn-ea"/>
                <a:sym typeface="+mn-lt"/>
              </a:rPr>
              <a:t>位系统中：</a:t>
            </a:r>
            <a:endParaRPr lang="en-US" altLang="zh-CN" dirty="0">
              <a:solidFill>
                <a:schemeClr val="bg1">
                  <a:lumMod val="65000"/>
                </a:schemeClr>
              </a:solidFill>
              <a:cs typeface="+mn-ea"/>
              <a:sym typeface="+mn-lt"/>
            </a:endParaRPr>
          </a:p>
          <a:p>
            <a:pPr lvl="2"/>
            <a:r>
              <a:rPr lang="zh-CN" altLang="en-US" dirty="0">
                <a:solidFill>
                  <a:schemeClr val="bg1">
                    <a:lumMod val="65000"/>
                  </a:schemeClr>
                </a:solidFill>
                <a:cs typeface="+mn-ea"/>
                <a:sym typeface="+mn-lt"/>
              </a:rPr>
              <a:t>保存着</a:t>
            </a:r>
            <a:r>
              <a:rPr lang="en-US" altLang="zh-CN" dirty="0">
                <a:solidFill>
                  <a:schemeClr val="bg1">
                    <a:lumMod val="65000"/>
                  </a:schemeClr>
                </a:solidFill>
                <a:cs typeface="+mn-ea"/>
                <a:sym typeface="+mn-lt"/>
              </a:rPr>
              <a:t>CPU</a:t>
            </a:r>
            <a:r>
              <a:rPr lang="zh-CN" altLang="en-US" dirty="0">
                <a:solidFill>
                  <a:schemeClr val="bg1">
                    <a:lumMod val="65000"/>
                  </a:schemeClr>
                </a:solidFill>
                <a:cs typeface="+mn-ea"/>
                <a:sym typeface="+mn-lt"/>
              </a:rPr>
              <a:t>下一条将要执行指令的偏移量</a:t>
            </a:r>
            <a:r>
              <a:rPr lang="en-US" altLang="zh-CN" dirty="0">
                <a:solidFill>
                  <a:schemeClr val="bg1">
                    <a:lumMod val="65000"/>
                  </a:schemeClr>
                </a:solidFill>
                <a:cs typeface="+mn-ea"/>
                <a:sym typeface="+mn-lt"/>
              </a:rPr>
              <a:t>(offset)</a:t>
            </a:r>
            <a:r>
              <a:rPr lang="zh-CN" altLang="en-US" dirty="0">
                <a:solidFill>
                  <a:schemeClr val="bg1">
                    <a:lumMod val="65000"/>
                  </a:schemeClr>
                </a:solidFill>
                <a:cs typeface="+mn-ea"/>
                <a:sym typeface="+mn-lt"/>
              </a:rPr>
              <a:t>，这个偏移量是相对于目前正在运行的代码段寄存器</a:t>
            </a:r>
            <a:r>
              <a:rPr lang="en-US" altLang="zh-CN" dirty="0">
                <a:solidFill>
                  <a:schemeClr val="bg1">
                    <a:lumMod val="65000"/>
                  </a:schemeClr>
                </a:solidFill>
                <a:cs typeface="+mn-ea"/>
                <a:sym typeface="+mn-lt"/>
              </a:rPr>
              <a:t>CS</a:t>
            </a:r>
            <a:r>
              <a:rPr lang="zh-CN" altLang="en-US" dirty="0">
                <a:solidFill>
                  <a:schemeClr val="bg1">
                    <a:lumMod val="65000"/>
                  </a:schemeClr>
                </a:solidFill>
                <a:cs typeface="+mn-ea"/>
                <a:sym typeface="+mn-lt"/>
              </a:rPr>
              <a:t>而言的</a:t>
            </a:r>
            <a:endParaRPr lang="en-US" altLang="zh-CN" dirty="0">
              <a:solidFill>
                <a:schemeClr val="bg1">
                  <a:lumMod val="65000"/>
                </a:schemeClr>
              </a:solidFill>
              <a:cs typeface="+mn-ea"/>
              <a:sym typeface="+mn-lt"/>
            </a:endParaRPr>
          </a:p>
          <a:p>
            <a:pPr lvl="2"/>
            <a:r>
              <a:rPr lang="zh-CN" altLang="en-US" dirty="0">
                <a:solidFill>
                  <a:schemeClr val="bg1">
                    <a:lumMod val="65000"/>
                  </a:schemeClr>
                </a:solidFill>
                <a:highlight>
                  <a:srgbClr val="D1DEEE"/>
                </a:highlight>
                <a:cs typeface="+mn-ea"/>
                <a:sym typeface="+mn-lt"/>
              </a:rPr>
              <a:t>偏移量加上当前代码段的基地址</a:t>
            </a:r>
            <a:r>
              <a:rPr lang="zh-CN" altLang="en-US" dirty="0">
                <a:solidFill>
                  <a:schemeClr val="bg1">
                    <a:lumMod val="65000"/>
                  </a:schemeClr>
                </a:solidFill>
                <a:cs typeface="+mn-ea"/>
                <a:sym typeface="+mn-lt"/>
              </a:rPr>
              <a:t>，就形成了下一条指令的地址</a:t>
            </a:r>
            <a:endParaRPr lang="en-US" altLang="zh-CN" dirty="0">
              <a:solidFill>
                <a:schemeClr val="bg1">
                  <a:lumMod val="65000"/>
                </a:schemeClr>
              </a:solidFill>
              <a:cs typeface="+mn-ea"/>
              <a:sym typeface="+mn-lt"/>
            </a:endParaRPr>
          </a:p>
          <a:p>
            <a:pPr lvl="1"/>
            <a:r>
              <a:rPr lang="zh-CN" altLang="en-US" dirty="0">
                <a:cs typeface="+mn-ea"/>
                <a:sym typeface="+mn-lt"/>
              </a:rPr>
              <a:t>在</a:t>
            </a:r>
            <a:r>
              <a:rPr lang="en-US" altLang="zh-CN" dirty="0">
                <a:cs typeface="+mn-ea"/>
                <a:sym typeface="+mn-lt"/>
              </a:rPr>
              <a:t>32</a:t>
            </a:r>
            <a:r>
              <a:rPr lang="zh-CN" altLang="en-US" dirty="0">
                <a:cs typeface="+mn-ea"/>
                <a:sym typeface="+mn-lt"/>
              </a:rPr>
              <a:t>位系统中：</a:t>
            </a:r>
            <a:endParaRPr lang="en-US" altLang="zh-CN" dirty="0">
              <a:cs typeface="+mn-ea"/>
              <a:sym typeface="+mn-lt"/>
            </a:endParaRPr>
          </a:p>
          <a:p>
            <a:pPr lvl="2"/>
            <a:r>
              <a:rPr lang="zh-CN" altLang="en-US" dirty="0">
                <a:cs typeface="+mn-ea"/>
                <a:sym typeface="+mn-lt"/>
              </a:rPr>
              <a:t>它的大小为</a:t>
            </a:r>
            <a:r>
              <a:rPr lang="en-US" altLang="zh-CN" dirty="0">
                <a:cs typeface="+mn-ea"/>
                <a:sym typeface="+mn-lt"/>
              </a:rPr>
              <a:t>32</a:t>
            </a:r>
            <a:r>
              <a:rPr lang="zh-CN" altLang="en-US" dirty="0">
                <a:cs typeface="+mn-ea"/>
                <a:sym typeface="+mn-lt"/>
              </a:rPr>
              <a:t>位，是由原来的</a:t>
            </a:r>
            <a:r>
              <a:rPr lang="en-US" altLang="zh-CN" dirty="0">
                <a:cs typeface="+mn-ea"/>
                <a:sym typeface="+mn-lt"/>
              </a:rPr>
              <a:t>16</a:t>
            </a:r>
            <a:r>
              <a:rPr lang="zh-CN" altLang="en-US" dirty="0">
                <a:cs typeface="+mn-ea"/>
                <a:sym typeface="+mn-lt"/>
              </a:rPr>
              <a:t>位</a:t>
            </a:r>
            <a:r>
              <a:rPr lang="en-US" altLang="zh-CN" dirty="0">
                <a:cs typeface="+mn-ea"/>
                <a:sym typeface="+mn-lt"/>
              </a:rPr>
              <a:t>IP</a:t>
            </a:r>
            <a:r>
              <a:rPr lang="zh-CN" altLang="en-US" dirty="0">
                <a:cs typeface="+mn-ea"/>
                <a:sym typeface="+mn-lt"/>
              </a:rPr>
              <a:t>寄存器扩展而来</a:t>
            </a:r>
            <a:endParaRPr lang="en-US" altLang="zh-CN" dirty="0">
              <a:cs typeface="+mn-ea"/>
              <a:sym typeface="+mn-lt"/>
            </a:endParaRPr>
          </a:p>
          <a:p>
            <a:pPr lvl="2"/>
            <a:r>
              <a:rPr lang="zh-CN" altLang="en-US" dirty="0">
                <a:cs typeface="+mn-ea"/>
                <a:sym typeface="+mn-lt"/>
              </a:rPr>
              <a:t>往往</a:t>
            </a:r>
            <a:r>
              <a:rPr lang="zh-CN" altLang="en-US" dirty="0">
                <a:solidFill>
                  <a:srgbClr val="FF0000"/>
                </a:solidFill>
                <a:cs typeface="+mn-ea"/>
                <a:sym typeface="+mn-lt"/>
              </a:rPr>
              <a:t>直接保存</a:t>
            </a:r>
            <a:r>
              <a:rPr lang="en-US" altLang="zh-CN" dirty="0">
                <a:solidFill>
                  <a:srgbClr val="FF0000"/>
                </a:solidFill>
                <a:cs typeface="+mn-ea"/>
                <a:sym typeface="+mn-lt"/>
              </a:rPr>
              <a:t>CPU</a:t>
            </a:r>
            <a:r>
              <a:rPr lang="zh-CN" altLang="en-US" dirty="0">
                <a:solidFill>
                  <a:srgbClr val="FF0000"/>
                </a:solidFill>
                <a:cs typeface="+mn-ea"/>
                <a:sym typeface="+mn-lt"/>
              </a:rPr>
              <a:t>下一条将要执行指令的地址</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指令指针寄存器</a:t>
            </a:r>
          </a:p>
        </p:txBody>
      </p:sp>
      <p:sp>
        <p:nvSpPr>
          <p:cNvPr id="7" name="灯片编号占位符 6">
            <a:extLst>
              <a:ext uri="{FF2B5EF4-FFF2-40B4-BE49-F238E27FC236}">
                <a16:creationId xmlns:a16="http://schemas.microsoft.com/office/drawing/2014/main" id="{293D9DEC-B276-44B5-8E07-2B24A290FF2B}"/>
              </a:ext>
            </a:extLst>
          </p:cNvPr>
          <p:cNvSpPr>
            <a:spLocks noGrp="1"/>
          </p:cNvSpPr>
          <p:nvPr>
            <p:ph type="sldNum" sz="quarter" idx="12"/>
          </p:nvPr>
        </p:nvSpPr>
        <p:spPr/>
        <p:txBody>
          <a:bodyPr/>
          <a:lstStyle/>
          <a:p>
            <a:pPr algn="r"/>
            <a:fld id="{16F781C4-B8D4-4498-9C49-C9A9BB9F3E73}" type="slidenum">
              <a:rPr lang="zh-CN" altLang="en-US" smtClean="0"/>
              <a:pPr algn="r"/>
              <a:t>51</a:t>
            </a:fld>
            <a:endParaRPr lang="zh-CN" altLang="en-US" dirty="0"/>
          </a:p>
        </p:txBody>
      </p:sp>
    </p:spTree>
    <p:extLst>
      <p:ext uri="{BB962C8B-B14F-4D97-AF65-F5344CB8AC3E}">
        <p14:creationId xmlns:p14="http://schemas.microsoft.com/office/powerpoint/2010/main" val="4249080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anim calcmode="lin" valueType="num">
                                      <p:cBhvr additive="base">
                                        <p:cTn id="1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 calcmode="lin" valueType="num">
                                      <p:cBhvr additive="base">
                                        <p:cTn id="1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algn="just"/>
            <a:r>
              <a:rPr lang="zh-CN" altLang="en-US" dirty="0">
                <a:highlight>
                  <a:srgbClr val="FFFF00"/>
                </a:highlight>
                <a:cs typeface="+mn-ea"/>
                <a:sym typeface="+mn-lt"/>
              </a:rPr>
              <a:t>程序运行时，</a:t>
            </a:r>
            <a:r>
              <a:rPr lang="en-US" altLang="zh-CN" dirty="0">
                <a:highlight>
                  <a:srgbClr val="FFFF00"/>
                </a:highlight>
                <a:cs typeface="+mn-ea"/>
                <a:sym typeface="+mn-lt"/>
              </a:rPr>
              <a:t>CPU</a:t>
            </a:r>
            <a:r>
              <a:rPr lang="zh-CN" altLang="en-US" dirty="0">
                <a:highlight>
                  <a:srgbClr val="FFFF00"/>
                </a:highlight>
                <a:cs typeface="+mn-ea"/>
                <a:sym typeface="+mn-lt"/>
              </a:rPr>
              <a:t>会读取</a:t>
            </a:r>
            <a:r>
              <a:rPr lang="en-US" altLang="zh-CN" dirty="0">
                <a:highlight>
                  <a:srgbClr val="FFFF00"/>
                </a:highlight>
                <a:cs typeface="+mn-ea"/>
                <a:sym typeface="+mn-lt"/>
              </a:rPr>
              <a:t>EIP</a:t>
            </a:r>
            <a:r>
              <a:rPr lang="zh-CN" altLang="en-US" dirty="0">
                <a:highlight>
                  <a:srgbClr val="FFFF00"/>
                </a:highlight>
                <a:cs typeface="+mn-ea"/>
                <a:sym typeface="+mn-lt"/>
              </a:rPr>
              <a:t>中一条指令的地址</a:t>
            </a:r>
            <a:r>
              <a:rPr lang="zh-CN" altLang="en-US" dirty="0">
                <a:cs typeface="+mn-ea"/>
                <a:sym typeface="+mn-lt"/>
              </a:rPr>
              <a:t>，将指令传送到指令缓冲区后，</a:t>
            </a:r>
            <a:r>
              <a:rPr lang="en-US" altLang="zh-CN" dirty="0">
                <a:cs typeface="+mn-ea"/>
                <a:sym typeface="+mn-lt"/>
              </a:rPr>
              <a:t>EIP</a:t>
            </a:r>
            <a:r>
              <a:rPr lang="zh-CN" altLang="en-US" dirty="0">
                <a:cs typeface="+mn-ea"/>
                <a:sym typeface="+mn-lt"/>
              </a:rPr>
              <a:t>的值自动增加</a:t>
            </a:r>
            <a:endParaRPr lang="en-US" altLang="zh-CN" dirty="0">
              <a:cs typeface="+mn-ea"/>
              <a:sym typeface="+mn-lt"/>
            </a:endParaRPr>
          </a:p>
          <a:p>
            <a:pPr algn="just"/>
            <a:r>
              <a:rPr lang="en-US" altLang="zh-CN" dirty="0">
                <a:cs typeface="+mn-ea"/>
                <a:sym typeface="+mn-lt"/>
              </a:rPr>
              <a:t>CPU</a:t>
            </a:r>
            <a:r>
              <a:rPr lang="zh-CN" altLang="en-US" dirty="0">
                <a:cs typeface="+mn-ea"/>
                <a:sym typeface="+mn-lt"/>
              </a:rPr>
              <a:t>每次执行完一条指令，就会通过</a:t>
            </a:r>
            <a:r>
              <a:rPr lang="en-US" altLang="zh-CN" dirty="0">
                <a:cs typeface="+mn-ea"/>
                <a:sym typeface="+mn-lt"/>
              </a:rPr>
              <a:t>EIP</a:t>
            </a:r>
            <a:r>
              <a:rPr lang="zh-CN" altLang="en-US" dirty="0">
                <a:cs typeface="+mn-ea"/>
                <a:sym typeface="+mn-lt"/>
              </a:rPr>
              <a:t>寄存器读取并执行下一条指令</a:t>
            </a:r>
          </a:p>
          <a:p>
            <a:pPr algn="just"/>
            <a:r>
              <a:rPr lang="zh-CN" altLang="en-US" dirty="0">
                <a:solidFill>
                  <a:srgbClr val="FF0000"/>
                </a:solidFill>
                <a:cs typeface="+mn-ea"/>
                <a:sym typeface="+mn-lt"/>
              </a:rPr>
              <a:t>不能直接修改</a:t>
            </a:r>
            <a:r>
              <a:rPr lang="en-US" altLang="zh-CN" dirty="0">
                <a:solidFill>
                  <a:srgbClr val="FF0000"/>
                </a:solidFill>
                <a:cs typeface="+mn-ea"/>
                <a:sym typeface="+mn-lt"/>
              </a:rPr>
              <a:t>EIP</a:t>
            </a:r>
            <a:r>
              <a:rPr lang="zh-CN" altLang="en-US" dirty="0">
                <a:solidFill>
                  <a:srgbClr val="FF0000"/>
                </a:solidFill>
                <a:cs typeface="+mn-ea"/>
                <a:sym typeface="+mn-lt"/>
              </a:rPr>
              <a:t>的值</a:t>
            </a:r>
            <a:r>
              <a:rPr lang="zh-CN" altLang="en-US" dirty="0">
                <a:cs typeface="+mn-ea"/>
                <a:sym typeface="+mn-lt"/>
              </a:rPr>
              <a:t>，只能通过其他指令</a:t>
            </a:r>
            <a:r>
              <a:rPr lang="zh-CN" altLang="en-US" dirty="0">
                <a:solidFill>
                  <a:srgbClr val="0000FF"/>
                </a:solidFill>
                <a:cs typeface="+mn-ea"/>
                <a:sym typeface="+mn-lt"/>
              </a:rPr>
              <a:t>间接修改</a:t>
            </a:r>
            <a:endParaRPr lang="en-US" altLang="zh-CN" dirty="0">
              <a:solidFill>
                <a:srgbClr val="0000FF"/>
              </a:solidFill>
              <a:cs typeface="+mn-ea"/>
              <a:sym typeface="+mn-lt"/>
            </a:endParaRPr>
          </a:p>
          <a:p>
            <a:pPr lvl="1" algn="just"/>
            <a:r>
              <a:rPr lang="zh-CN" altLang="en-US" dirty="0">
                <a:solidFill>
                  <a:srgbClr val="0000FF"/>
                </a:solidFill>
                <a:cs typeface="+mn-ea"/>
                <a:sym typeface="+mn-lt"/>
              </a:rPr>
              <a:t>这些特定指令包括</a:t>
            </a:r>
            <a:r>
              <a:rPr lang="en-US" altLang="zh-CN" dirty="0">
                <a:solidFill>
                  <a:srgbClr val="0000FF"/>
                </a:solidFill>
                <a:cs typeface="+mn-ea"/>
                <a:sym typeface="+mn-lt"/>
              </a:rPr>
              <a:t>JMP</a:t>
            </a:r>
            <a:r>
              <a:rPr lang="zh-CN" altLang="en-US" dirty="0">
                <a:solidFill>
                  <a:srgbClr val="0000FF"/>
                </a:solidFill>
                <a:cs typeface="+mn-ea"/>
                <a:sym typeface="+mn-lt"/>
              </a:rPr>
              <a:t>、</a:t>
            </a:r>
            <a:r>
              <a:rPr lang="en-US" altLang="zh-CN" dirty="0">
                <a:solidFill>
                  <a:srgbClr val="0000FF"/>
                </a:solidFill>
                <a:cs typeface="+mn-ea"/>
                <a:sym typeface="+mn-lt"/>
              </a:rPr>
              <a:t>JC</a:t>
            </a:r>
            <a:r>
              <a:rPr lang="zh-CN" altLang="en-US" dirty="0">
                <a:solidFill>
                  <a:srgbClr val="0000FF"/>
                </a:solidFill>
                <a:cs typeface="+mn-ea"/>
                <a:sym typeface="+mn-lt"/>
              </a:rPr>
              <a:t>、</a:t>
            </a:r>
            <a:r>
              <a:rPr lang="en-US" altLang="zh-CN" dirty="0">
                <a:solidFill>
                  <a:srgbClr val="0000FF"/>
                </a:solidFill>
                <a:cs typeface="+mn-ea"/>
                <a:sym typeface="+mn-lt"/>
              </a:rPr>
              <a:t>CALL</a:t>
            </a:r>
            <a:r>
              <a:rPr lang="zh-CN" altLang="en-US" dirty="0">
                <a:solidFill>
                  <a:srgbClr val="0000FF"/>
                </a:solidFill>
                <a:cs typeface="+mn-ea"/>
                <a:sym typeface="+mn-lt"/>
              </a:rPr>
              <a:t>、</a:t>
            </a:r>
            <a:r>
              <a:rPr lang="en-US" altLang="zh-CN" dirty="0">
                <a:solidFill>
                  <a:srgbClr val="0000FF"/>
                </a:solidFill>
                <a:cs typeface="+mn-ea"/>
                <a:sym typeface="+mn-lt"/>
              </a:rPr>
              <a:t>RET</a:t>
            </a:r>
          </a:p>
          <a:p>
            <a:pPr lvl="1" algn="just"/>
            <a:r>
              <a:rPr lang="zh-CN" altLang="en-US" dirty="0">
                <a:solidFill>
                  <a:srgbClr val="0000FF"/>
                </a:solidFill>
                <a:cs typeface="+mn-ea"/>
                <a:sym typeface="+mn-lt"/>
              </a:rPr>
              <a:t>可以通过中断或</a:t>
            </a:r>
            <a:r>
              <a:rPr lang="zh-CN" altLang="en-US" dirty="0">
                <a:solidFill>
                  <a:srgbClr val="0000FF"/>
                </a:solidFill>
                <a:highlight>
                  <a:srgbClr val="FFFF00"/>
                </a:highlight>
                <a:cs typeface="+mn-ea"/>
                <a:sym typeface="+mn-lt"/>
              </a:rPr>
              <a:t>异常</a:t>
            </a:r>
            <a:r>
              <a:rPr lang="zh-CN" altLang="en-US" dirty="0">
                <a:solidFill>
                  <a:srgbClr val="0000FF"/>
                </a:solidFill>
                <a:cs typeface="+mn-ea"/>
                <a:sym typeface="+mn-lt"/>
              </a:rPr>
              <a:t>来修改</a:t>
            </a:r>
            <a:r>
              <a:rPr lang="en-US" altLang="zh-CN" dirty="0">
                <a:solidFill>
                  <a:srgbClr val="0000FF"/>
                </a:solidFill>
                <a:cs typeface="+mn-ea"/>
                <a:sym typeface="+mn-lt"/>
              </a:rPr>
              <a:t>EIP</a:t>
            </a:r>
            <a:r>
              <a:rPr lang="zh-CN" altLang="en-US" dirty="0">
                <a:solidFill>
                  <a:srgbClr val="0000FF"/>
                </a:solidFill>
                <a:cs typeface="+mn-ea"/>
                <a:sym typeface="+mn-lt"/>
              </a:rPr>
              <a:t>的值</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）寄存器 </a:t>
            </a:r>
            <a:r>
              <a:rPr lang="en-US" altLang="zh-CN" sz="2800" b="1" dirty="0">
                <a:solidFill>
                  <a:srgbClr val="C00000"/>
                </a:solidFill>
                <a:cs typeface="+mn-ea"/>
                <a:sym typeface="+mn-lt"/>
              </a:rPr>
              <a:t>— </a:t>
            </a:r>
            <a:r>
              <a:rPr lang="zh-CN" altLang="en-US" sz="2800" b="1" dirty="0">
                <a:solidFill>
                  <a:srgbClr val="C00000"/>
                </a:solidFill>
                <a:cs typeface="+mn-ea"/>
                <a:sym typeface="+mn-lt"/>
              </a:rPr>
              <a:t>指令指针寄存器</a:t>
            </a:r>
          </a:p>
        </p:txBody>
      </p:sp>
      <p:sp>
        <p:nvSpPr>
          <p:cNvPr id="7" name="灯片编号占位符 6">
            <a:extLst>
              <a:ext uri="{FF2B5EF4-FFF2-40B4-BE49-F238E27FC236}">
                <a16:creationId xmlns:a16="http://schemas.microsoft.com/office/drawing/2014/main" id="{266ADBA7-48B7-47AB-88DE-E318B129174E}"/>
              </a:ext>
            </a:extLst>
          </p:cNvPr>
          <p:cNvSpPr>
            <a:spLocks noGrp="1"/>
          </p:cNvSpPr>
          <p:nvPr>
            <p:ph type="sldNum" sz="quarter" idx="12"/>
          </p:nvPr>
        </p:nvSpPr>
        <p:spPr/>
        <p:txBody>
          <a:bodyPr/>
          <a:lstStyle/>
          <a:p>
            <a:pPr algn="r"/>
            <a:fld id="{16F781C4-B8D4-4498-9C49-C9A9BB9F3E73}" type="slidenum">
              <a:rPr lang="zh-CN" altLang="en-US" smtClean="0"/>
              <a:pPr algn="r"/>
              <a:t>52</a:t>
            </a:fld>
            <a:endParaRPr lang="zh-CN" altLang="en-US" dirty="0"/>
          </a:p>
        </p:txBody>
      </p:sp>
    </p:spTree>
    <p:extLst>
      <p:ext uri="{BB962C8B-B14F-4D97-AF65-F5344CB8AC3E}">
        <p14:creationId xmlns:p14="http://schemas.microsoft.com/office/powerpoint/2010/main" val="621087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第二章 汇编语言</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a:xfrm>
            <a:off x="818829" y="875688"/>
            <a:ext cx="8915400" cy="4968551"/>
          </a:xfrm>
        </p:spPr>
        <p:txBody>
          <a:bodyPr/>
          <a:lstStyle/>
          <a:p>
            <a:r>
              <a:rPr lang="en-US" altLang="zh-CN" dirty="0">
                <a:cs typeface="+mn-ea"/>
                <a:sym typeface="+mn-lt"/>
              </a:rPr>
              <a:t>1.CPU</a:t>
            </a:r>
            <a:r>
              <a:rPr lang="zh-CN" altLang="en-US" dirty="0">
                <a:cs typeface="+mn-ea"/>
                <a:sym typeface="+mn-lt"/>
              </a:rPr>
              <a:t>简介</a:t>
            </a:r>
            <a:endParaRPr lang="en-US" altLang="zh-CN" dirty="0">
              <a:cs typeface="+mn-ea"/>
              <a:sym typeface="+mn-lt"/>
            </a:endParaRPr>
          </a:p>
          <a:p>
            <a:r>
              <a:rPr lang="en-US" altLang="zh-CN" dirty="0">
                <a:cs typeface="+mn-ea"/>
                <a:sym typeface="+mn-lt"/>
              </a:rPr>
              <a:t>2.</a:t>
            </a:r>
            <a:r>
              <a:rPr lang="zh-CN" altLang="en-US" dirty="0">
                <a:cs typeface="+mn-ea"/>
                <a:sym typeface="+mn-lt"/>
              </a:rPr>
              <a:t>寄存器</a:t>
            </a:r>
          </a:p>
          <a:p>
            <a:r>
              <a:rPr lang="en-US" altLang="zh-CN" dirty="0">
                <a:solidFill>
                  <a:srgbClr val="FF0000"/>
                </a:solidFill>
                <a:cs typeface="+mn-ea"/>
                <a:sym typeface="+mn-lt"/>
              </a:rPr>
              <a:t>3.x86</a:t>
            </a:r>
            <a:r>
              <a:rPr lang="zh-CN" altLang="en-US" dirty="0">
                <a:solidFill>
                  <a:srgbClr val="FF0000"/>
                </a:solidFill>
                <a:cs typeface="+mn-ea"/>
                <a:sym typeface="+mn-lt"/>
              </a:rPr>
              <a:t>指令集</a:t>
            </a:r>
          </a:p>
          <a:p>
            <a:r>
              <a:rPr lang="en-US" altLang="zh-CN" dirty="0">
                <a:cs typeface="+mn-ea"/>
                <a:sym typeface="+mn-lt"/>
              </a:rPr>
              <a:t>4.</a:t>
            </a:r>
            <a:r>
              <a:rPr lang="zh-CN" altLang="en-US" dirty="0">
                <a:cs typeface="+mn-ea"/>
                <a:sym typeface="+mn-lt"/>
              </a:rPr>
              <a:t>寻址方式</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2" name="图片 1">
            <a:extLst>
              <a:ext uri="{FF2B5EF4-FFF2-40B4-BE49-F238E27FC236}">
                <a16:creationId xmlns:a16="http://schemas.microsoft.com/office/drawing/2014/main" id="{922D8715-0219-4A66-86E0-A75698EEAF84}"/>
              </a:ext>
            </a:extLst>
          </p:cNvPr>
          <p:cNvPicPr>
            <a:picLocks noChangeAspect="1"/>
          </p:cNvPicPr>
          <p:nvPr/>
        </p:nvPicPr>
        <p:blipFill>
          <a:blip r:embed="rId3"/>
          <a:stretch>
            <a:fillRect/>
          </a:stretch>
        </p:blipFill>
        <p:spPr>
          <a:xfrm>
            <a:off x="4953000" y="3647996"/>
            <a:ext cx="4519722" cy="3004588"/>
          </a:xfrm>
          <a:prstGeom prst="rect">
            <a:avLst/>
          </a:prstGeom>
          <a:ln>
            <a:noFill/>
          </a:ln>
          <a:effectLst>
            <a:outerShdw blurRad="292100" dist="139700" dir="2700000" algn="tl" rotWithShape="0">
              <a:srgbClr val="333333">
                <a:alpha val="65000"/>
              </a:srgbClr>
            </a:outerShdw>
          </a:effectLst>
        </p:spPr>
      </p:pic>
      <p:pic>
        <p:nvPicPr>
          <p:cNvPr id="7" name="Picture 2" descr="Assembly Language and machine language concept PDF - Techprofree">
            <a:extLst>
              <a:ext uri="{FF2B5EF4-FFF2-40B4-BE49-F238E27FC236}">
                <a16:creationId xmlns:a16="http://schemas.microsoft.com/office/drawing/2014/main" id="{03F14711-7AFC-4218-ABD9-16FD96204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049" y="943721"/>
            <a:ext cx="4464496" cy="24162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ASM Alternativen und ähnliche Software - ProgSoft.net">
            <a:extLst>
              <a:ext uri="{FF2B5EF4-FFF2-40B4-BE49-F238E27FC236}">
                <a16:creationId xmlns:a16="http://schemas.microsoft.com/office/drawing/2014/main" id="{8E9EC1D6-1A88-4D1E-92E0-1F09EC0E71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60" y="3679402"/>
            <a:ext cx="4480032" cy="30057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13E2798-ACEE-4E13-A9DA-5A1E6202662A}"/>
              </a:ext>
            </a:extLst>
          </p:cNvPr>
          <p:cNvSpPr/>
          <p:nvPr/>
        </p:nvSpPr>
        <p:spPr>
          <a:xfrm>
            <a:off x="7617296" y="764704"/>
            <a:ext cx="1535249" cy="2664296"/>
          </a:xfrm>
          <a:prstGeom prst="rect">
            <a:avLst/>
          </a:prstGeom>
          <a:noFill/>
          <a:ln>
            <a:solidFill>
              <a:srgbClr val="FF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箭头: 上下 4">
            <a:extLst>
              <a:ext uri="{FF2B5EF4-FFF2-40B4-BE49-F238E27FC236}">
                <a16:creationId xmlns:a16="http://schemas.microsoft.com/office/drawing/2014/main" id="{E9348C56-62E1-45DD-B3D9-0423AACDFCF5}"/>
              </a:ext>
            </a:extLst>
          </p:cNvPr>
          <p:cNvSpPr/>
          <p:nvPr/>
        </p:nvSpPr>
        <p:spPr>
          <a:xfrm>
            <a:off x="9434639" y="1179734"/>
            <a:ext cx="251418" cy="1889226"/>
          </a:xfrm>
          <a:prstGeom prst="upDownArrow">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灯片编号占位符 8">
            <a:extLst>
              <a:ext uri="{FF2B5EF4-FFF2-40B4-BE49-F238E27FC236}">
                <a16:creationId xmlns:a16="http://schemas.microsoft.com/office/drawing/2014/main" id="{624E8725-A494-4A8B-9BBF-306690A9D2B0}"/>
              </a:ext>
            </a:extLst>
          </p:cNvPr>
          <p:cNvSpPr>
            <a:spLocks noGrp="1"/>
          </p:cNvSpPr>
          <p:nvPr>
            <p:ph type="sldNum" sz="quarter" idx="12"/>
          </p:nvPr>
        </p:nvSpPr>
        <p:spPr/>
        <p:txBody>
          <a:bodyPr/>
          <a:lstStyle/>
          <a:p>
            <a:pPr algn="r"/>
            <a:fld id="{16F781C4-B8D4-4498-9C49-C9A9BB9F3E73}" type="slidenum">
              <a:rPr lang="zh-CN" altLang="en-US" smtClean="0"/>
              <a:pPr algn="r"/>
              <a:t>53</a:t>
            </a:fld>
            <a:endParaRPr lang="zh-CN" altLang="en-US" dirty="0"/>
          </a:p>
        </p:txBody>
      </p:sp>
    </p:spTree>
    <p:extLst>
      <p:ext uri="{BB962C8B-B14F-4D97-AF65-F5344CB8AC3E}">
        <p14:creationId xmlns:p14="http://schemas.microsoft.com/office/powerpoint/2010/main" val="4002570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一条汇编指令的标准格式</a:t>
            </a:r>
            <a:endParaRPr lang="en-US" altLang="zh-CN" dirty="0">
              <a:cs typeface="+mn-ea"/>
              <a:sym typeface="+mn-lt"/>
            </a:endParaRPr>
          </a:p>
        </p:txBody>
      </p:sp>
      <p:graphicFrame>
        <p:nvGraphicFramePr>
          <p:cNvPr id="9" name="表格 8"/>
          <p:cNvGraphicFramePr>
            <a:graphicFrameLocks noGrp="1"/>
          </p:cNvGraphicFramePr>
          <p:nvPr>
            <p:extLst>
              <p:ext uri="{D42A27DB-BD31-4B8C-83A1-F6EECF244321}">
                <p14:modId xmlns:p14="http://schemas.microsoft.com/office/powerpoint/2010/main" val="4106135503"/>
              </p:ext>
            </p:extLst>
          </p:nvPr>
        </p:nvGraphicFramePr>
        <p:xfrm>
          <a:off x="740532" y="2348880"/>
          <a:ext cx="8424935" cy="1008000"/>
        </p:xfrm>
        <a:graphic>
          <a:graphicData uri="http://schemas.openxmlformats.org/drawingml/2006/table">
            <a:tbl>
              <a:tblPr firstRow="1" bandRow="1">
                <a:tableStyleId>{74C1A8A3-306A-4EB7-A6B1-4F7E0EB9C5D6}</a:tableStyleId>
              </a:tblPr>
              <a:tblGrid>
                <a:gridCol w="1684987">
                  <a:extLst>
                    <a:ext uri="{9D8B030D-6E8A-4147-A177-3AD203B41FA5}">
                      <a16:colId xmlns:a16="http://schemas.microsoft.com/office/drawing/2014/main" val="3928509717"/>
                    </a:ext>
                  </a:extLst>
                </a:gridCol>
                <a:gridCol w="1684987">
                  <a:extLst>
                    <a:ext uri="{9D8B030D-6E8A-4147-A177-3AD203B41FA5}">
                      <a16:colId xmlns:a16="http://schemas.microsoft.com/office/drawing/2014/main" val="801760730"/>
                    </a:ext>
                  </a:extLst>
                </a:gridCol>
                <a:gridCol w="1684987">
                  <a:extLst>
                    <a:ext uri="{9D8B030D-6E8A-4147-A177-3AD203B41FA5}">
                      <a16:colId xmlns:a16="http://schemas.microsoft.com/office/drawing/2014/main" val="1034805585"/>
                    </a:ext>
                  </a:extLst>
                </a:gridCol>
                <a:gridCol w="1684987">
                  <a:extLst>
                    <a:ext uri="{9D8B030D-6E8A-4147-A177-3AD203B41FA5}">
                      <a16:colId xmlns:a16="http://schemas.microsoft.com/office/drawing/2014/main" val="1104901588"/>
                    </a:ext>
                  </a:extLst>
                </a:gridCol>
                <a:gridCol w="1684987">
                  <a:extLst>
                    <a:ext uri="{9D8B030D-6E8A-4147-A177-3AD203B41FA5}">
                      <a16:colId xmlns:a16="http://schemas.microsoft.com/office/drawing/2014/main" val="2696556490"/>
                    </a:ext>
                  </a:extLst>
                </a:gridCol>
              </a:tblGrid>
              <a:tr h="504000">
                <a:tc>
                  <a:txBody>
                    <a:bodyPr/>
                    <a:lstStyle/>
                    <a:p>
                      <a:r>
                        <a:rPr lang="zh-CN" altLang="en-US" b="1" dirty="0">
                          <a:latin typeface="+mn-lt"/>
                          <a:ea typeface="+mn-ea"/>
                          <a:cs typeface="+mn-ea"/>
                          <a:sym typeface="+mn-lt"/>
                        </a:rPr>
                        <a:t>ＢＥＧＩＮＧ：</a:t>
                      </a:r>
                    </a:p>
                  </a:txBody>
                  <a:tcPr anchor="ctr"/>
                </a:tc>
                <a:tc>
                  <a:txBody>
                    <a:bodyPr/>
                    <a:lstStyle/>
                    <a:p>
                      <a:pPr algn="ctr"/>
                      <a:r>
                        <a:rPr lang="zh-CN" altLang="en-US" b="1" dirty="0">
                          <a:latin typeface="+mn-lt"/>
                          <a:ea typeface="+mn-ea"/>
                          <a:cs typeface="+mn-ea"/>
                          <a:sym typeface="+mn-lt"/>
                        </a:rPr>
                        <a:t>ＭＯＶ</a:t>
                      </a:r>
                    </a:p>
                  </a:txBody>
                  <a:tcPr anchor="ctr"/>
                </a:tc>
                <a:tc>
                  <a:txBody>
                    <a:bodyPr/>
                    <a:lstStyle/>
                    <a:p>
                      <a:r>
                        <a:rPr lang="zh-CN" altLang="en-US" b="1" dirty="0">
                          <a:latin typeface="+mn-lt"/>
                          <a:ea typeface="+mn-ea"/>
                          <a:cs typeface="+mn-ea"/>
                          <a:sym typeface="+mn-lt"/>
                        </a:rPr>
                        <a:t>             ＡＬ，</a:t>
                      </a:r>
                    </a:p>
                  </a:txBody>
                  <a:tcPr anchor="ctr"/>
                </a:tc>
                <a:tc>
                  <a:txBody>
                    <a:bodyPr/>
                    <a:lstStyle/>
                    <a:p>
                      <a:r>
                        <a:rPr lang="zh-CN" altLang="en-US" b="1" dirty="0">
                          <a:latin typeface="+mn-lt"/>
                          <a:ea typeface="+mn-ea"/>
                          <a:cs typeface="+mn-ea"/>
                          <a:sym typeface="+mn-lt"/>
                        </a:rPr>
                        <a:t>３４Ｈ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mn-lt"/>
                          <a:ea typeface="+mn-ea"/>
                          <a:cs typeface="+mn-ea"/>
                          <a:sym typeface="+mn-lt"/>
                        </a:rPr>
                        <a:t>；注释</a:t>
                      </a:r>
                      <a:endParaRPr lang="en-US" altLang="zh-CN" b="1" dirty="0">
                        <a:latin typeface="+mn-lt"/>
                        <a:ea typeface="+mn-ea"/>
                        <a:cs typeface="+mn-ea"/>
                        <a:sym typeface="+mn-lt"/>
                      </a:endParaRPr>
                    </a:p>
                  </a:txBody>
                  <a:tcPr anchor="ctr"/>
                </a:tc>
                <a:extLst>
                  <a:ext uri="{0D108BD9-81ED-4DB2-BD59-A6C34878D82A}">
                    <a16:rowId xmlns:a16="http://schemas.microsoft.com/office/drawing/2014/main" val="2798751079"/>
                  </a:ext>
                </a:extLst>
              </a:tr>
              <a:tr h="504000">
                <a:tc>
                  <a:txBody>
                    <a:bodyPr/>
                    <a:lstStyle/>
                    <a:p>
                      <a:pPr algn="ctr"/>
                      <a:r>
                        <a:rPr lang="zh-CN" altLang="en-US" b="1" dirty="0">
                          <a:latin typeface="+mn-lt"/>
                          <a:ea typeface="+mn-ea"/>
                          <a:cs typeface="+mn-ea"/>
                          <a:sym typeface="+mn-lt"/>
                        </a:rPr>
                        <a:t>标号</a:t>
                      </a:r>
                    </a:p>
                  </a:txBody>
                  <a:tcPr anchor="ctr"/>
                </a:tc>
                <a:tc>
                  <a:txBody>
                    <a:bodyPr/>
                    <a:lstStyle/>
                    <a:p>
                      <a:pPr algn="ctr"/>
                      <a:r>
                        <a:rPr lang="zh-CN" altLang="en-US" b="1" dirty="0">
                          <a:latin typeface="+mn-lt"/>
                          <a:ea typeface="+mn-ea"/>
                          <a:cs typeface="+mn-ea"/>
                          <a:sym typeface="+mn-lt"/>
                        </a:rPr>
                        <a:t>指令助记符</a:t>
                      </a:r>
                    </a:p>
                  </a:txBody>
                  <a:tcPr anchor="ctr"/>
                </a:tc>
                <a:tc>
                  <a:txBody>
                    <a:bodyPr/>
                    <a:lstStyle/>
                    <a:p>
                      <a:pPr algn="ctr"/>
                      <a:r>
                        <a:rPr lang="zh-CN" altLang="en-US" b="1" dirty="0">
                          <a:latin typeface="+mn-lt"/>
                          <a:ea typeface="+mn-ea"/>
                          <a:cs typeface="+mn-ea"/>
                          <a:sym typeface="+mn-lt"/>
                        </a:rPr>
                        <a:t>目的操作数</a:t>
                      </a:r>
                    </a:p>
                  </a:txBody>
                  <a:tcPr anchor="ctr"/>
                </a:tc>
                <a:tc>
                  <a:txBody>
                    <a:bodyPr/>
                    <a:lstStyle/>
                    <a:p>
                      <a:pPr algn="ctr"/>
                      <a:r>
                        <a:rPr lang="zh-CN" altLang="en-US" b="1" dirty="0">
                          <a:latin typeface="+mn-lt"/>
                          <a:ea typeface="+mn-ea"/>
                          <a:cs typeface="+mn-ea"/>
                          <a:sym typeface="+mn-lt"/>
                        </a:rPr>
                        <a:t>源操作数</a:t>
                      </a:r>
                    </a:p>
                  </a:txBody>
                  <a:tcPr anchor="ctr"/>
                </a:tc>
                <a:tc>
                  <a:txBody>
                    <a:bodyPr/>
                    <a:lstStyle/>
                    <a:p>
                      <a:pPr algn="ctr"/>
                      <a:r>
                        <a:rPr lang="zh-CN" altLang="en-US" b="1" dirty="0">
                          <a:latin typeface="+mn-lt"/>
                          <a:ea typeface="+mn-ea"/>
                          <a:cs typeface="+mn-ea"/>
                          <a:sym typeface="+mn-lt"/>
                        </a:rPr>
                        <a:t>注释部分</a:t>
                      </a:r>
                    </a:p>
                  </a:txBody>
                  <a:tcPr anchor="ctr"/>
                </a:tc>
                <a:extLst>
                  <a:ext uri="{0D108BD9-81ED-4DB2-BD59-A6C34878D82A}">
                    <a16:rowId xmlns:a16="http://schemas.microsoft.com/office/drawing/2014/main" val="885591227"/>
                  </a:ext>
                </a:extLst>
              </a:tr>
            </a:tbl>
          </a:graphicData>
        </a:graphic>
      </p:graphicFrame>
      <p:sp>
        <p:nvSpPr>
          <p:cNvPr id="6" name="矩形 5">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a:t>
            </a:r>
          </a:p>
        </p:txBody>
      </p:sp>
      <p:sp>
        <p:nvSpPr>
          <p:cNvPr id="7" name="灯片编号占位符 6">
            <a:extLst>
              <a:ext uri="{FF2B5EF4-FFF2-40B4-BE49-F238E27FC236}">
                <a16:creationId xmlns:a16="http://schemas.microsoft.com/office/drawing/2014/main" id="{C41ACF06-BBF4-4269-A3C6-6214601BB213}"/>
              </a:ext>
            </a:extLst>
          </p:cNvPr>
          <p:cNvSpPr>
            <a:spLocks noGrp="1"/>
          </p:cNvSpPr>
          <p:nvPr>
            <p:ph type="sldNum" sz="quarter" idx="12"/>
          </p:nvPr>
        </p:nvSpPr>
        <p:spPr/>
        <p:txBody>
          <a:bodyPr/>
          <a:lstStyle/>
          <a:p>
            <a:pPr algn="r"/>
            <a:fld id="{16F781C4-B8D4-4498-9C49-C9A9BB9F3E73}" type="slidenum">
              <a:rPr lang="zh-CN" altLang="en-US" smtClean="0"/>
              <a:pPr algn="r"/>
              <a:t>54</a:t>
            </a:fld>
            <a:endParaRPr lang="zh-CN" altLang="en-US" dirty="0"/>
          </a:p>
        </p:txBody>
      </p:sp>
      <p:sp>
        <p:nvSpPr>
          <p:cNvPr id="2" name="Rectangle 1">
            <a:extLst>
              <a:ext uri="{FF2B5EF4-FFF2-40B4-BE49-F238E27FC236}">
                <a16:creationId xmlns:a16="http://schemas.microsoft.com/office/drawing/2014/main" id="{3F5C5982-2A31-F82D-A5F5-54ADAAF77C89}"/>
              </a:ext>
            </a:extLst>
          </p:cNvPr>
          <p:cNvSpPr/>
          <p:nvPr/>
        </p:nvSpPr>
        <p:spPr>
          <a:xfrm>
            <a:off x="2576736" y="2348880"/>
            <a:ext cx="4680520" cy="1008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a:extLst>
              <a:ext uri="{FF2B5EF4-FFF2-40B4-BE49-F238E27FC236}">
                <a16:creationId xmlns:a16="http://schemas.microsoft.com/office/drawing/2014/main" id="{81B86E6E-44FD-3ECF-EED5-00649046F61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95300" y="3605865"/>
            <a:ext cx="8976483" cy="2750486"/>
          </a:xfrm>
          <a:prstGeom prst="rect">
            <a:avLst/>
          </a:prstGeom>
        </p:spPr>
      </p:pic>
    </p:spTree>
    <p:extLst>
      <p:ext uri="{BB962C8B-B14F-4D97-AF65-F5344CB8AC3E}">
        <p14:creationId xmlns:p14="http://schemas.microsoft.com/office/powerpoint/2010/main" val="1663768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汇编代码是由两部分组成：操作码</a:t>
            </a:r>
            <a:r>
              <a:rPr lang="en-US" altLang="zh-CN" dirty="0">
                <a:cs typeface="+mn-ea"/>
                <a:sym typeface="+mn-lt"/>
              </a:rPr>
              <a:t>+</a:t>
            </a:r>
            <a:r>
              <a:rPr lang="zh-CN" altLang="en-US" dirty="0">
                <a:cs typeface="+mn-ea"/>
                <a:sym typeface="+mn-lt"/>
              </a:rPr>
              <a:t>操作数</a:t>
            </a:r>
          </a:p>
          <a:p>
            <a:pPr lvl="1"/>
            <a:r>
              <a:rPr lang="zh-CN" altLang="en-US" dirty="0">
                <a:cs typeface="+mn-ea"/>
                <a:sym typeface="+mn-lt"/>
              </a:rPr>
              <a:t>操作码在相应的机器指令体系中有相关的表示</a:t>
            </a:r>
            <a:endParaRPr lang="en-US" altLang="zh-CN" dirty="0">
              <a:cs typeface="+mn-ea"/>
              <a:sym typeface="+mn-lt"/>
            </a:endParaRPr>
          </a:p>
          <a:p>
            <a:pPr lvl="1"/>
            <a:r>
              <a:rPr lang="zh-CN" altLang="en-US" dirty="0">
                <a:cs typeface="+mn-ea"/>
                <a:sym typeface="+mn-lt"/>
              </a:rPr>
              <a:t>根据指令的功能，可以将大部分汇编语句分成如下几类：</a:t>
            </a:r>
            <a:endParaRPr lang="en-US" altLang="zh-CN" dirty="0">
              <a:cs typeface="+mn-ea"/>
              <a:sym typeface="+mn-lt"/>
            </a:endParaRPr>
          </a:p>
          <a:p>
            <a:pPr lvl="2"/>
            <a:r>
              <a:rPr lang="zh-CN" altLang="en-US" dirty="0">
                <a:solidFill>
                  <a:srgbClr val="FF0000"/>
                </a:solidFill>
                <a:cs typeface="+mn-ea"/>
                <a:sym typeface="+mn-lt"/>
              </a:rPr>
              <a:t>数据传送指令</a:t>
            </a:r>
          </a:p>
          <a:p>
            <a:pPr lvl="2"/>
            <a:r>
              <a:rPr lang="zh-CN" altLang="en-US" dirty="0">
                <a:highlight>
                  <a:srgbClr val="FFFF00"/>
                </a:highlight>
                <a:cs typeface="+mn-ea"/>
                <a:sym typeface="+mn-lt"/>
              </a:rPr>
              <a:t>算术运算指令</a:t>
            </a:r>
            <a:r>
              <a:rPr lang="en-US" altLang="zh-CN" dirty="0">
                <a:highlight>
                  <a:srgbClr val="FFFF00"/>
                </a:highlight>
                <a:cs typeface="+mn-ea"/>
                <a:sym typeface="+mn-lt"/>
              </a:rPr>
              <a:t>/</a:t>
            </a:r>
            <a:r>
              <a:rPr lang="zh-CN" altLang="en-US" dirty="0">
                <a:highlight>
                  <a:srgbClr val="FFFF00"/>
                </a:highlight>
                <a:cs typeface="+mn-ea"/>
                <a:sym typeface="+mn-lt"/>
              </a:rPr>
              <a:t>逻辑运算</a:t>
            </a:r>
            <a:r>
              <a:rPr lang="en-US" altLang="zh-CN" dirty="0">
                <a:highlight>
                  <a:srgbClr val="FFFF00"/>
                </a:highlight>
                <a:cs typeface="+mn-ea"/>
                <a:sym typeface="+mn-lt"/>
              </a:rPr>
              <a:t>/</a:t>
            </a:r>
            <a:r>
              <a:rPr lang="zh-CN" altLang="en-US" dirty="0">
                <a:highlight>
                  <a:srgbClr val="FFFF00"/>
                </a:highlight>
                <a:cs typeface="+mn-ea"/>
                <a:sym typeface="+mn-lt"/>
              </a:rPr>
              <a:t>移位指令</a:t>
            </a:r>
            <a:r>
              <a:rPr lang="en-US" altLang="zh-CN" dirty="0">
                <a:highlight>
                  <a:srgbClr val="FFFF00"/>
                </a:highlight>
                <a:cs typeface="+mn-ea"/>
                <a:sym typeface="+mn-lt"/>
              </a:rPr>
              <a:t>/</a:t>
            </a:r>
            <a:r>
              <a:rPr lang="zh-CN" altLang="en-US" dirty="0">
                <a:highlight>
                  <a:srgbClr val="FFFF00"/>
                </a:highlight>
                <a:cs typeface="+mn-ea"/>
                <a:sym typeface="+mn-lt"/>
              </a:rPr>
              <a:t>浮点数运算指令</a:t>
            </a:r>
          </a:p>
          <a:p>
            <a:pPr lvl="2"/>
            <a:r>
              <a:rPr lang="zh-CN" altLang="en-US" dirty="0">
                <a:cs typeface="+mn-ea"/>
                <a:sym typeface="+mn-lt"/>
              </a:rPr>
              <a:t>串操作指令</a:t>
            </a:r>
          </a:p>
          <a:p>
            <a:pPr lvl="2"/>
            <a:r>
              <a:rPr lang="zh-CN" altLang="en-US" dirty="0">
                <a:solidFill>
                  <a:srgbClr val="0000FF"/>
                </a:solidFill>
                <a:cs typeface="+mn-ea"/>
                <a:sym typeface="+mn-lt"/>
              </a:rPr>
              <a:t>控制转移指令</a:t>
            </a:r>
          </a:p>
          <a:p>
            <a:pPr lvl="2"/>
            <a:r>
              <a:rPr lang="zh-CN" altLang="en-US" dirty="0">
                <a:cs typeface="+mn-ea"/>
                <a:sym typeface="+mn-lt"/>
              </a:rPr>
              <a:t>处理器控制指令</a:t>
            </a:r>
          </a:p>
          <a:p>
            <a:pPr lvl="2"/>
            <a:endParaRPr lang="en-US" altLang="zh-CN" dirty="0">
              <a:cs typeface="+mn-ea"/>
              <a:sym typeface="+mn-lt"/>
            </a:endParaRPr>
          </a:p>
        </p:txBody>
      </p:sp>
      <p:sp>
        <p:nvSpPr>
          <p:cNvPr id="6" name="矩形 5">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a:t>
            </a:r>
          </a:p>
        </p:txBody>
      </p:sp>
      <p:sp>
        <p:nvSpPr>
          <p:cNvPr id="7" name="灯片编号占位符 6">
            <a:extLst>
              <a:ext uri="{FF2B5EF4-FFF2-40B4-BE49-F238E27FC236}">
                <a16:creationId xmlns:a16="http://schemas.microsoft.com/office/drawing/2014/main" id="{A688CB24-F2A1-4078-8AAE-3224BF2A6491}"/>
              </a:ext>
            </a:extLst>
          </p:cNvPr>
          <p:cNvSpPr>
            <a:spLocks noGrp="1"/>
          </p:cNvSpPr>
          <p:nvPr>
            <p:ph type="sldNum" sz="quarter" idx="12"/>
          </p:nvPr>
        </p:nvSpPr>
        <p:spPr/>
        <p:txBody>
          <a:bodyPr/>
          <a:lstStyle/>
          <a:p>
            <a:pPr algn="r"/>
            <a:fld id="{16F781C4-B8D4-4498-9C49-C9A9BB9F3E73}" type="slidenum">
              <a:rPr lang="zh-CN" altLang="en-US" smtClean="0"/>
              <a:pPr algn="r"/>
              <a:t>55</a:t>
            </a:fld>
            <a:endParaRPr lang="zh-CN" altLang="en-US" dirty="0"/>
          </a:p>
        </p:txBody>
      </p:sp>
    </p:spTree>
    <p:extLst>
      <p:ext uri="{BB962C8B-B14F-4D97-AF65-F5344CB8AC3E}">
        <p14:creationId xmlns:p14="http://schemas.microsoft.com/office/powerpoint/2010/main" val="359452497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solidFill>
                  <a:srgbClr val="FF0000"/>
                </a:solidFill>
                <a:cs typeface="+mn-ea"/>
                <a:sym typeface="+mn-lt"/>
              </a:rPr>
              <a:t>数据传送指令</a:t>
            </a:r>
          </a:p>
          <a:p>
            <a:r>
              <a:rPr lang="zh-CN" altLang="en-US" dirty="0">
                <a:cs typeface="+mn-ea"/>
                <a:sym typeface="+mn-lt"/>
              </a:rPr>
              <a:t>算术运算指令</a:t>
            </a:r>
          </a:p>
          <a:p>
            <a:r>
              <a:rPr lang="zh-CN" altLang="en-US" dirty="0">
                <a:cs typeface="+mn-ea"/>
                <a:sym typeface="+mn-lt"/>
              </a:rPr>
              <a:t>逻辑运算和移位指令</a:t>
            </a:r>
          </a:p>
          <a:p>
            <a:r>
              <a:rPr lang="zh-CN" altLang="en-US" dirty="0">
                <a:cs typeface="+mn-ea"/>
                <a:sym typeface="+mn-lt"/>
              </a:rPr>
              <a:t>串操作指令</a:t>
            </a:r>
          </a:p>
          <a:p>
            <a:r>
              <a:rPr lang="zh-CN" altLang="en-US" dirty="0">
                <a:cs typeface="+mn-ea"/>
                <a:sym typeface="+mn-lt"/>
              </a:rPr>
              <a:t>控制转移指令</a:t>
            </a:r>
          </a:p>
          <a:p>
            <a:r>
              <a:rPr lang="zh-CN" altLang="en-US" dirty="0">
                <a:cs typeface="+mn-ea"/>
                <a:sym typeface="+mn-lt"/>
              </a:rPr>
              <a:t>处理器控制指令</a:t>
            </a:r>
            <a:endParaRPr lang="en-US" altLang="zh-CN" dirty="0">
              <a:cs typeface="+mn-ea"/>
              <a:sym typeface="+mn-lt"/>
            </a:endParaRPr>
          </a:p>
          <a:p>
            <a:r>
              <a:rPr lang="zh-CN" altLang="en-US" dirty="0">
                <a:cs typeface="+mn-ea"/>
                <a:sym typeface="+mn-lt"/>
              </a:rPr>
              <a:t>浮点运算指令</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a:t>
            </a:r>
          </a:p>
        </p:txBody>
      </p:sp>
      <p:sp>
        <p:nvSpPr>
          <p:cNvPr id="7" name="灯片编号占位符 6">
            <a:extLst>
              <a:ext uri="{FF2B5EF4-FFF2-40B4-BE49-F238E27FC236}">
                <a16:creationId xmlns:a16="http://schemas.microsoft.com/office/drawing/2014/main" id="{FC54237B-7E2C-4E12-9AAC-B1DB91A4B519}"/>
              </a:ext>
            </a:extLst>
          </p:cNvPr>
          <p:cNvSpPr>
            <a:spLocks noGrp="1"/>
          </p:cNvSpPr>
          <p:nvPr>
            <p:ph type="sldNum" sz="quarter" idx="12"/>
          </p:nvPr>
        </p:nvSpPr>
        <p:spPr/>
        <p:txBody>
          <a:bodyPr/>
          <a:lstStyle/>
          <a:p>
            <a:pPr algn="r"/>
            <a:fld id="{16F781C4-B8D4-4498-9C49-C9A9BB9F3E73}" type="slidenum">
              <a:rPr lang="zh-CN" altLang="en-US" smtClean="0"/>
              <a:pPr algn="r"/>
              <a:t>56</a:t>
            </a:fld>
            <a:endParaRPr lang="zh-CN" altLang="en-US" dirty="0"/>
          </a:p>
        </p:txBody>
      </p:sp>
    </p:spTree>
    <p:extLst>
      <p:ext uri="{BB962C8B-B14F-4D97-AF65-F5344CB8AC3E}">
        <p14:creationId xmlns:p14="http://schemas.microsoft.com/office/powerpoint/2010/main" val="66885107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a:defRPr/>
            </a:pPr>
            <a:r>
              <a:rPr lang="zh-CN" altLang="en-US" dirty="0">
                <a:cs typeface="+mn-ea"/>
                <a:sym typeface="+mn-lt"/>
              </a:rPr>
              <a:t>数据传送指令</a:t>
            </a:r>
            <a:endParaRPr lang="en-US" altLang="zh-CN" dirty="0">
              <a:cs typeface="+mn-ea"/>
              <a:sym typeface="+mn-lt"/>
            </a:endParaRPr>
          </a:p>
          <a:p>
            <a:pPr lvl="1">
              <a:defRPr/>
            </a:pPr>
            <a:r>
              <a:rPr lang="zh-CN" altLang="en-US" dirty="0">
                <a:cs typeface="+mn-ea"/>
                <a:sym typeface="+mn-lt"/>
              </a:rPr>
              <a:t>数据传送指令可以将数据、地址或</a:t>
            </a:r>
            <a:r>
              <a:rPr lang="zh-CN" altLang="en-US" dirty="0">
                <a:highlight>
                  <a:srgbClr val="FFFF00"/>
                </a:highlight>
                <a:cs typeface="+mn-ea"/>
                <a:sym typeface="+mn-lt"/>
              </a:rPr>
              <a:t>立即数</a:t>
            </a:r>
            <a:r>
              <a:rPr lang="zh-CN" altLang="en-US" dirty="0">
                <a:cs typeface="+mn-ea"/>
                <a:sym typeface="+mn-lt"/>
              </a:rPr>
              <a:t>传送到寄存器或存储单元中</a:t>
            </a:r>
            <a:endParaRPr lang="en-US" altLang="zh-CN" dirty="0">
              <a:cs typeface="+mn-ea"/>
              <a:sym typeface="+mn-lt"/>
            </a:endParaRPr>
          </a:p>
          <a:p>
            <a:pPr lvl="2">
              <a:defRPr/>
            </a:pPr>
            <a:r>
              <a:rPr lang="zh-CN" altLang="en-US" b="0" i="0" u="none" strike="noStrike" dirty="0">
                <a:solidFill>
                  <a:srgbClr val="374151"/>
                </a:solidFill>
                <a:effectLst/>
                <a:latin typeface="Söhne"/>
              </a:rPr>
              <a:t>立即数是指直接出现在指令中的数值</a:t>
            </a:r>
            <a:endParaRPr lang="en-US" altLang="zh-CN" b="0" i="0" u="none" strike="noStrike" dirty="0">
              <a:solidFill>
                <a:srgbClr val="374151"/>
              </a:solidFill>
              <a:effectLst/>
              <a:latin typeface="Söhne"/>
            </a:endParaRPr>
          </a:p>
          <a:p>
            <a:pPr lvl="2">
              <a:defRPr/>
            </a:pPr>
            <a:r>
              <a:rPr lang="zh-CN" altLang="en-US" b="0" i="0" u="none" strike="noStrike" dirty="0">
                <a:solidFill>
                  <a:srgbClr val="374151"/>
                </a:solidFill>
                <a:effectLst/>
                <a:latin typeface="Söhne"/>
              </a:rPr>
              <a:t>立即数的优点是它们可以使指令更加简洁和高效，因为</a:t>
            </a:r>
            <a:r>
              <a:rPr lang="zh-CN" altLang="en-US" b="0" i="0" u="none" strike="noStrike" dirty="0">
                <a:solidFill>
                  <a:srgbClr val="FF0000"/>
                </a:solidFill>
                <a:effectLst/>
                <a:latin typeface="Söhne"/>
              </a:rPr>
              <a:t>无需使用额外的指令来加载数据</a:t>
            </a:r>
            <a:endParaRPr lang="en-US" altLang="zh-CN" b="0" i="0" u="none" strike="noStrike" dirty="0">
              <a:solidFill>
                <a:srgbClr val="FF0000"/>
              </a:solidFill>
              <a:effectLst/>
              <a:latin typeface="Söhne"/>
            </a:endParaRPr>
          </a:p>
          <a:p>
            <a:pPr lvl="2">
              <a:defRPr/>
            </a:pPr>
            <a:r>
              <a:rPr lang="zh-CN" altLang="en-US" b="0" i="0" u="none" strike="noStrike" dirty="0">
                <a:solidFill>
                  <a:srgbClr val="374151"/>
                </a:solidFill>
                <a:effectLst/>
                <a:latin typeface="Söhne"/>
              </a:rPr>
              <a:t>不过由于受到指令长度的限制，无法表示非常大的数</a:t>
            </a:r>
            <a:endParaRPr lang="en-US" altLang="zh-CN" dirty="0">
              <a:cs typeface="+mn-ea"/>
              <a:sym typeface="+mn-lt"/>
            </a:endParaRPr>
          </a:p>
          <a:p>
            <a:pPr lvl="1">
              <a:defRPr/>
            </a:pPr>
            <a:endParaRPr lang="en-US" altLang="zh-CN" dirty="0">
              <a:cs typeface="+mn-ea"/>
              <a:sym typeface="+mn-lt"/>
            </a:endParaRPr>
          </a:p>
          <a:p>
            <a:pPr lvl="1">
              <a:defRPr/>
            </a:pPr>
            <a:r>
              <a:rPr lang="zh-CN" altLang="en-US" dirty="0">
                <a:cs typeface="+mn-ea"/>
                <a:sym typeface="+mn-lt"/>
              </a:rPr>
              <a:t>大部分这类指令不影响状态标志位，部分涉及标志寄存器</a:t>
            </a:r>
            <a:r>
              <a:rPr lang="en-US" altLang="zh-CN" dirty="0">
                <a:cs typeface="+mn-ea"/>
                <a:sym typeface="+mn-lt"/>
              </a:rPr>
              <a:t>FLAGS</a:t>
            </a:r>
            <a:r>
              <a:rPr lang="zh-CN" altLang="en-US" dirty="0">
                <a:cs typeface="+mn-ea"/>
                <a:sym typeface="+mn-lt"/>
              </a:rPr>
              <a:t>的指令（</a:t>
            </a:r>
            <a:r>
              <a:rPr lang="en-US" altLang="zh-CN" dirty="0">
                <a:cs typeface="+mn-ea"/>
                <a:sym typeface="+mn-lt"/>
              </a:rPr>
              <a:t>SAHF</a:t>
            </a:r>
            <a:r>
              <a:rPr lang="zh-CN" altLang="en-US" dirty="0">
                <a:cs typeface="+mn-ea"/>
                <a:sym typeface="+mn-lt"/>
              </a:rPr>
              <a:t>和</a:t>
            </a:r>
            <a:r>
              <a:rPr lang="en-US" altLang="zh-CN" dirty="0">
                <a:cs typeface="+mn-ea"/>
                <a:sym typeface="+mn-lt"/>
              </a:rPr>
              <a:t>POPF</a:t>
            </a:r>
            <a:r>
              <a:rPr lang="zh-CN" altLang="en-US" dirty="0">
                <a:cs typeface="+mn-ea"/>
                <a:sym typeface="+mn-lt"/>
              </a:rPr>
              <a:t>）例外</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grpSp>
        <p:nvGrpSpPr>
          <p:cNvPr id="8" name="Group 7">
            <a:extLst>
              <a:ext uri="{FF2B5EF4-FFF2-40B4-BE49-F238E27FC236}">
                <a16:creationId xmlns:a16="http://schemas.microsoft.com/office/drawing/2014/main" id="{738BC65A-7F92-A24C-97BC-426358598086}"/>
              </a:ext>
            </a:extLst>
          </p:cNvPr>
          <p:cNvGrpSpPr/>
          <p:nvPr/>
        </p:nvGrpSpPr>
        <p:grpSpPr>
          <a:xfrm>
            <a:off x="5673080" y="1671242"/>
            <a:ext cx="2108200" cy="533622"/>
            <a:chOff x="5673080" y="1671242"/>
            <a:chExt cx="2108200" cy="533622"/>
          </a:xfrm>
        </p:grpSpPr>
        <p:pic>
          <p:nvPicPr>
            <p:cNvPr id="2" name="Picture 1">
              <a:extLst>
                <a:ext uri="{FF2B5EF4-FFF2-40B4-BE49-F238E27FC236}">
                  <a16:creationId xmlns:a16="http://schemas.microsoft.com/office/drawing/2014/main" id="{D26FCF46-0CB8-68D8-7130-3EA1ACEA5B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73080" y="1671242"/>
              <a:ext cx="2108200" cy="238483"/>
            </a:xfrm>
            <a:prstGeom prst="rect">
              <a:avLst/>
            </a:prstGeom>
          </p:spPr>
        </p:pic>
        <p:cxnSp>
          <p:nvCxnSpPr>
            <p:cNvPr id="7" name="Straight Arrow Connector 6">
              <a:extLst>
                <a:ext uri="{FF2B5EF4-FFF2-40B4-BE49-F238E27FC236}">
                  <a16:creationId xmlns:a16="http://schemas.microsoft.com/office/drawing/2014/main" id="{2DBCCF70-D27F-9FD7-A7FE-6620FB73A03B}"/>
                </a:ext>
              </a:extLst>
            </p:cNvPr>
            <p:cNvCxnSpPr/>
            <p:nvPr/>
          </p:nvCxnSpPr>
          <p:spPr>
            <a:xfrm flipH="1" flipV="1">
              <a:off x="7113240" y="1916832"/>
              <a:ext cx="144016" cy="288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灯片编号占位符 9">
            <a:extLst>
              <a:ext uri="{FF2B5EF4-FFF2-40B4-BE49-F238E27FC236}">
                <a16:creationId xmlns:a16="http://schemas.microsoft.com/office/drawing/2014/main" id="{2925F8C0-ED9B-47D9-9BBD-0342371A3392}"/>
              </a:ext>
            </a:extLst>
          </p:cNvPr>
          <p:cNvSpPr>
            <a:spLocks noGrp="1"/>
          </p:cNvSpPr>
          <p:nvPr>
            <p:ph type="sldNum" sz="quarter" idx="12"/>
          </p:nvPr>
        </p:nvSpPr>
        <p:spPr/>
        <p:txBody>
          <a:bodyPr/>
          <a:lstStyle/>
          <a:p>
            <a:pPr algn="r"/>
            <a:fld id="{16F781C4-B8D4-4498-9C49-C9A9BB9F3E73}" type="slidenum">
              <a:rPr lang="zh-CN" altLang="en-US" smtClean="0"/>
              <a:pPr algn="r"/>
              <a:t>57</a:t>
            </a:fld>
            <a:endParaRPr lang="zh-CN" altLang="en-US" dirty="0"/>
          </a:p>
        </p:txBody>
      </p:sp>
    </p:spTree>
    <p:extLst>
      <p:ext uri="{BB962C8B-B14F-4D97-AF65-F5344CB8AC3E}">
        <p14:creationId xmlns:p14="http://schemas.microsoft.com/office/powerpoint/2010/main" val="3281714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linds(horizontal)">
                                      <p:cBhvr>
                                        <p:cTn id="15" dur="500"/>
                                        <p:tgtEl>
                                          <p:spTgt spid="4">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blinds(horizontal)">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 calcmode="lin" valueType="num">
                                      <p:cBhvr additive="base">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数据传送指令</a:t>
            </a:r>
            <a:endParaRPr lang="en-US" altLang="zh-CN" dirty="0">
              <a:cs typeface="+mn-ea"/>
              <a:sym typeface="+mn-lt"/>
            </a:endParaRPr>
          </a:p>
          <a:p>
            <a:pPr lvl="1"/>
            <a:r>
              <a:rPr lang="zh-CN" altLang="en-US" dirty="0">
                <a:solidFill>
                  <a:srgbClr val="FF0000"/>
                </a:solidFill>
                <a:cs typeface="+mn-ea"/>
                <a:sym typeface="+mn-lt"/>
              </a:rPr>
              <a:t>通用数据传送指令</a:t>
            </a:r>
            <a:endParaRPr lang="en-US" altLang="zh-CN" dirty="0">
              <a:solidFill>
                <a:srgbClr val="FF0000"/>
              </a:solidFill>
              <a:cs typeface="+mn-ea"/>
              <a:sym typeface="+mn-lt"/>
            </a:endParaRPr>
          </a:p>
          <a:p>
            <a:pPr lvl="2"/>
            <a:r>
              <a:rPr lang="zh-CN" altLang="en-US" dirty="0">
                <a:solidFill>
                  <a:srgbClr val="FF0000"/>
                </a:solidFill>
                <a:cs typeface="+mn-ea"/>
                <a:sym typeface="+mn-lt"/>
              </a:rPr>
              <a:t>数据传送指令</a:t>
            </a:r>
            <a:endParaRPr lang="en-US" altLang="zh-CN" dirty="0">
              <a:solidFill>
                <a:srgbClr val="FF0000"/>
              </a:solidFill>
              <a:cs typeface="+mn-ea"/>
              <a:sym typeface="+mn-lt"/>
            </a:endParaRPr>
          </a:p>
          <a:p>
            <a:pPr lvl="2"/>
            <a:r>
              <a:rPr lang="zh-CN" altLang="en-US" dirty="0">
                <a:solidFill>
                  <a:srgbClr val="FF0000"/>
                </a:solidFill>
                <a:cs typeface="+mn-ea"/>
                <a:sym typeface="+mn-lt"/>
              </a:rPr>
              <a:t>堆栈操作指令</a:t>
            </a:r>
            <a:endParaRPr lang="en-US" altLang="zh-CN" dirty="0">
              <a:solidFill>
                <a:srgbClr val="FF0000"/>
              </a:solidFill>
              <a:cs typeface="+mn-ea"/>
              <a:sym typeface="+mn-lt"/>
            </a:endParaRPr>
          </a:p>
          <a:p>
            <a:pPr lvl="2"/>
            <a:r>
              <a:rPr lang="zh-CN" altLang="en-US" dirty="0">
                <a:solidFill>
                  <a:srgbClr val="FF0000"/>
                </a:solidFill>
                <a:cs typeface="+mn-ea"/>
                <a:sym typeface="+mn-lt"/>
              </a:rPr>
              <a:t>数据交换指令</a:t>
            </a:r>
            <a:endParaRPr lang="en-US" altLang="zh-CN" dirty="0">
              <a:solidFill>
                <a:srgbClr val="FF0000"/>
              </a:solidFill>
              <a:cs typeface="+mn-ea"/>
              <a:sym typeface="+mn-lt"/>
            </a:endParaRPr>
          </a:p>
          <a:p>
            <a:pPr lvl="1"/>
            <a:r>
              <a:rPr lang="zh-CN" altLang="en-US" dirty="0">
                <a:cs typeface="+mn-ea"/>
                <a:sym typeface="+mn-lt"/>
              </a:rPr>
              <a:t>地址传送指令</a:t>
            </a:r>
            <a:endParaRPr lang="en-US" altLang="zh-CN" dirty="0">
              <a:cs typeface="+mn-ea"/>
              <a:sym typeface="+mn-lt"/>
            </a:endParaRPr>
          </a:p>
          <a:p>
            <a:pPr lvl="1"/>
            <a:r>
              <a:rPr lang="zh-CN" altLang="en-US" dirty="0">
                <a:cs typeface="+mn-ea"/>
                <a:sym typeface="+mn-lt"/>
              </a:rPr>
              <a:t>标志寄存器传送指令</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3A0100E4-3E1B-42B9-8960-218378E16AB6}"/>
              </a:ext>
            </a:extLst>
          </p:cNvPr>
          <p:cNvSpPr>
            <a:spLocks noGrp="1"/>
          </p:cNvSpPr>
          <p:nvPr>
            <p:ph type="sldNum" sz="quarter" idx="12"/>
          </p:nvPr>
        </p:nvSpPr>
        <p:spPr/>
        <p:txBody>
          <a:bodyPr/>
          <a:lstStyle/>
          <a:p>
            <a:pPr algn="r"/>
            <a:fld id="{16F781C4-B8D4-4498-9C49-C9A9BB9F3E73}" type="slidenum">
              <a:rPr lang="zh-CN" altLang="en-US" smtClean="0"/>
              <a:pPr algn="r"/>
              <a:t>58</a:t>
            </a:fld>
            <a:endParaRPr lang="zh-CN" altLang="en-US" dirty="0"/>
          </a:p>
        </p:txBody>
      </p:sp>
    </p:spTree>
    <p:extLst>
      <p:ext uri="{BB962C8B-B14F-4D97-AF65-F5344CB8AC3E}">
        <p14:creationId xmlns:p14="http://schemas.microsoft.com/office/powerpoint/2010/main" val="346597437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9282236" cy="4896544"/>
          </a:xfrm>
        </p:spPr>
        <p:txBody>
          <a:bodyPr>
            <a:normAutofit fontScale="92500"/>
          </a:bodyPr>
          <a:lstStyle/>
          <a:p>
            <a:r>
              <a:rPr lang="zh-CN" altLang="en-US" dirty="0">
                <a:cs typeface="+mn-ea"/>
                <a:sym typeface="+mn-lt"/>
              </a:rPr>
              <a:t>通用数据传送指令</a:t>
            </a:r>
          </a:p>
          <a:p>
            <a:pPr lvl="1"/>
            <a:r>
              <a:rPr lang="en-US" altLang="zh-CN" dirty="0">
                <a:cs typeface="+mn-ea"/>
                <a:sym typeface="+mn-lt"/>
              </a:rPr>
              <a:t>MOV</a:t>
            </a:r>
            <a:r>
              <a:rPr lang="zh-CN" altLang="en-US" dirty="0">
                <a:cs typeface="+mn-ea"/>
                <a:sym typeface="+mn-lt"/>
              </a:rPr>
              <a:t>：把源操作数（</a:t>
            </a:r>
            <a:r>
              <a:rPr lang="en-US" altLang="zh-CN" dirty="0">
                <a:cs typeface="+mn-ea"/>
                <a:sym typeface="+mn-lt"/>
              </a:rPr>
              <a:t>OPS</a:t>
            </a:r>
            <a:r>
              <a:rPr lang="zh-CN" altLang="en-US" dirty="0">
                <a:cs typeface="+mn-ea"/>
                <a:sym typeface="+mn-lt"/>
              </a:rPr>
              <a:t>）传送到目的操作数（</a:t>
            </a:r>
            <a:r>
              <a:rPr lang="en-US" altLang="zh-CN" dirty="0">
                <a:cs typeface="+mn-ea"/>
                <a:sym typeface="+mn-lt"/>
              </a:rPr>
              <a:t>OPD</a:t>
            </a:r>
            <a:r>
              <a:rPr lang="zh-CN" altLang="en-US" dirty="0">
                <a:cs typeface="+mn-ea"/>
                <a:sym typeface="+mn-lt"/>
              </a:rPr>
              <a:t>）</a:t>
            </a:r>
          </a:p>
          <a:p>
            <a:pPr lvl="1"/>
            <a:r>
              <a:rPr lang="en-US" altLang="zh-CN" dirty="0">
                <a:cs typeface="+mn-ea"/>
                <a:sym typeface="+mn-lt"/>
              </a:rPr>
              <a:t>MOVSX</a:t>
            </a:r>
            <a:r>
              <a:rPr lang="zh-CN" altLang="en-US" dirty="0">
                <a:cs typeface="+mn-ea"/>
                <a:sym typeface="+mn-lt"/>
              </a:rPr>
              <a:t>：带符号扩展传送</a:t>
            </a:r>
          </a:p>
          <a:p>
            <a:pPr lvl="1"/>
            <a:r>
              <a:rPr lang="en-US" altLang="zh-CN" dirty="0">
                <a:cs typeface="+mn-ea"/>
                <a:sym typeface="+mn-lt"/>
              </a:rPr>
              <a:t>MOVZX</a:t>
            </a:r>
            <a:r>
              <a:rPr lang="zh-CN" altLang="en-US" dirty="0">
                <a:cs typeface="+mn-ea"/>
                <a:sym typeface="+mn-lt"/>
              </a:rPr>
              <a:t>：带零扩展传送</a:t>
            </a:r>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指令格式：</a:t>
            </a:r>
            <a:r>
              <a:rPr lang="en-US" altLang="zh-CN" dirty="0">
                <a:cs typeface="+mn-ea"/>
                <a:sym typeface="+mn-lt"/>
              </a:rPr>
              <a:t>MOV(MOVSX/MOVZX) DEST</a:t>
            </a:r>
            <a:r>
              <a:rPr lang="zh-CN" altLang="en-US" dirty="0">
                <a:cs typeface="+mn-ea"/>
                <a:sym typeface="+mn-lt"/>
              </a:rPr>
              <a:t>，</a:t>
            </a:r>
            <a:r>
              <a:rPr lang="en-US" altLang="zh-CN" dirty="0">
                <a:cs typeface="+mn-ea"/>
                <a:sym typeface="+mn-lt"/>
              </a:rPr>
              <a:t>SRC</a:t>
            </a:r>
          </a:p>
          <a:p>
            <a:pPr lvl="2"/>
            <a:r>
              <a:rPr lang="en-US" altLang="zh-CN" dirty="0">
                <a:highlight>
                  <a:srgbClr val="C0C0C0"/>
                </a:highlight>
                <a:cs typeface="+mn-ea"/>
                <a:sym typeface="+mn-lt"/>
              </a:rPr>
              <a:t>MOV</a:t>
            </a:r>
            <a:r>
              <a:rPr lang="en-US" altLang="zh-CN" dirty="0">
                <a:cs typeface="+mn-ea"/>
                <a:sym typeface="+mn-lt"/>
              </a:rPr>
              <a:t> AL, -15</a:t>
            </a:r>
            <a:r>
              <a:rPr lang="zh-CN" altLang="en-US" dirty="0">
                <a:cs typeface="+mn-ea"/>
                <a:sym typeface="+mn-lt"/>
              </a:rPr>
              <a:t>          </a:t>
            </a:r>
            <a:r>
              <a:rPr lang="en-US" altLang="zh-CN" dirty="0">
                <a:cs typeface="+mn-ea"/>
                <a:sym typeface="+mn-lt"/>
              </a:rPr>
              <a:t># </a:t>
            </a:r>
            <a:r>
              <a:rPr lang="zh-CN" altLang="en-US" dirty="0">
                <a:cs typeface="+mn-ea"/>
                <a:sym typeface="+mn-lt"/>
              </a:rPr>
              <a:t>将</a:t>
            </a:r>
            <a:r>
              <a:rPr lang="en-US" altLang="zh-CN" dirty="0">
                <a:cs typeface="+mn-ea"/>
                <a:sym typeface="+mn-lt"/>
              </a:rPr>
              <a:t>-15</a:t>
            </a:r>
            <a:r>
              <a:rPr lang="zh-CN" altLang="en-US" dirty="0">
                <a:cs typeface="+mn-ea"/>
                <a:sym typeface="+mn-lt"/>
              </a:rPr>
              <a:t>传入 </a:t>
            </a:r>
            <a:r>
              <a:rPr lang="en-US" altLang="zh-CN" dirty="0">
                <a:cs typeface="+mn-ea"/>
                <a:sym typeface="+mn-lt"/>
              </a:rPr>
              <a:t>AL</a:t>
            </a:r>
            <a:r>
              <a:rPr lang="zh-CN" altLang="en-US" dirty="0">
                <a:cs typeface="+mn-ea"/>
                <a:sym typeface="+mn-lt"/>
              </a:rPr>
              <a:t>中；其</a:t>
            </a:r>
            <a:r>
              <a:rPr lang="en-US" altLang="zh-CN" dirty="0">
                <a:cs typeface="+mn-ea"/>
                <a:sym typeface="+mn-lt"/>
              </a:rPr>
              <a:t>1Byte</a:t>
            </a:r>
            <a:r>
              <a:rPr lang="zh-CN" altLang="en-US" dirty="0">
                <a:cs typeface="+mn-ea"/>
                <a:sym typeface="+mn-lt"/>
              </a:rPr>
              <a:t>长的补码为 </a:t>
            </a:r>
            <a:r>
              <a:rPr lang="en-US" altLang="zh-CN" dirty="0">
                <a:solidFill>
                  <a:srgbClr val="FF0000"/>
                </a:solidFill>
                <a:cs typeface="+mn-ea"/>
                <a:sym typeface="+mn-lt"/>
              </a:rPr>
              <a:t>F1</a:t>
            </a:r>
            <a:r>
              <a:rPr lang="en-US" altLang="zh-CN" dirty="0">
                <a:cs typeface="+mn-ea"/>
                <a:sym typeface="+mn-lt"/>
              </a:rPr>
              <a:t>H</a:t>
            </a:r>
          </a:p>
          <a:p>
            <a:pPr lvl="2"/>
            <a:r>
              <a:rPr lang="en-US" altLang="zh-CN" dirty="0">
                <a:highlight>
                  <a:srgbClr val="C0C0C0"/>
                </a:highlight>
                <a:cs typeface="+mn-ea"/>
                <a:sym typeface="+mn-lt"/>
              </a:rPr>
              <a:t>MOV</a:t>
            </a:r>
            <a:r>
              <a:rPr lang="en-US" altLang="zh-CN" dirty="0">
                <a:cs typeface="+mn-ea"/>
                <a:sym typeface="+mn-lt"/>
              </a:rPr>
              <a:t> BL,</a:t>
            </a:r>
            <a:r>
              <a:rPr lang="zh-CN" altLang="en-US" dirty="0">
                <a:cs typeface="+mn-ea"/>
                <a:sym typeface="+mn-lt"/>
              </a:rPr>
              <a:t> </a:t>
            </a:r>
            <a:r>
              <a:rPr lang="en-US" altLang="zh-CN" dirty="0">
                <a:cs typeface="+mn-ea"/>
                <a:sym typeface="+mn-lt"/>
              </a:rPr>
              <a:t>AL</a:t>
            </a:r>
            <a:r>
              <a:rPr lang="zh-CN" altLang="en-US" dirty="0">
                <a:cs typeface="+mn-ea"/>
                <a:sym typeface="+mn-lt"/>
              </a:rPr>
              <a:t>           </a:t>
            </a:r>
            <a:r>
              <a:rPr lang="en-US" altLang="zh-CN" dirty="0">
                <a:cs typeface="+mn-ea"/>
                <a:sym typeface="+mn-lt"/>
              </a:rPr>
              <a:t># </a:t>
            </a:r>
            <a:r>
              <a:rPr lang="zh-CN" altLang="en-US" dirty="0">
                <a:cs typeface="+mn-ea"/>
                <a:sym typeface="+mn-lt"/>
              </a:rPr>
              <a:t>将 </a:t>
            </a:r>
            <a:r>
              <a:rPr lang="en-US" altLang="zh-CN" dirty="0">
                <a:cs typeface="+mn-ea"/>
                <a:sym typeface="+mn-lt"/>
              </a:rPr>
              <a:t>AL </a:t>
            </a:r>
            <a:r>
              <a:rPr lang="zh-CN" altLang="en-US" dirty="0">
                <a:cs typeface="+mn-ea"/>
                <a:sym typeface="+mn-lt"/>
              </a:rPr>
              <a:t>中的数据传送到 </a:t>
            </a:r>
            <a:r>
              <a:rPr lang="en-US" altLang="zh-CN" dirty="0">
                <a:cs typeface="+mn-ea"/>
                <a:sym typeface="+mn-lt"/>
              </a:rPr>
              <a:t>BL </a:t>
            </a:r>
            <a:r>
              <a:rPr lang="zh-CN" altLang="en-US" dirty="0">
                <a:cs typeface="+mn-ea"/>
                <a:sym typeface="+mn-lt"/>
              </a:rPr>
              <a:t>中</a:t>
            </a:r>
          </a:p>
          <a:p>
            <a:pPr lvl="2"/>
            <a:r>
              <a:rPr lang="en-US" altLang="zh-CN" dirty="0">
                <a:effectLst>
                  <a:outerShdw blurRad="38100" dist="38100" dir="2700000" algn="tl">
                    <a:srgbClr val="000000">
                      <a:alpha val="43137"/>
                    </a:srgbClr>
                  </a:outerShdw>
                </a:effectLst>
                <a:highlight>
                  <a:srgbClr val="C0C0C0"/>
                </a:highlight>
                <a:cs typeface="+mn-ea"/>
                <a:sym typeface="+mn-lt"/>
              </a:rPr>
              <a:t>MOVSX</a:t>
            </a:r>
            <a:r>
              <a:rPr lang="en-US" altLang="zh-CN" dirty="0">
                <a:cs typeface="+mn-ea"/>
                <a:sym typeface="+mn-lt"/>
              </a:rPr>
              <a:t> EBX,</a:t>
            </a:r>
            <a:r>
              <a:rPr lang="zh-CN" altLang="en-US" dirty="0">
                <a:cs typeface="+mn-ea"/>
                <a:sym typeface="+mn-lt"/>
              </a:rPr>
              <a:t> </a:t>
            </a:r>
            <a:r>
              <a:rPr lang="en-US" altLang="zh-CN" dirty="0">
                <a:cs typeface="+mn-ea"/>
                <a:sym typeface="+mn-lt"/>
              </a:rPr>
              <a:t>AL    # </a:t>
            </a:r>
            <a:r>
              <a:rPr lang="zh-CN" altLang="en-US" dirty="0">
                <a:cs typeface="+mn-ea"/>
                <a:sym typeface="+mn-lt"/>
              </a:rPr>
              <a:t>将 </a:t>
            </a:r>
            <a:r>
              <a:rPr lang="en-US" altLang="zh-CN" dirty="0">
                <a:solidFill>
                  <a:srgbClr val="FF0000"/>
                </a:solidFill>
                <a:cs typeface="+mn-ea"/>
                <a:sym typeface="+mn-lt"/>
              </a:rPr>
              <a:t>F1</a:t>
            </a:r>
            <a:r>
              <a:rPr lang="en-US" altLang="zh-CN" dirty="0">
                <a:cs typeface="+mn-ea"/>
                <a:sym typeface="+mn-lt"/>
              </a:rPr>
              <a:t>H </a:t>
            </a:r>
            <a:r>
              <a:rPr lang="zh-CN" altLang="en-US" dirty="0">
                <a:cs typeface="+mn-ea"/>
                <a:sym typeface="+mn-lt"/>
              </a:rPr>
              <a:t>扩展为 </a:t>
            </a:r>
            <a:r>
              <a:rPr lang="en-US" altLang="zh-CN" dirty="0">
                <a:cs typeface="+mn-ea"/>
                <a:sym typeface="+mn-lt"/>
              </a:rPr>
              <a:t>FFFFFF</a:t>
            </a:r>
            <a:r>
              <a:rPr lang="en-US" altLang="zh-CN" dirty="0">
                <a:solidFill>
                  <a:srgbClr val="FF0000"/>
                </a:solidFill>
                <a:cs typeface="+mn-ea"/>
                <a:sym typeface="+mn-lt"/>
              </a:rPr>
              <a:t>F1</a:t>
            </a:r>
            <a:r>
              <a:rPr lang="en-US" altLang="zh-CN" dirty="0">
                <a:cs typeface="+mn-ea"/>
                <a:sym typeface="+mn-lt"/>
              </a:rPr>
              <a:t>H </a:t>
            </a:r>
            <a:r>
              <a:rPr lang="zh-CN" altLang="en-US" dirty="0">
                <a:cs typeface="+mn-ea"/>
                <a:sym typeface="+mn-lt"/>
              </a:rPr>
              <a:t>后送 </a:t>
            </a:r>
            <a:r>
              <a:rPr lang="en-US" altLang="zh-CN" dirty="0">
                <a:cs typeface="+mn-ea"/>
                <a:sym typeface="+mn-lt"/>
              </a:rPr>
              <a:t>EAX </a:t>
            </a:r>
            <a:r>
              <a:rPr lang="zh-CN" altLang="en-US" dirty="0">
                <a:cs typeface="+mn-ea"/>
                <a:sym typeface="+mn-lt"/>
              </a:rPr>
              <a:t>中</a:t>
            </a:r>
          </a:p>
          <a:p>
            <a:pPr lvl="2"/>
            <a:r>
              <a:rPr lang="en-US" altLang="zh-CN" dirty="0">
                <a:effectLst>
                  <a:outerShdw blurRad="38100" dist="38100" dir="2700000" algn="tl">
                    <a:srgbClr val="000000">
                      <a:alpha val="43137"/>
                    </a:srgbClr>
                  </a:outerShdw>
                </a:effectLst>
                <a:highlight>
                  <a:srgbClr val="C0C0C0"/>
                </a:highlight>
                <a:cs typeface="+mn-ea"/>
                <a:sym typeface="+mn-lt"/>
              </a:rPr>
              <a:t>MOVZX</a:t>
            </a:r>
            <a:r>
              <a:rPr lang="en-US" altLang="zh-CN" dirty="0">
                <a:cs typeface="+mn-ea"/>
                <a:sym typeface="+mn-lt"/>
              </a:rPr>
              <a:t> AX,</a:t>
            </a:r>
            <a:r>
              <a:rPr lang="zh-CN" altLang="en-US" dirty="0">
                <a:cs typeface="+mn-ea"/>
                <a:sym typeface="+mn-lt"/>
              </a:rPr>
              <a:t> </a:t>
            </a:r>
            <a:r>
              <a:rPr lang="en-US" altLang="zh-CN" dirty="0">
                <a:cs typeface="+mn-ea"/>
                <a:sym typeface="+mn-lt"/>
              </a:rPr>
              <a:t>BL</a:t>
            </a:r>
            <a:r>
              <a:rPr lang="zh-CN" altLang="en-US" dirty="0">
                <a:cs typeface="+mn-ea"/>
                <a:sym typeface="+mn-lt"/>
              </a:rPr>
              <a:t>      </a:t>
            </a:r>
            <a:r>
              <a:rPr lang="en-US" altLang="zh-CN" dirty="0">
                <a:cs typeface="+mn-ea"/>
                <a:sym typeface="+mn-lt"/>
              </a:rPr>
              <a:t>#</a:t>
            </a:r>
            <a:r>
              <a:rPr lang="zh-CN" altLang="en-US" dirty="0">
                <a:cs typeface="+mn-ea"/>
                <a:sym typeface="+mn-lt"/>
              </a:rPr>
              <a:t> 将 </a:t>
            </a:r>
            <a:r>
              <a:rPr lang="en-US" altLang="zh-CN" dirty="0">
                <a:solidFill>
                  <a:srgbClr val="FF0000"/>
                </a:solidFill>
                <a:cs typeface="+mn-ea"/>
                <a:sym typeface="+mn-lt"/>
              </a:rPr>
              <a:t>F1</a:t>
            </a:r>
            <a:r>
              <a:rPr lang="en-US" altLang="zh-CN" dirty="0">
                <a:cs typeface="+mn-ea"/>
                <a:sym typeface="+mn-lt"/>
              </a:rPr>
              <a:t>H </a:t>
            </a:r>
            <a:r>
              <a:rPr lang="zh-CN" altLang="en-US" dirty="0">
                <a:cs typeface="+mn-ea"/>
                <a:sym typeface="+mn-lt"/>
              </a:rPr>
              <a:t>扩展为 </a:t>
            </a:r>
            <a:r>
              <a:rPr lang="en-US" altLang="zh-CN" dirty="0">
                <a:cs typeface="+mn-ea"/>
                <a:sym typeface="+mn-lt"/>
              </a:rPr>
              <a:t>00</a:t>
            </a:r>
            <a:r>
              <a:rPr lang="en-US" altLang="zh-CN" dirty="0">
                <a:solidFill>
                  <a:srgbClr val="FF0000"/>
                </a:solidFill>
                <a:cs typeface="+mn-ea"/>
                <a:sym typeface="+mn-lt"/>
              </a:rPr>
              <a:t>F1</a:t>
            </a:r>
            <a:r>
              <a:rPr lang="en-US" altLang="zh-CN" dirty="0">
                <a:cs typeface="+mn-ea"/>
                <a:sym typeface="+mn-lt"/>
              </a:rPr>
              <a:t>H </a:t>
            </a:r>
            <a:r>
              <a:rPr lang="zh-CN" altLang="en-US" dirty="0">
                <a:cs typeface="+mn-ea"/>
                <a:sym typeface="+mn-lt"/>
              </a:rPr>
              <a:t>后送 </a:t>
            </a:r>
            <a:r>
              <a:rPr lang="en-US" altLang="zh-CN" dirty="0">
                <a:cs typeface="+mn-ea"/>
                <a:sym typeface="+mn-lt"/>
              </a:rPr>
              <a:t>AX </a:t>
            </a:r>
            <a:r>
              <a:rPr lang="zh-CN" altLang="en-US" dirty="0">
                <a:cs typeface="+mn-ea"/>
                <a:sym typeface="+mn-lt"/>
              </a:rPr>
              <a:t>中。</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35358695-F425-45C0-9E90-5F498B01B7F2}"/>
              </a:ext>
            </a:extLst>
          </p:cNvPr>
          <p:cNvSpPr>
            <a:spLocks noGrp="1"/>
          </p:cNvSpPr>
          <p:nvPr>
            <p:ph type="sldNum" sz="quarter" idx="12"/>
          </p:nvPr>
        </p:nvSpPr>
        <p:spPr/>
        <p:txBody>
          <a:bodyPr/>
          <a:lstStyle/>
          <a:p>
            <a:pPr algn="r"/>
            <a:fld id="{16F781C4-B8D4-4498-9C49-C9A9BB9F3E73}" type="slidenum">
              <a:rPr lang="zh-CN" altLang="en-US" smtClean="0"/>
              <a:pPr algn="r"/>
              <a:t>59</a:t>
            </a:fld>
            <a:endParaRPr lang="zh-CN" altLang="en-US" dirty="0"/>
          </a:p>
        </p:txBody>
      </p:sp>
    </p:spTree>
    <p:extLst>
      <p:ext uri="{BB962C8B-B14F-4D97-AF65-F5344CB8AC3E}">
        <p14:creationId xmlns:p14="http://schemas.microsoft.com/office/powerpoint/2010/main" val="8144572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pic>
        <p:nvPicPr>
          <p:cNvPr id="8" name="图片 7">
            <a:extLst>
              <a:ext uri="{FF2B5EF4-FFF2-40B4-BE49-F238E27FC236}">
                <a16:creationId xmlns:a16="http://schemas.microsoft.com/office/drawing/2014/main" id="{9832D178-4172-4C14-9BC5-128B67FC9740}"/>
              </a:ext>
            </a:extLst>
          </p:cNvPr>
          <p:cNvPicPr>
            <a:picLocks noChangeAspect="1"/>
          </p:cNvPicPr>
          <p:nvPr/>
        </p:nvPicPr>
        <p:blipFill rotWithShape="1">
          <a:blip r:embed="rId3">
            <a:extLst>
              <a:ext uri="{28A0092B-C50C-407E-A947-70E740481C1C}">
                <a14:useLocalDpi xmlns:a14="http://schemas.microsoft.com/office/drawing/2010/main" val="0"/>
              </a:ext>
            </a:extLst>
          </a:blip>
          <a:srcRect l="2053" r="1714"/>
          <a:stretch/>
        </p:blipFill>
        <p:spPr>
          <a:xfrm>
            <a:off x="3650616" y="2276872"/>
            <a:ext cx="6255383" cy="4025446"/>
          </a:xfrm>
          <a:prstGeom prst="rect">
            <a:avLst/>
          </a:prstGeom>
        </p:spPr>
      </p:pic>
      <p:sp>
        <p:nvSpPr>
          <p:cNvPr id="9" name="内容占位符 3">
            <a:extLst>
              <a:ext uri="{FF2B5EF4-FFF2-40B4-BE49-F238E27FC236}">
                <a16:creationId xmlns:a16="http://schemas.microsoft.com/office/drawing/2014/main" id="{3BE76B0E-FE03-4B0F-84E4-A210ED2D691C}"/>
              </a:ext>
            </a:extLst>
          </p:cNvPr>
          <p:cNvSpPr>
            <a:spLocks noGrp="1"/>
          </p:cNvSpPr>
          <p:nvPr>
            <p:ph idx="1"/>
          </p:nvPr>
        </p:nvSpPr>
        <p:spPr>
          <a:xfrm>
            <a:off x="495300" y="1628800"/>
            <a:ext cx="8915400" cy="4680520"/>
          </a:xfrm>
        </p:spPr>
        <p:txBody>
          <a:bodyPr>
            <a:normAutofit/>
          </a:bodyPr>
          <a:lstStyle/>
          <a:p>
            <a:r>
              <a:rPr lang="en-US" altLang="zh-CN" dirty="0">
                <a:cs typeface="+mn-ea"/>
                <a:sym typeface="+mn-lt"/>
              </a:rPr>
              <a:t>CPU</a:t>
            </a:r>
            <a:r>
              <a:rPr lang="zh-CN" altLang="en-US" dirty="0">
                <a:cs typeface="+mn-ea"/>
                <a:sym typeface="+mn-lt"/>
              </a:rPr>
              <a:t>基本结构图</a:t>
            </a:r>
          </a:p>
        </p:txBody>
      </p:sp>
      <p:pic>
        <p:nvPicPr>
          <p:cNvPr id="4" name="图片 3">
            <a:extLst>
              <a:ext uri="{FF2B5EF4-FFF2-40B4-BE49-F238E27FC236}">
                <a16:creationId xmlns:a16="http://schemas.microsoft.com/office/drawing/2014/main" id="{9C02338D-F27E-49B3-8511-831537D393D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5707" r="4100" b="4167"/>
          <a:stretch/>
        </p:blipFill>
        <p:spPr>
          <a:xfrm>
            <a:off x="128464" y="2636912"/>
            <a:ext cx="3168352" cy="3548914"/>
          </a:xfrm>
          <a:prstGeom prst="rect">
            <a:avLst/>
          </a:prstGeom>
          <a:ln>
            <a:noFill/>
          </a:ln>
          <a:effectLst>
            <a:outerShdw blurRad="190500" algn="tl" rotWithShape="0">
              <a:srgbClr val="000000">
                <a:alpha val="70000"/>
              </a:srgbClr>
            </a:outerShdw>
          </a:effectLst>
        </p:spPr>
      </p:pic>
      <p:sp>
        <p:nvSpPr>
          <p:cNvPr id="6" name="文本框 5">
            <a:extLst>
              <a:ext uri="{FF2B5EF4-FFF2-40B4-BE49-F238E27FC236}">
                <a16:creationId xmlns:a16="http://schemas.microsoft.com/office/drawing/2014/main" id="{6D924901-A613-4100-8016-4677209ED873}"/>
              </a:ext>
            </a:extLst>
          </p:cNvPr>
          <p:cNvSpPr txBox="1"/>
          <p:nvPr/>
        </p:nvSpPr>
        <p:spPr>
          <a:xfrm>
            <a:off x="5273503" y="2896273"/>
            <a:ext cx="389850" cy="369332"/>
          </a:xfrm>
          <a:prstGeom prst="rect">
            <a:avLst/>
          </a:prstGeom>
          <a:noFill/>
        </p:spPr>
        <p:txBody>
          <a:bodyPr wrap="square" rtlCol="0">
            <a:spAutoFit/>
          </a:bodyPr>
          <a:lstStyle/>
          <a:p>
            <a:r>
              <a:rPr lang="en-US" altLang="zh-CN" dirty="0">
                <a:sym typeface="Wingdings" panose="05000000000000000000" pitchFamily="2" charset="2"/>
              </a:rPr>
              <a:t>1</a:t>
            </a:r>
            <a:endParaRPr lang="zh-CN" altLang="en-US" dirty="0"/>
          </a:p>
        </p:txBody>
      </p:sp>
      <p:sp>
        <p:nvSpPr>
          <p:cNvPr id="10" name="文本框 9">
            <a:extLst>
              <a:ext uri="{FF2B5EF4-FFF2-40B4-BE49-F238E27FC236}">
                <a16:creationId xmlns:a16="http://schemas.microsoft.com/office/drawing/2014/main" id="{BBAF40BC-35CF-4F38-BE43-5BF9F3AC3D2A}"/>
              </a:ext>
            </a:extLst>
          </p:cNvPr>
          <p:cNvSpPr txBox="1"/>
          <p:nvPr/>
        </p:nvSpPr>
        <p:spPr>
          <a:xfrm>
            <a:off x="6450319" y="3356992"/>
            <a:ext cx="312906" cy="369332"/>
          </a:xfrm>
          <a:prstGeom prst="rect">
            <a:avLst/>
          </a:prstGeom>
          <a:noFill/>
        </p:spPr>
        <p:txBody>
          <a:bodyPr wrap="none" rtlCol="0">
            <a:spAutoFit/>
          </a:bodyPr>
          <a:lstStyle/>
          <a:p>
            <a:r>
              <a:rPr lang="en-US" altLang="zh-CN" dirty="0">
                <a:sym typeface="Wingdings" panose="05000000000000000000" pitchFamily="2" charset="2"/>
              </a:rPr>
              <a:t>2</a:t>
            </a:r>
            <a:endParaRPr lang="zh-CN" altLang="en-US" dirty="0"/>
          </a:p>
        </p:txBody>
      </p:sp>
      <p:sp>
        <p:nvSpPr>
          <p:cNvPr id="11" name="文本框 10">
            <a:extLst>
              <a:ext uri="{FF2B5EF4-FFF2-40B4-BE49-F238E27FC236}">
                <a16:creationId xmlns:a16="http://schemas.microsoft.com/office/drawing/2014/main" id="{EEEBD174-0825-4597-B730-14B4C9D2B3B4}"/>
              </a:ext>
            </a:extLst>
          </p:cNvPr>
          <p:cNvSpPr txBox="1"/>
          <p:nvPr/>
        </p:nvSpPr>
        <p:spPr>
          <a:xfrm>
            <a:off x="7119580" y="4149080"/>
            <a:ext cx="312906" cy="369332"/>
          </a:xfrm>
          <a:prstGeom prst="rect">
            <a:avLst/>
          </a:prstGeom>
          <a:noFill/>
        </p:spPr>
        <p:txBody>
          <a:bodyPr wrap="none" rtlCol="0">
            <a:spAutoFit/>
          </a:bodyPr>
          <a:lstStyle/>
          <a:p>
            <a:r>
              <a:rPr lang="en-US" altLang="zh-CN" dirty="0">
                <a:sym typeface="Wingdings" panose="05000000000000000000" pitchFamily="2" charset="2"/>
              </a:rPr>
              <a:t>3</a:t>
            </a:r>
            <a:endParaRPr lang="zh-CN" altLang="en-US" dirty="0"/>
          </a:p>
        </p:txBody>
      </p:sp>
      <p:sp>
        <p:nvSpPr>
          <p:cNvPr id="13" name="文本框 12">
            <a:extLst>
              <a:ext uri="{FF2B5EF4-FFF2-40B4-BE49-F238E27FC236}">
                <a16:creationId xmlns:a16="http://schemas.microsoft.com/office/drawing/2014/main" id="{6377000A-6EE5-4360-881C-1389567549A8}"/>
              </a:ext>
            </a:extLst>
          </p:cNvPr>
          <p:cNvSpPr txBox="1"/>
          <p:nvPr/>
        </p:nvSpPr>
        <p:spPr>
          <a:xfrm>
            <a:off x="5273503" y="4521177"/>
            <a:ext cx="312906" cy="369332"/>
          </a:xfrm>
          <a:prstGeom prst="rect">
            <a:avLst/>
          </a:prstGeom>
          <a:noFill/>
        </p:spPr>
        <p:txBody>
          <a:bodyPr wrap="square" rtlCol="0">
            <a:spAutoFit/>
          </a:bodyPr>
          <a:lstStyle/>
          <a:p>
            <a:r>
              <a:rPr lang="en-US" altLang="zh-CN" dirty="0">
                <a:sym typeface="Wingdings" panose="05000000000000000000" pitchFamily="2" charset="2"/>
              </a:rPr>
              <a:t>4</a:t>
            </a:r>
            <a:endParaRPr lang="zh-CN" altLang="en-US" dirty="0"/>
          </a:p>
        </p:txBody>
      </p:sp>
      <p:sp>
        <p:nvSpPr>
          <p:cNvPr id="14" name="文本框 13">
            <a:extLst>
              <a:ext uri="{FF2B5EF4-FFF2-40B4-BE49-F238E27FC236}">
                <a16:creationId xmlns:a16="http://schemas.microsoft.com/office/drawing/2014/main" id="{2BE24EC4-4BA7-4FAE-BE36-E51382113D12}"/>
              </a:ext>
            </a:extLst>
          </p:cNvPr>
          <p:cNvSpPr txBox="1"/>
          <p:nvPr/>
        </p:nvSpPr>
        <p:spPr>
          <a:xfrm>
            <a:off x="6465168" y="4951424"/>
            <a:ext cx="312906" cy="369332"/>
          </a:xfrm>
          <a:prstGeom prst="rect">
            <a:avLst/>
          </a:prstGeom>
          <a:noFill/>
        </p:spPr>
        <p:txBody>
          <a:bodyPr wrap="none" rtlCol="0">
            <a:spAutoFit/>
          </a:bodyPr>
          <a:lstStyle/>
          <a:p>
            <a:r>
              <a:rPr lang="en-US" altLang="zh-CN" dirty="0">
                <a:sym typeface="Wingdings" panose="05000000000000000000" pitchFamily="2" charset="2"/>
              </a:rPr>
              <a:t>5</a:t>
            </a:r>
            <a:endParaRPr lang="zh-CN" altLang="en-US" dirty="0"/>
          </a:p>
        </p:txBody>
      </p:sp>
      <p:sp>
        <p:nvSpPr>
          <p:cNvPr id="15" name="文本框 14">
            <a:extLst>
              <a:ext uri="{FF2B5EF4-FFF2-40B4-BE49-F238E27FC236}">
                <a16:creationId xmlns:a16="http://schemas.microsoft.com/office/drawing/2014/main" id="{F3C98B44-A80F-41C5-9965-75F7E5C88F6D}"/>
              </a:ext>
            </a:extLst>
          </p:cNvPr>
          <p:cNvSpPr txBox="1"/>
          <p:nvPr/>
        </p:nvSpPr>
        <p:spPr>
          <a:xfrm>
            <a:off x="5411624" y="5372144"/>
            <a:ext cx="312906" cy="369332"/>
          </a:xfrm>
          <a:prstGeom prst="rect">
            <a:avLst/>
          </a:prstGeom>
          <a:noFill/>
        </p:spPr>
        <p:txBody>
          <a:bodyPr wrap="none" rtlCol="0">
            <a:spAutoFit/>
          </a:bodyPr>
          <a:lstStyle/>
          <a:p>
            <a:r>
              <a:rPr lang="en-US" altLang="zh-CN" dirty="0">
                <a:sym typeface="Wingdings" panose="05000000000000000000" pitchFamily="2" charset="2"/>
              </a:rPr>
              <a:t>9</a:t>
            </a:r>
            <a:endParaRPr lang="zh-CN" altLang="en-US" dirty="0"/>
          </a:p>
        </p:txBody>
      </p:sp>
      <p:sp>
        <p:nvSpPr>
          <p:cNvPr id="16" name="文本框 15">
            <a:extLst>
              <a:ext uri="{FF2B5EF4-FFF2-40B4-BE49-F238E27FC236}">
                <a16:creationId xmlns:a16="http://schemas.microsoft.com/office/drawing/2014/main" id="{DEEB736E-00B2-4074-B69E-7728EEEEED98}"/>
              </a:ext>
            </a:extLst>
          </p:cNvPr>
          <p:cNvSpPr txBox="1"/>
          <p:nvPr/>
        </p:nvSpPr>
        <p:spPr>
          <a:xfrm>
            <a:off x="9104590" y="4159713"/>
            <a:ext cx="312906" cy="369332"/>
          </a:xfrm>
          <a:prstGeom prst="rect">
            <a:avLst/>
          </a:prstGeom>
          <a:noFill/>
        </p:spPr>
        <p:txBody>
          <a:bodyPr wrap="none" rtlCol="0">
            <a:spAutoFit/>
          </a:bodyPr>
          <a:lstStyle/>
          <a:p>
            <a:r>
              <a:rPr lang="en-US" altLang="zh-CN" dirty="0">
                <a:sym typeface="Wingdings" panose="05000000000000000000" pitchFamily="2" charset="2"/>
              </a:rPr>
              <a:t>6</a:t>
            </a:r>
            <a:endParaRPr lang="zh-CN" altLang="en-US" dirty="0"/>
          </a:p>
        </p:txBody>
      </p:sp>
      <p:sp>
        <p:nvSpPr>
          <p:cNvPr id="17" name="文本框 16">
            <a:extLst>
              <a:ext uri="{FF2B5EF4-FFF2-40B4-BE49-F238E27FC236}">
                <a16:creationId xmlns:a16="http://schemas.microsoft.com/office/drawing/2014/main" id="{779078FB-9C22-44BF-A418-C4F9AAFDC627}"/>
              </a:ext>
            </a:extLst>
          </p:cNvPr>
          <p:cNvSpPr txBox="1"/>
          <p:nvPr/>
        </p:nvSpPr>
        <p:spPr>
          <a:xfrm>
            <a:off x="8396628" y="4705737"/>
            <a:ext cx="312906" cy="369332"/>
          </a:xfrm>
          <a:prstGeom prst="rect">
            <a:avLst/>
          </a:prstGeom>
          <a:noFill/>
        </p:spPr>
        <p:txBody>
          <a:bodyPr wrap="square" rtlCol="0">
            <a:spAutoFit/>
          </a:bodyPr>
          <a:lstStyle/>
          <a:p>
            <a:r>
              <a:rPr lang="en-US" altLang="zh-CN" dirty="0">
                <a:sym typeface="Wingdings" panose="05000000000000000000" pitchFamily="2" charset="2"/>
              </a:rPr>
              <a:t>7</a:t>
            </a:r>
            <a:endParaRPr lang="zh-CN" altLang="en-US" dirty="0"/>
          </a:p>
        </p:txBody>
      </p:sp>
      <p:sp>
        <p:nvSpPr>
          <p:cNvPr id="18" name="文本框 17">
            <a:extLst>
              <a:ext uri="{FF2B5EF4-FFF2-40B4-BE49-F238E27FC236}">
                <a16:creationId xmlns:a16="http://schemas.microsoft.com/office/drawing/2014/main" id="{BFCE7B37-A051-4C68-9178-CC8809662386}"/>
              </a:ext>
            </a:extLst>
          </p:cNvPr>
          <p:cNvSpPr txBox="1"/>
          <p:nvPr/>
        </p:nvSpPr>
        <p:spPr>
          <a:xfrm>
            <a:off x="7977336" y="5445224"/>
            <a:ext cx="312906" cy="369332"/>
          </a:xfrm>
          <a:prstGeom prst="rect">
            <a:avLst/>
          </a:prstGeom>
          <a:noFill/>
        </p:spPr>
        <p:txBody>
          <a:bodyPr wrap="none" rtlCol="0">
            <a:spAutoFit/>
          </a:bodyPr>
          <a:lstStyle/>
          <a:p>
            <a:r>
              <a:rPr lang="en-US" altLang="zh-CN" dirty="0">
                <a:sym typeface="Wingdings" panose="05000000000000000000" pitchFamily="2" charset="2"/>
              </a:rPr>
              <a:t>8</a:t>
            </a:r>
            <a:endParaRPr lang="zh-CN" altLang="en-US" dirty="0"/>
          </a:p>
        </p:txBody>
      </p:sp>
      <p:sp>
        <p:nvSpPr>
          <p:cNvPr id="12" name="灯片编号占位符 11">
            <a:extLst>
              <a:ext uri="{FF2B5EF4-FFF2-40B4-BE49-F238E27FC236}">
                <a16:creationId xmlns:a16="http://schemas.microsoft.com/office/drawing/2014/main" id="{4F977745-4309-4BC0-978B-A95C360B34B8}"/>
              </a:ext>
            </a:extLst>
          </p:cNvPr>
          <p:cNvSpPr>
            <a:spLocks noGrp="1"/>
          </p:cNvSpPr>
          <p:nvPr>
            <p:ph type="sldNum" sz="quarter" idx="12"/>
          </p:nvPr>
        </p:nvSpPr>
        <p:spPr/>
        <p:txBody>
          <a:bodyPr/>
          <a:lstStyle/>
          <a:p>
            <a:pPr algn="r"/>
            <a:fld id="{16F781C4-B8D4-4498-9C49-C9A9BB9F3E73}" type="slidenum">
              <a:rPr lang="zh-CN" altLang="en-US" smtClean="0"/>
              <a:pPr algn="r"/>
              <a:t>6</a:t>
            </a:fld>
            <a:endParaRPr lang="zh-CN" altLang="en-US" dirty="0"/>
          </a:p>
        </p:txBody>
      </p:sp>
    </p:spTree>
    <p:extLst>
      <p:ext uri="{BB962C8B-B14F-4D97-AF65-F5344CB8AC3E}">
        <p14:creationId xmlns:p14="http://schemas.microsoft.com/office/powerpoint/2010/main" val="1170612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p:cTn id="57"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17">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Effect transition="in" filter="fade">
                                      <p:cBhvr>
                                        <p:cTn id="7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3" grpId="0"/>
      <p:bldP spid="14" grpId="0"/>
      <p:bldP spid="15" grpId="0"/>
      <p:bldP spid="16"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142056" y="1628800"/>
            <a:ext cx="8915400" cy="4896544"/>
          </a:xfrm>
        </p:spPr>
        <p:txBody>
          <a:bodyPr>
            <a:normAutofit/>
          </a:bodyPr>
          <a:lstStyle/>
          <a:p>
            <a:pPr lvl="1"/>
            <a:r>
              <a:rPr lang="en-US" altLang="zh-CN" dirty="0">
                <a:cs typeface="+mn-ea"/>
                <a:sym typeface="+mn-lt"/>
              </a:rPr>
              <a:t>MOV</a:t>
            </a:r>
            <a:r>
              <a:rPr lang="zh-CN" altLang="en-US" dirty="0">
                <a:cs typeface="+mn-ea"/>
                <a:sym typeface="+mn-lt"/>
              </a:rPr>
              <a:t>传送指令（操作数类型）：</a:t>
            </a:r>
            <a:endParaRPr lang="en-US" altLang="zh-CN" dirty="0">
              <a:cs typeface="+mn-ea"/>
              <a:sym typeface="+mn-lt"/>
            </a:endParaRPr>
          </a:p>
          <a:p>
            <a:pPr lvl="2"/>
            <a:r>
              <a:rPr lang="en-US" altLang="zh-CN" dirty="0">
                <a:cs typeface="+mn-ea"/>
                <a:sym typeface="+mn-lt"/>
              </a:rPr>
              <a:t>OPS</a:t>
            </a:r>
            <a:r>
              <a:rPr lang="zh-CN" altLang="en-US" dirty="0">
                <a:cs typeface="+mn-ea"/>
                <a:sym typeface="+mn-lt"/>
              </a:rPr>
              <a:t>可以为：存储器、通用寄存器、段寄存器和</a:t>
            </a:r>
            <a:r>
              <a:rPr lang="zh-CN" altLang="en-US" dirty="0">
                <a:solidFill>
                  <a:srgbClr val="0000FF"/>
                </a:solidFill>
                <a:cs typeface="+mn-ea"/>
                <a:sym typeface="+mn-lt"/>
              </a:rPr>
              <a:t>立即数</a:t>
            </a:r>
            <a:r>
              <a:rPr lang="zh-CN" altLang="en-US" dirty="0">
                <a:cs typeface="+mn-ea"/>
                <a:sym typeface="+mn-lt"/>
              </a:rPr>
              <a:t>。</a:t>
            </a:r>
            <a:endParaRPr lang="en-US" altLang="zh-CN" dirty="0">
              <a:cs typeface="+mn-ea"/>
              <a:sym typeface="+mn-lt"/>
            </a:endParaRPr>
          </a:p>
          <a:p>
            <a:pPr lvl="2"/>
            <a:r>
              <a:rPr lang="en-US" altLang="zh-CN" dirty="0">
                <a:cs typeface="+mn-ea"/>
                <a:sym typeface="+mn-lt"/>
              </a:rPr>
              <a:t>OPD</a:t>
            </a:r>
            <a:r>
              <a:rPr lang="zh-CN" altLang="en-US" dirty="0">
                <a:cs typeface="+mn-ea"/>
                <a:sym typeface="+mn-lt"/>
              </a:rPr>
              <a:t>可以为：存储器、通用寄存器和段寄存器（</a:t>
            </a:r>
            <a:r>
              <a:rPr lang="en-US" altLang="zh-CN" dirty="0">
                <a:solidFill>
                  <a:srgbClr val="FF0000"/>
                </a:solidFill>
                <a:cs typeface="+mn-ea"/>
                <a:sym typeface="+mn-lt"/>
              </a:rPr>
              <a:t>CS</a:t>
            </a:r>
            <a:r>
              <a:rPr lang="zh-CN" altLang="en-US" dirty="0">
                <a:solidFill>
                  <a:srgbClr val="FF0000"/>
                </a:solidFill>
                <a:cs typeface="+mn-ea"/>
                <a:sym typeface="+mn-lt"/>
              </a:rPr>
              <a:t>除外</a:t>
            </a:r>
            <a:r>
              <a:rPr lang="zh-CN" altLang="en-US" dirty="0">
                <a:cs typeface="+mn-ea"/>
                <a:sym typeface="+mn-lt"/>
              </a:rPr>
              <a:t>）</a:t>
            </a:r>
            <a:endParaRPr lang="en-US" altLang="zh-CN" dirty="0">
              <a:cs typeface="+mn-ea"/>
              <a:sym typeface="+mn-lt"/>
            </a:endParaRPr>
          </a:p>
          <a:p>
            <a:pPr lvl="2"/>
            <a:r>
              <a:rPr lang="zh-CN" altLang="en-US" dirty="0">
                <a:cs typeface="+mn-ea"/>
                <a:sym typeface="+mn-lt"/>
              </a:rPr>
              <a:t>注意：</a:t>
            </a:r>
            <a:endParaRPr lang="en-US" altLang="zh-CN" dirty="0">
              <a:cs typeface="+mn-ea"/>
              <a:sym typeface="+mn-lt"/>
            </a:endParaRPr>
          </a:p>
          <a:p>
            <a:pPr lvl="3"/>
            <a:r>
              <a:rPr lang="zh-CN" altLang="en-US" dirty="0">
                <a:cs typeface="+mn-ea"/>
                <a:sym typeface="+mn-lt"/>
              </a:rPr>
              <a:t>立即数不能送段寄存器，其余可以任意搭配；因难以直接确定操作数的长度，</a:t>
            </a:r>
            <a:r>
              <a:rPr lang="zh-CN" altLang="en-US" dirty="0">
                <a:highlight>
                  <a:srgbClr val="FFFF00"/>
                </a:highlight>
                <a:cs typeface="+mn-ea"/>
                <a:sym typeface="+mn-lt"/>
              </a:rPr>
              <a:t>立即数送存储器的指令需要在存储器操作数的前面加上类型说明</a:t>
            </a:r>
            <a:r>
              <a:rPr lang="zh-CN" altLang="en-US" dirty="0">
                <a:cs typeface="+mn-ea"/>
                <a:sym typeface="+mn-lt"/>
              </a:rPr>
              <a:t>，如</a:t>
            </a:r>
            <a:r>
              <a:rPr lang="en-US" altLang="zh-CN" dirty="0">
                <a:cs typeface="+mn-ea"/>
                <a:sym typeface="+mn-lt"/>
              </a:rPr>
              <a:t>BYTE PTR,WORD PTR </a:t>
            </a:r>
            <a:r>
              <a:rPr lang="zh-CN" altLang="en-US" dirty="0">
                <a:cs typeface="+mn-ea"/>
                <a:sym typeface="+mn-lt"/>
              </a:rPr>
              <a:t>或</a:t>
            </a:r>
            <a:r>
              <a:rPr lang="en-US" altLang="zh-CN" dirty="0">
                <a:cs typeface="+mn-ea"/>
                <a:sym typeface="+mn-lt"/>
              </a:rPr>
              <a:t>DWORD PTR</a:t>
            </a:r>
            <a:r>
              <a:rPr lang="zh-CN" altLang="en-US" dirty="0">
                <a:cs typeface="+mn-ea"/>
                <a:sym typeface="+mn-lt"/>
              </a:rPr>
              <a:t>。</a:t>
            </a:r>
            <a:endParaRPr lang="en-US" altLang="zh-CN" dirty="0">
              <a:cs typeface="+mn-ea"/>
              <a:sym typeface="+mn-lt"/>
            </a:endParaRPr>
          </a:p>
          <a:p>
            <a:pPr lvl="3"/>
            <a:r>
              <a:rPr lang="zh-CN" altLang="en-US" dirty="0">
                <a:cs typeface="+mn-ea"/>
                <a:sym typeface="+mn-lt"/>
              </a:rPr>
              <a:t>例如：</a:t>
            </a:r>
            <a:endParaRPr lang="en-US" altLang="zh-CN" dirty="0">
              <a:cs typeface="+mn-ea"/>
              <a:sym typeface="+mn-lt"/>
            </a:endParaRPr>
          </a:p>
          <a:p>
            <a:pPr lvl="4"/>
            <a:r>
              <a:rPr lang="en-US" altLang="en-US" dirty="0">
                <a:highlight>
                  <a:srgbClr val="C0C0C0"/>
                </a:highlight>
                <a:cs typeface="+mn-ea"/>
                <a:sym typeface="+mn-lt"/>
              </a:rPr>
              <a:t>MOV BYTE PTR [ESI + 0x1000]</a:t>
            </a:r>
            <a:r>
              <a:rPr lang="zh-CN" altLang="en-US" dirty="0">
                <a:highlight>
                  <a:srgbClr val="C0C0C0"/>
                </a:highlight>
                <a:cs typeface="+mn-ea"/>
                <a:sym typeface="+mn-lt"/>
              </a:rPr>
              <a:t>，</a:t>
            </a:r>
            <a:r>
              <a:rPr lang="en-US" altLang="zh-CN" dirty="0">
                <a:highlight>
                  <a:srgbClr val="C0C0C0"/>
                </a:highlight>
                <a:cs typeface="+mn-ea"/>
                <a:sym typeface="+mn-lt"/>
              </a:rPr>
              <a:t>15</a:t>
            </a:r>
            <a:r>
              <a:rPr lang="en-US" altLang="en-US" dirty="0">
                <a:highlight>
                  <a:srgbClr val="C0C0C0"/>
                </a:highlight>
                <a:cs typeface="+mn-ea"/>
                <a:sym typeface="+mn-lt"/>
              </a:rPr>
              <a:t> </a:t>
            </a:r>
            <a:r>
              <a:rPr lang="zh-CN" altLang="en-US" dirty="0">
                <a:cs typeface="+mn-ea"/>
                <a:sym typeface="+mn-lt"/>
              </a:rPr>
              <a:t>；</a:t>
            </a:r>
            <a:r>
              <a:rPr lang="en-US" altLang="en-US" dirty="0">
                <a:cs typeface="+mn-ea"/>
                <a:sym typeface="+mn-lt"/>
              </a:rPr>
              <a:t>8</a:t>
            </a:r>
            <a:r>
              <a:rPr lang="zh-CN" altLang="en-US" dirty="0">
                <a:cs typeface="+mn-ea"/>
                <a:sym typeface="+mn-lt"/>
              </a:rPr>
              <a:t>位立即数 </a:t>
            </a:r>
            <a:r>
              <a:rPr lang="en-US" altLang="zh-CN" dirty="0">
                <a:cs typeface="+mn-ea"/>
                <a:sym typeface="+mn-lt"/>
              </a:rPr>
              <a:t>15</a:t>
            </a:r>
            <a:r>
              <a:rPr lang="en-US" altLang="en-US" dirty="0">
                <a:cs typeface="+mn-ea"/>
                <a:sym typeface="+mn-lt"/>
              </a:rPr>
              <a:t> </a:t>
            </a:r>
            <a:r>
              <a:rPr lang="zh-CN" altLang="en-US" dirty="0">
                <a:cs typeface="+mn-ea"/>
                <a:sym typeface="+mn-lt"/>
              </a:rPr>
              <a:t>送偏移地址为 </a:t>
            </a:r>
            <a:r>
              <a:rPr lang="en-US" altLang="zh-CN" dirty="0">
                <a:effectLst>
                  <a:outerShdw blurRad="38100" dist="38100" dir="2700000" algn="tl">
                    <a:srgbClr val="000000">
                      <a:alpha val="43137"/>
                    </a:srgbClr>
                  </a:outerShdw>
                </a:effectLst>
                <a:cs typeface="+mn-ea"/>
                <a:sym typeface="+mn-lt"/>
              </a:rPr>
              <a:t>E</a:t>
            </a:r>
            <a:r>
              <a:rPr lang="en-US" altLang="en-US" dirty="0">
                <a:effectLst>
                  <a:outerShdw blurRad="38100" dist="38100" dir="2700000" algn="tl">
                    <a:srgbClr val="000000">
                      <a:alpha val="43137"/>
                    </a:srgbClr>
                  </a:outerShdw>
                </a:effectLst>
                <a:cs typeface="+mn-ea"/>
                <a:sym typeface="+mn-lt"/>
              </a:rPr>
              <a:t>SI+1000H </a:t>
            </a:r>
            <a:r>
              <a:rPr lang="zh-CN" altLang="en-US" dirty="0">
                <a:cs typeface="+mn-ea"/>
                <a:sym typeface="+mn-lt"/>
              </a:rPr>
              <a:t>的字节单元；</a:t>
            </a:r>
            <a:endParaRPr lang="en-US" altLang="zh-CN" dirty="0">
              <a:cs typeface="+mn-ea"/>
              <a:sym typeface="+mn-lt"/>
            </a:endParaRPr>
          </a:p>
          <a:p>
            <a:pPr lvl="4"/>
            <a:r>
              <a:rPr lang="en-US" altLang="en-US" dirty="0">
                <a:highlight>
                  <a:srgbClr val="C0C0C0"/>
                </a:highlight>
                <a:cs typeface="+mn-ea"/>
                <a:sym typeface="+mn-lt"/>
              </a:rPr>
              <a:t>MOV WORD PTR [</a:t>
            </a:r>
            <a:r>
              <a:rPr lang="en-US" altLang="zh-CN" dirty="0">
                <a:highlight>
                  <a:srgbClr val="C0C0C0"/>
                </a:highlight>
                <a:cs typeface="+mn-ea"/>
                <a:sym typeface="+mn-lt"/>
              </a:rPr>
              <a:t>EDI</a:t>
            </a:r>
            <a:r>
              <a:rPr lang="en-US" altLang="en-US" dirty="0">
                <a:highlight>
                  <a:srgbClr val="C0C0C0"/>
                </a:highlight>
                <a:cs typeface="+mn-ea"/>
                <a:sym typeface="+mn-lt"/>
              </a:rPr>
              <a:t> + EBX]</a:t>
            </a:r>
            <a:r>
              <a:rPr lang="zh-CN" altLang="en-US" dirty="0">
                <a:highlight>
                  <a:srgbClr val="C0C0C0"/>
                </a:highlight>
                <a:cs typeface="+mn-ea"/>
                <a:sym typeface="+mn-lt"/>
              </a:rPr>
              <a:t>，</a:t>
            </a:r>
            <a:r>
              <a:rPr lang="en-US" altLang="en-US" dirty="0">
                <a:highlight>
                  <a:srgbClr val="C0C0C0"/>
                </a:highlight>
                <a:cs typeface="+mn-ea"/>
                <a:sym typeface="+mn-lt"/>
              </a:rPr>
              <a:t>2022 </a:t>
            </a:r>
            <a:r>
              <a:rPr lang="zh-CN" altLang="en-US" dirty="0">
                <a:cs typeface="+mn-ea"/>
                <a:sym typeface="+mn-lt"/>
              </a:rPr>
              <a:t>；</a:t>
            </a:r>
            <a:r>
              <a:rPr lang="en-US" altLang="en-US" dirty="0">
                <a:cs typeface="+mn-ea"/>
                <a:sym typeface="+mn-lt"/>
              </a:rPr>
              <a:t>16</a:t>
            </a:r>
            <a:r>
              <a:rPr lang="zh-CN" altLang="en-US" dirty="0">
                <a:cs typeface="+mn-ea"/>
                <a:sym typeface="+mn-lt"/>
              </a:rPr>
              <a:t>位立即数 </a:t>
            </a:r>
            <a:r>
              <a:rPr lang="en-US" altLang="en-US" dirty="0">
                <a:cs typeface="+mn-ea"/>
                <a:sym typeface="+mn-lt"/>
              </a:rPr>
              <a:t>2022 </a:t>
            </a:r>
            <a:r>
              <a:rPr lang="zh-CN" altLang="en-US" dirty="0">
                <a:cs typeface="+mn-ea"/>
                <a:sym typeface="+mn-lt"/>
              </a:rPr>
              <a:t>送偏移地址为 </a:t>
            </a:r>
            <a:r>
              <a:rPr lang="en-US" altLang="zh-CN" dirty="0">
                <a:effectLst>
                  <a:outerShdw blurRad="38100" dist="38100" dir="2700000" algn="tl">
                    <a:srgbClr val="000000">
                      <a:alpha val="43137"/>
                    </a:srgbClr>
                  </a:outerShdw>
                </a:effectLst>
                <a:cs typeface="+mn-ea"/>
                <a:sym typeface="+mn-lt"/>
              </a:rPr>
              <a:t>E</a:t>
            </a:r>
            <a:r>
              <a:rPr lang="en-US" altLang="en-US" dirty="0">
                <a:effectLst>
                  <a:outerShdw blurRad="38100" dist="38100" dir="2700000" algn="tl">
                    <a:srgbClr val="000000">
                      <a:alpha val="43137"/>
                    </a:srgbClr>
                  </a:outerShdw>
                </a:effectLst>
                <a:cs typeface="+mn-ea"/>
                <a:sym typeface="+mn-lt"/>
              </a:rPr>
              <a:t>BX + EDI </a:t>
            </a:r>
            <a:r>
              <a:rPr lang="zh-CN" altLang="en-US" dirty="0">
                <a:cs typeface="+mn-ea"/>
                <a:sym typeface="+mn-lt"/>
              </a:rPr>
              <a:t>的字单元</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60C8B6BC-A26D-48E7-B084-64CD4C3DCE75}"/>
              </a:ext>
            </a:extLst>
          </p:cNvPr>
          <p:cNvSpPr>
            <a:spLocks noGrp="1"/>
          </p:cNvSpPr>
          <p:nvPr>
            <p:ph type="sldNum" sz="quarter" idx="12"/>
          </p:nvPr>
        </p:nvSpPr>
        <p:spPr/>
        <p:txBody>
          <a:bodyPr/>
          <a:lstStyle/>
          <a:p>
            <a:pPr algn="r"/>
            <a:fld id="{16F781C4-B8D4-4498-9C49-C9A9BB9F3E73}" type="slidenum">
              <a:rPr lang="zh-CN" altLang="en-US" smtClean="0"/>
              <a:pPr algn="r"/>
              <a:t>60</a:t>
            </a:fld>
            <a:endParaRPr lang="zh-CN" altLang="en-US" dirty="0"/>
          </a:p>
        </p:txBody>
      </p:sp>
    </p:spTree>
    <p:extLst>
      <p:ext uri="{BB962C8B-B14F-4D97-AF65-F5344CB8AC3E}">
        <p14:creationId xmlns:p14="http://schemas.microsoft.com/office/powerpoint/2010/main" val="25460834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128464" y="1628800"/>
            <a:ext cx="8915400" cy="4896544"/>
          </a:xfrm>
        </p:spPr>
        <p:txBody>
          <a:bodyPr>
            <a:normAutofit/>
          </a:bodyPr>
          <a:lstStyle/>
          <a:p>
            <a:pPr lvl="1"/>
            <a:r>
              <a:rPr lang="en-US" altLang="zh-CN" dirty="0">
                <a:cs typeface="+mn-ea"/>
                <a:sym typeface="+mn-lt"/>
              </a:rPr>
              <a:t>MOV</a:t>
            </a:r>
            <a:r>
              <a:rPr lang="zh-CN" altLang="en-US" dirty="0">
                <a:cs typeface="+mn-ea"/>
                <a:sym typeface="+mn-lt"/>
              </a:rPr>
              <a:t>传送指令</a:t>
            </a:r>
          </a:p>
          <a:p>
            <a:pPr lvl="2"/>
            <a:r>
              <a:rPr lang="zh-CN" altLang="en-US" dirty="0">
                <a:cs typeface="+mn-ea"/>
                <a:sym typeface="+mn-lt"/>
              </a:rPr>
              <a:t>注意：</a:t>
            </a:r>
          </a:p>
          <a:p>
            <a:pPr lvl="3"/>
            <a:r>
              <a:rPr lang="zh-CN" altLang="en-US" dirty="0">
                <a:solidFill>
                  <a:srgbClr val="FF0000"/>
                </a:solidFill>
                <a:cs typeface="+mn-ea"/>
                <a:sym typeface="+mn-lt"/>
              </a:rPr>
              <a:t>两存储单元之间</a:t>
            </a:r>
            <a:r>
              <a:rPr lang="zh-CN" altLang="en-US" dirty="0">
                <a:cs typeface="+mn-ea"/>
                <a:sym typeface="+mn-lt"/>
              </a:rPr>
              <a:t>不能直接进行数据传送；</a:t>
            </a:r>
            <a:r>
              <a:rPr lang="zh-CN" altLang="en-US" dirty="0">
                <a:solidFill>
                  <a:srgbClr val="FF0000"/>
                </a:solidFill>
                <a:cs typeface="+mn-ea"/>
                <a:sym typeface="+mn-lt"/>
              </a:rPr>
              <a:t>两个段寄存器之间</a:t>
            </a:r>
            <a:r>
              <a:rPr lang="zh-CN" altLang="en-US" dirty="0">
                <a:cs typeface="+mn-ea"/>
                <a:sym typeface="+mn-lt"/>
              </a:rPr>
              <a:t>不能直接进行传送信息。</a:t>
            </a:r>
            <a:endParaRPr lang="en-US" altLang="zh-CN" dirty="0">
              <a:cs typeface="+mn-ea"/>
              <a:sym typeface="+mn-lt"/>
            </a:endParaRPr>
          </a:p>
          <a:p>
            <a:pPr lvl="4"/>
            <a:r>
              <a:rPr lang="zh-CN" altLang="en-US" dirty="0">
                <a:cs typeface="+mn-ea"/>
                <a:sym typeface="+mn-lt"/>
              </a:rPr>
              <a:t>但可以</a:t>
            </a:r>
            <a:r>
              <a:rPr lang="zh-CN" altLang="en-US" b="1" dirty="0">
                <a:solidFill>
                  <a:srgbClr val="0000FF"/>
                </a:solidFill>
                <a:cs typeface="+mn-ea"/>
                <a:sym typeface="+mn-lt"/>
              </a:rPr>
              <a:t>用 </a:t>
            </a:r>
            <a:r>
              <a:rPr lang="en-US" altLang="zh-CN" b="1" dirty="0">
                <a:solidFill>
                  <a:srgbClr val="0000FF"/>
                </a:solidFill>
                <a:cs typeface="+mn-ea"/>
                <a:sym typeface="+mn-lt"/>
              </a:rPr>
              <a:t>CPU</a:t>
            </a:r>
            <a:r>
              <a:rPr lang="zh-CN" altLang="en-US" b="1" dirty="0">
                <a:solidFill>
                  <a:srgbClr val="0000FF"/>
                </a:solidFill>
                <a:cs typeface="+mn-ea"/>
                <a:sym typeface="+mn-lt"/>
              </a:rPr>
              <a:t>内部寄存器为中介桥梁</a:t>
            </a:r>
            <a:r>
              <a:rPr lang="zh-CN" altLang="en-US" dirty="0">
                <a:cs typeface="+mn-ea"/>
                <a:sym typeface="+mn-lt"/>
              </a:rPr>
              <a:t>来完成这样的传送</a:t>
            </a:r>
          </a:p>
          <a:p>
            <a:pPr lvl="4"/>
            <a:r>
              <a:rPr lang="zh-CN" altLang="en-US" dirty="0">
                <a:cs typeface="+mn-ea"/>
                <a:sym typeface="+mn-lt"/>
              </a:rPr>
              <a:t>例如：</a:t>
            </a:r>
            <a:r>
              <a:rPr lang="en-US" altLang="zh-CN" dirty="0">
                <a:cs typeface="+mn-ea"/>
                <a:sym typeface="+mn-lt"/>
              </a:rPr>
              <a:t>MOV  AL</a:t>
            </a:r>
            <a:r>
              <a:rPr lang="zh-CN" altLang="en-US" dirty="0">
                <a:cs typeface="+mn-ea"/>
                <a:sym typeface="+mn-lt"/>
              </a:rPr>
              <a:t>，</a:t>
            </a:r>
            <a:r>
              <a:rPr lang="en-US" altLang="zh-CN" dirty="0">
                <a:cs typeface="+mn-ea"/>
                <a:sym typeface="+mn-lt"/>
              </a:rPr>
              <a:t>AREA1      </a:t>
            </a:r>
            <a:r>
              <a:rPr lang="zh-CN" altLang="en-US" dirty="0">
                <a:cs typeface="+mn-ea"/>
                <a:sym typeface="+mn-lt"/>
              </a:rPr>
              <a:t>例如：  </a:t>
            </a:r>
            <a:r>
              <a:rPr lang="en-US" altLang="zh-CN" dirty="0">
                <a:highlight>
                  <a:srgbClr val="C0C0C0"/>
                </a:highlight>
                <a:cs typeface="+mn-ea"/>
                <a:sym typeface="+mn-lt"/>
              </a:rPr>
              <a:t>MOV    AX</a:t>
            </a:r>
            <a:r>
              <a:rPr lang="zh-CN" altLang="en-US" dirty="0">
                <a:highlight>
                  <a:srgbClr val="C0C0C0"/>
                </a:highlight>
                <a:cs typeface="+mn-ea"/>
                <a:sym typeface="+mn-lt"/>
              </a:rPr>
              <a:t>，</a:t>
            </a:r>
            <a:r>
              <a:rPr lang="en-US" altLang="zh-CN" dirty="0">
                <a:highlight>
                  <a:srgbClr val="C0C0C0"/>
                </a:highlight>
                <a:cs typeface="+mn-ea"/>
                <a:sym typeface="+mn-lt"/>
              </a:rPr>
              <a:t>0x2B</a:t>
            </a:r>
          </a:p>
          <a:p>
            <a:pPr lvl="4"/>
            <a:r>
              <a:rPr lang="en-US" altLang="zh-CN" dirty="0">
                <a:cs typeface="+mn-ea"/>
                <a:sym typeface="+mn-lt"/>
              </a:rPr>
              <a:t>           MOV  AREA2</a:t>
            </a:r>
            <a:r>
              <a:rPr lang="zh-CN" altLang="en-US" dirty="0">
                <a:cs typeface="+mn-ea"/>
                <a:sym typeface="+mn-lt"/>
              </a:rPr>
              <a:t>，</a:t>
            </a:r>
            <a:r>
              <a:rPr lang="en-US" altLang="zh-CN" dirty="0">
                <a:cs typeface="+mn-ea"/>
                <a:sym typeface="+mn-lt"/>
              </a:rPr>
              <a:t>AL                   </a:t>
            </a:r>
            <a:r>
              <a:rPr lang="en-US" altLang="zh-CN" dirty="0">
                <a:highlight>
                  <a:srgbClr val="C0C0C0"/>
                </a:highlight>
                <a:cs typeface="+mn-ea"/>
                <a:sym typeface="+mn-lt"/>
              </a:rPr>
              <a:t>MOV    DS</a:t>
            </a:r>
            <a:r>
              <a:rPr lang="zh-CN" altLang="en-US" dirty="0">
                <a:highlight>
                  <a:srgbClr val="C0C0C0"/>
                </a:highlight>
                <a:cs typeface="+mn-ea"/>
                <a:sym typeface="+mn-lt"/>
              </a:rPr>
              <a:t>， </a:t>
            </a:r>
            <a:r>
              <a:rPr lang="en-US" altLang="zh-CN" dirty="0">
                <a:highlight>
                  <a:srgbClr val="C0C0C0"/>
                </a:highlight>
                <a:cs typeface="+mn-ea"/>
                <a:sym typeface="+mn-lt"/>
              </a:rPr>
              <a:t>AX </a:t>
            </a:r>
          </a:p>
          <a:p>
            <a:pPr lvl="3"/>
            <a:endParaRPr lang="en-US" altLang="zh-CN" dirty="0">
              <a:cs typeface="+mn-ea"/>
              <a:sym typeface="+mn-lt"/>
            </a:endParaRPr>
          </a:p>
          <a:p>
            <a:pPr lvl="3"/>
            <a:r>
              <a:rPr lang="zh-CN" altLang="en-US" dirty="0">
                <a:cs typeface="+mn-ea"/>
                <a:sym typeface="+mn-lt"/>
              </a:rPr>
              <a:t>立即数、代码段寄存器</a:t>
            </a:r>
            <a:r>
              <a:rPr lang="en-US" altLang="zh-CN" dirty="0">
                <a:cs typeface="+mn-ea"/>
                <a:sym typeface="+mn-lt"/>
              </a:rPr>
              <a:t>CS</a:t>
            </a:r>
            <a:r>
              <a:rPr lang="zh-CN" altLang="en-US" dirty="0">
                <a:cs typeface="+mn-ea"/>
                <a:sym typeface="+mn-lt"/>
              </a:rPr>
              <a:t>只能作源操作数。</a:t>
            </a:r>
          </a:p>
          <a:p>
            <a:pPr lvl="3"/>
            <a:r>
              <a:rPr lang="en-US" altLang="zh-CN" dirty="0">
                <a:solidFill>
                  <a:srgbClr val="FF0000"/>
                </a:solidFill>
                <a:cs typeface="+mn-ea"/>
                <a:sym typeface="+mn-lt"/>
              </a:rPr>
              <a:t>IP</a:t>
            </a:r>
            <a:r>
              <a:rPr lang="zh-CN" altLang="en-US" dirty="0">
                <a:solidFill>
                  <a:srgbClr val="FF0000"/>
                </a:solidFill>
                <a:cs typeface="+mn-ea"/>
                <a:sym typeface="+mn-lt"/>
              </a:rPr>
              <a:t>寄存器不能作源操作数或目的操作数</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AE01BC79-6604-4B12-BA10-C5831913C82F}"/>
              </a:ext>
            </a:extLst>
          </p:cNvPr>
          <p:cNvSpPr>
            <a:spLocks noGrp="1"/>
          </p:cNvSpPr>
          <p:nvPr>
            <p:ph type="sldNum" sz="quarter" idx="12"/>
          </p:nvPr>
        </p:nvSpPr>
        <p:spPr/>
        <p:txBody>
          <a:bodyPr/>
          <a:lstStyle/>
          <a:p>
            <a:pPr algn="r"/>
            <a:fld id="{16F781C4-B8D4-4498-9C49-C9A9BB9F3E73}" type="slidenum">
              <a:rPr lang="zh-CN" altLang="en-US" smtClean="0"/>
              <a:pPr algn="r"/>
              <a:t>61</a:t>
            </a:fld>
            <a:endParaRPr lang="zh-CN" altLang="en-US" dirty="0"/>
          </a:p>
        </p:txBody>
      </p:sp>
    </p:spTree>
    <p:extLst>
      <p:ext uri="{BB962C8B-B14F-4D97-AF65-F5344CB8AC3E}">
        <p14:creationId xmlns:p14="http://schemas.microsoft.com/office/powerpoint/2010/main" val="154879546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70048" y="1628800"/>
            <a:ext cx="8915400" cy="4896544"/>
          </a:xfrm>
        </p:spPr>
        <p:txBody>
          <a:bodyPr>
            <a:normAutofit/>
          </a:bodyPr>
          <a:lstStyle/>
          <a:p>
            <a:pPr lvl="1"/>
            <a:r>
              <a:rPr lang="en-US" altLang="zh-CN" dirty="0">
                <a:cs typeface="+mn-ea"/>
                <a:sym typeface="+mn-lt"/>
              </a:rPr>
              <a:t>MOV</a:t>
            </a:r>
            <a:r>
              <a:rPr lang="zh-CN" altLang="en-US" dirty="0">
                <a:cs typeface="+mn-ea"/>
                <a:sym typeface="+mn-lt"/>
              </a:rPr>
              <a:t>传送指令</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pic>
        <p:nvPicPr>
          <p:cNvPr id="24" name="图片 23"/>
          <p:cNvPicPr>
            <a:picLocks noChangeAspect="1"/>
          </p:cNvPicPr>
          <p:nvPr/>
        </p:nvPicPr>
        <p:blipFill>
          <a:blip r:embed="rId2"/>
          <a:stretch>
            <a:fillRect/>
          </a:stretch>
        </p:blipFill>
        <p:spPr>
          <a:xfrm>
            <a:off x="668052" y="2113218"/>
            <a:ext cx="7719392" cy="3927708"/>
          </a:xfrm>
          <a:prstGeom prst="rect">
            <a:avLst/>
          </a:prstGeom>
        </p:spPr>
      </p:pic>
      <p:sp>
        <p:nvSpPr>
          <p:cNvPr id="7" name="灯片编号占位符 6">
            <a:extLst>
              <a:ext uri="{FF2B5EF4-FFF2-40B4-BE49-F238E27FC236}">
                <a16:creationId xmlns:a16="http://schemas.microsoft.com/office/drawing/2014/main" id="{D7A0FD09-5316-420D-812E-43220084A829}"/>
              </a:ext>
            </a:extLst>
          </p:cNvPr>
          <p:cNvSpPr>
            <a:spLocks noGrp="1"/>
          </p:cNvSpPr>
          <p:nvPr>
            <p:ph type="sldNum" sz="quarter" idx="12"/>
          </p:nvPr>
        </p:nvSpPr>
        <p:spPr/>
        <p:txBody>
          <a:bodyPr/>
          <a:lstStyle/>
          <a:p>
            <a:pPr algn="r"/>
            <a:fld id="{16F781C4-B8D4-4498-9C49-C9A9BB9F3E73}" type="slidenum">
              <a:rPr lang="zh-CN" altLang="en-US" smtClean="0"/>
              <a:pPr algn="r"/>
              <a:t>62</a:t>
            </a:fld>
            <a:endParaRPr lang="zh-CN" altLang="en-US" dirty="0"/>
          </a:p>
        </p:txBody>
      </p:sp>
    </p:spTree>
    <p:extLst>
      <p:ext uri="{BB962C8B-B14F-4D97-AF65-F5344CB8AC3E}">
        <p14:creationId xmlns:p14="http://schemas.microsoft.com/office/powerpoint/2010/main" val="307751480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2C5AC3F-2105-4A27-93D9-C417BA5075EA}"/>
              </a:ext>
            </a:extLst>
          </p:cNvPr>
          <p:cNvSpPr/>
          <p:nvPr/>
        </p:nvSpPr>
        <p:spPr>
          <a:xfrm>
            <a:off x="4934818" y="2206401"/>
            <a:ext cx="4475881" cy="4247317"/>
          </a:xfrm>
          <a:prstGeom prst="rect">
            <a:avLst/>
          </a:prstGeom>
          <a:solidFill>
            <a:schemeClr val="accent6">
              <a:lumMod val="40000"/>
              <a:lumOff val="60000"/>
            </a:schemeClr>
          </a:solid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C9B1AAAE-3660-460B-B245-978FE2436AC0}"/>
              </a:ext>
            </a:extLst>
          </p:cNvPr>
          <p:cNvSpPr/>
          <p:nvPr/>
        </p:nvSpPr>
        <p:spPr>
          <a:xfrm>
            <a:off x="992560" y="2204864"/>
            <a:ext cx="3672408" cy="4247317"/>
          </a:xfrm>
          <a:prstGeom prst="rect">
            <a:avLst/>
          </a:prstGeom>
          <a:solidFill>
            <a:schemeClr val="accent3">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200472" y="1628800"/>
            <a:ext cx="8915400" cy="4896544"/>
          </a:xfrm>
        </p:spPr>
        <p:txBody>
          <a:bodyPr>
            <a:normAutofit/>
          </a:bodyPr>
          <a:lstStyle/>
          <a:p>
            <a:pPr lvl="1"/>
            <a:r>
              <a:rPr lang="en-US" altLang="zh-CN" dirty="0">
                <a:cs typeface="+mn-ea"/>
                <a:sym typeface="+mn-lt"/>
              </a:rPr>
              <a:t>MOV</a:t>
            </a:r>
            <a:r>
              <a:rPr lang="zh-CN" altLang="en-US" dirty="0">
                <a:cs typeface="+mn-ea"/>
                <a:sym typeface="+mn-lt"/>
              </a:rPr>
              <a:t>传送指令</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2" name="矩形 1"/>
          <p:cNvSpPr/>
          <p:nvPr/>
        </p:nvSpPr>
        <p:spPr>
          <a:xfrm>
            <a:off x="1208584" y="2132856"/>
            <a:ext cx="3672408" cy="4247317"/>
          </a:xfrm>
          <a:prstGeom prst="rect">
            <a:avLst/>
          </a:prstGeom>
        </p:spPr>
        <p:txBody>
          <a:bodyPr wrap="square">
            <a:spAutoFit/>
          </a:bodyPr>
          <a:lstStyle/>
          <a:p>
            <a:r>
              <a:rPr lang="zh-CN" altLang="en-US" b="1" dirty="0">
                <a:cs typeface="+mn-ea"/>
                <a:sym typeface="+mn-lt"/>
              </a:rPr>
              <a:t>数据传送指令如下：</a:t>
            </a:r>
          </a:p>
          <a:p>
            <a:r>
              <a:rPr lang="zh-CN" altLang="en-US" b="1" dirty="0">
                <a:cs typeface="+mn-ea"/>
                <a:sym typeface="+mn-lt"/>
              </a:rPr>
              <a:t>① </a:t>
            </a:r>
            <a:r>
              <a:rPr lang="zh-CN" altLang="en-US" b="1" dirty="0">
                <a:solidFill>
                  <a:srgbClr val="0000FF"/>
                </a:solidFill>
                <a:cs typeface="+mn-ea"/>
                <a:sym typeface="+mn-lt"/>
              </a:rPr>
              <a:t>立即数送寄存器</a:t>
            </a:r>
          </a:p>
          <a:p>
            <a:r>
              <a:rPr lang="en-US" altLang="zh-CN" b="1" dirty="0">
                <a:cs typeface="+mn-ea"/>
                <a:sym typeface="+mn-lt"/>
              </a:rPr>
              <a:t>MOV	AL</a:t>
            </a:r>
            <a:r>
              <a:rPr lang="zh-CN" altLang="en-US" b="1" dirty="0">
                <a:cs typeface="+mn-ea"/>
                <a:sym typeface="+mn-lt"/>
              </a:rPr>
              <a:t>，</a:t>
            </a:r>
            <a:r>
              <a:rPr lang="en-US" altLang="zh-CN" b="1" dirty="0">
                <a:cs typeface="+mn-ea"/>
                <a:sym typeface="+mn-lt"/>
              </a:rPr>
              <a:t>0x10</a:t>
            </a:r>
          </a:p>
          <a:p>
            <a:r>
              <a:rPr lang="en-US" altLang="zh-CN" b="1" dirty="0">
                <a:cs typeface="+mn-ea"/>
                <a:sym typeface="+mn-lt"/>
              </a:rPr>
              <a:t>MOV	BX</a:t>
            </a:r>
            <a:r>
              <a:rPr lang="zh-CN" altLang="en-US" b="1" dirty="0">
                <a:cs typeface="+mn-ea"/>
                <a:sym typeface="+mn-lt"/>
              </a:rPr>
              <a:t>，</a:t>
            </a:r>
            <a:r>
              <a:rPr lang="en-US" altLang="zh-CN" b="1" dirty="0">
                <a:cs typeface="+mn-ea"/>
                <a:sym typeface="+mn-lt"/>
              </a:rPr>
              <a:t>0x2100</a:t>
            </a:r>
          </a:p>
          <a:p>
            <a:r>
              <a:rPr lang="en-US" altLang="zh-CN" b="1" dirty="0">
                <a:cs typeface="+mn-ea"/>
                <a:sym typeface="+mn-lt"/>
              </a:rPr>
              <a:t>② </a:t>
            </a:r>
            <a:r>
              <a:rPr lang="zh-CN" altLang="en-US" b="1" dirty="0">
                <a:solidFill>
                  <a:srgbClr val="0000FF"/>
                </a:solidFill>
                <a:cs typeface="+mn-ea"/>
                <a:sym typeface="+mn-lt"/>
              </a:rPr>
              <a:t>寄存器之间传送</a:t>
            </a:r>
          </a:p>
          <a:p>
            <a:r>
              <a:rPr lang="en-US" altLang="zh-CN" b="1" dirty="0">
                <a:cs typeface="+mn-ea"/>
                <a:sym typeface="+mn-lt"/>
              </a:rPr>
              <a:t>MOV	DX</a:t>
            </a:r>
            <a:r>
              <a:rPr lang="zh-CN" altLang="en-US" b="1" dirty="0">
                <a:cs typeface="+mn-ea"/>
                <a:sym typeface="+mn-lt"/>
              </a:rPr>
              <a:t>，</a:t>
            </a:r>
            <a:r>
              <a:rPr lang="en-US" altLang="zh-CN" b="1" dirty="0">
                <a:cs typeface="+mn-ea"/>
                <a:sym typeface="+mn-lt"/>
              </a:rPr>
              <a:t>CX</a:t>
            </a:r>
          </a:p>
          <a:p>
            <a:r>
              <a:rPr lang="en-US" altLang="zh-CN" b="1" dirty="0">
                <a:cs typeface="+mn-ea"/>
                <a:sym typeface="+mn-lt"/>
              </a:rPr>
              <a:t>MOV	AH</a:t>
            </a:r>
            <a:r>
              <a:rPr lang="zh-CN" altLang="en-US" b="1" dirty="0">
                <a:cs typeface="+mn-ea"/>
                <a:sym typeface="+mn-lt"/>
              </a:rPr>
              <a:t>，</a:t>
            </a:r>
            <a:r>
              <a:rPr lang="en-US" altLang="zh-CN" b="1" dirty="0">
                <a:cs typeface="+mn-ea"/>
                <a:sym typeface="+mn-lt"/>
              </a:rPr>
              <a:t>DL</a:t>
            </a:r>
          </a:p>
          <a:p>
            <a:r>
              <a:rPr lang="en-US" altLang="zh-CN" b="1" dirty="0">
                <a:cs typeface="+mn-ea"/>
                <a:sym typeface="+mn-lt"/>
              </a:rPr>
              <a:t>MOV	DS</a:t>
            </a:r>
            <a:r>
              <a:rPr lang="zh-CN" altLang="en-US" b="1" dirty="0">
                <a:cs typeface="+mn-ea"/>
                <a:sym typeface="+mn-lt"/>
              </a:rPr>
              <a:t>，</a:t>
            </a:r>
            <a:r>
              <a:rPr lang="en-US" altLang="zh-CN" b="1" dirty="0">
                <a:cs typeface="+mn-ea"/>
                <a:sym typeface="+mn-lt"/>
              </a:rPr>
              <a:t>AX</a:t>
            </a:r>
          </a:p>
          <a:p>
            <a:r>
              <a:rPr lang="en-US" altLang="zh-CN" b="1" dirty="0">
                <a:cs typeface="+mn-ea"/>
                <a:sym typeface="+mn-lt"/>
              </a:rPr>
              <a:t>MOV	DX</a:t>
            </a:r>
            <a:r>
              <a:rPr lang="zh-CN" altLang="en-US" b="1" dirty="0">
                <a:cs typeface="+mn-ea"/>
                <a:sym typeface="+mn-lt"/>
              </a:rPr>
              <a:t>，</a:t>
            </a:r>
            <a:r>
              <a:rPr lang="en-US" altLang="zh-CN" b="1" dirty="0">
                <a:cs typeface="+mn-ea"/>
                <a:sym typeface="+mn-lt"/>
              </a:rPr>
              <a:t>ES</a:t>
            </a:r>
          </a:p>
          <a:p>
            <a:r>
              <a:rPr lang="en-US" altLang="zh-CN" b="1" dirty="0">
                <a:cs typeface="+mn-ea"/>
                <a:sym typeface="+mn-lt"/>
              </a:rPr>
              <a:t>③ </a:t>
            </a:r>
            <a:r>
              <a:rPr lang="zh-CN" altLang="en-US" b="1" dirty="0">
                <a:solidFill>
                  <a:srgbClr val="0000FF"/>
                </a:solidFill>
                <a:cs typeface="+mn-ea"/>
                <a:sym typeface="+mn-lt"/>
              </a:rPr>
              <a:t>通用寄存器与存储器之间传送</a:t>
            </a:r>
          </a:p>
          <a:p>
            <a:r>
              <a:rPr lang="en-US" altLang="zh-CN" b="1" dirty="0">
                <a:cs typeface="+mn-ea"/>
                <a:sym typeface="+mn-lt"/>
              </a:rPr>
              <a:t>MOV	AX</a:t>
            </a:r>
            <a:r>
              <a:rPr lang="zh-CN" altLang="en-US" b="1" dirty="0">
                <a:cs typeface="+mn-ea"/>
                <a:sym typeface="+mn-lt"/>
              </a:rPr>
              <a:t>，</a:t>
            </a:r>
            <a:r>
              <a:rPr lang="en-US" altLang="zh-CN" b="1" dirty="0">
                <a:cs typeface="+mn-ea"/>
                <a:sym typeface="+mn-lt"/>
              </a:rPr>
              <a:t>[0x1000]</a:t>
            </a:r>
          </a:p>
          <a:p>
            <a:r>
              <a:rPr lang="en-US" altLang="zh-CN" b="1" dirty="0">
                <a:cs typeface="+mn-ea"/>
                <a:sym typeface="+mn-lt"/>
              </a:rPr>
              <a:t>MOV	[BP]</a:t>
            </a:r>
            <a:r>
              <a:rPr lang="zh-CN" altLang="en-US" b="1" dirty="0">
                <a:cs typeface="+mn-ea"/>
                <a:sym typeface="+mn-lt"/>
              </a:rPr>
              <a:t>，</a:t>
            </a:r>
            <a:r>
              <a:rPr lang="en-US" altLang="zh-CN" b="1" dirty="0">
                <a:cs typeface="+mn-ea"/>
                <a:sym typeface="+mn-lt"/>
              </a:rPr>
              <a:t>DX</a:t>
            </a:r>
          </a:p>
          <a:p>
            <a:r>
              <a:rPr lang="en-US" altLang="zh-CN" b="1" dirty="0">
                <a:cs typeface="+mn-ea"/>
                <a:sym typeface="+mn-lt"/>
              </a:rPr>
              <a:t>④ </a:t>
            </a:r>
            <a:r>
              <a:rPr lang="zh-CN" altLang="en-US" b="1" dirty="0">
                <a:solidFill>
                  <a:srgbClr val="0000FF"/>
                </a:solidFill>
                <a:cs typeface="+mn-ea"/>
                <a:sym typeface="+mn-lt"/>
              </a:rPr>
              <a:t>段寄存器与存储器之间传送</a:t>
            </a:r>
          </a:p>
          <a:p>
            <a:r>
              <a:rPr lang="en-US" altLang="zh-CN" b="1" dirty="0">
                <a:cs typeface="+mn-ea"/>
                <a:sym typeface="+mn-lt"/>
              </a:rPr>
              <a:t>MOV	[BX][DI]</a:t>
            </a:r>
            <a:r>
              <a:rPr lang="zh-CN" altLang="en-US" b="1" dirty="0">
                <a:cs typeface="+mn-ea"/>
                <a:sym typeface="+mn-lt"/>
              </a:rPr>
              <a:t>，</a:t>
            </a:r>
            <a:r>
              <a:rPr lang="en-US" altLang="zh-CN" b="1" dirty="0">
                <a:cs typeface="+mn-ea"/>
                <a:sym typeface="+mn-lt"/>
              </a:rPr>
              <a:t>ES</a:t>
            </a:r>
          </a:p>
          <a:p>
            <a:r>
              <a:rPr lang="en-US" altLang="zh-CN" b="1" dirty="0">
                <a:cs typeface="+mn-ea"/>
                <a:sym typeface="+mn-lt"/>
              </a:rPr>
              <a:t>MOV	DS</a:t>
            </a:r>
            <a:r>
              <a:rPr lang="zh-CN" altLang="en-US" b="1" dirty="0">
                <a:cs typeface="+mn-ea"/>
                <a:sym typeface="+mn-lt"/>
              </a:rPr>
              <a:t>，</a:t>
            </a:r>
            <a:r>
              <a:rPr lang="en-US" altLang="zh-CN" b="1" dirty="0">
                <a:cs typeface="+mn-ea"/>
                <a:sym typeface="+mn-lt"/>
              </a:rPr>
              <a:t>10[BP+DI]</a:t>
            </a:r>
          </a:p>
        </p:txBody>
      </p:sp>
      <p:sp>
        <p:nvSpPr>
          <p:cNvPr id="6" name="矩形 5"/>
          <p:cNvSpPr/>
          <p:nvPr/>
        </p:nvSpPr>
        <p:spPr>
          <a:xfrm>
            <a:off x="4880992" y="2131320"/>
            <a:ext cx="4953000" cy="4247317"/>
          </a:xfrm>
          <a:prstGeom prst="rect">
            <a:avLst/>
          </a:prstGeom>
        </p:spPr>
        <p:txBody>
          <a:bodyPr>
            <a:spAutoFit/>
          </a:bodyPr>
          <a:lstStyle/>
          <a:p>
            <a:r>
              <a:rPr lang="zh-CN" altLang="en-US" b="1" dirty="0">
                <a:cs typeface="+mn-ea"/>
                <a:sym typeface="+mn-lt"/>
              </a:rPr>
              <a:t>指出下列数据传送指令中的</a:t>
            </a:r>
            <a:r>
              <a:rPr lang="zh-CN" altLang="en-US" b="1" dirty="0">
                <a:solidFill>
                  <a:srgbClr val="FF0000"/>
                </a:solidFill>
                <a:cs typeface="+mn-ea"/>
                <a:sym typeface="+mn-lt"/>
              </a:rPr>
              <a:t>错误</a:t>
            </a:r>
            <a:r>
              <a:rPr lang="zh-CN" altLang="en-US" b="1" dirty="0">
                <a:cs typeface="+mn-ea"/>
                <a:sym typeface="+mn-lt"/>
              </a:rPr>
              <a:t>。</a:t>
            </a:r>
          </a:p>
          <a:p>
            <a:r>
              <a:rPr lang="zh-CN" altLang="en-US" b="1" dirty="0">
                <a:cs typeface="+mn-ea"/>
                <a:sym typeface="+mn-lt"/>
              </a:rPr>
              <a:t>① </a:t>
            </a:r>
            <a:r>
              <a:rPr lang="en-US" altLang="zh-CN" b="1" dirty="0">
                <a:cs typeface="+mn-ea"/>
                <a:sym typeface="+mn-lt"/>
              </a:rPr>
              <a:t>MOV	0x10</a:t>
            </a:r>
            <a:r>
              <a:rPr lang="zh-CN" altLang="en-US" b="1" dirty="0">
                <a:cs typeface="+mn-ea"/>
                <a:sym typeface="+mn-lt"/>
              </a:rPr>
              <a:t>，</a:t>
            </a:r>
            <a:r>
              <a:rPr lang="en-US" altLang="zh-CN" b="1" dirty="0">
                <a:cs typeface="+mn-ea"/>
                <a:sym typeface="+mn-lt"/>
              </a:rPr>
              <a:t>AX</a:t>
            </a:r>
            <a:endParaRPr lang="zh-CN" altLang="en-US" b="1" dirty="0">
              <a:cs typeface="+mn-ea"/>
              <a:sym typeface="+mn-lt"/>
            </a:endParaRPr>
          </a:p>
          <a:p>
            <a:r>
              <a:rPr lang="zh-CN" altLang="en-US" b="1" strike="sngStrike" dirty="0">
                <a:solidFill>
                  <a:srgbClr val="FF0000"/>
                </a:solidFill>
                <a:cs typeface="+mn-ea"/>
                <a:sym typeface="+mn-lt"/>
              </a:rPr>
              <a:t>立即数不能作为目的操作数</a:t>
            </a:r>
          </a:p>
          <a:p>
            <a:r>
              <a:rPr lang="zh-CN" altLang="en-US" b="1" dirty="0">
                <a:cs typeface="+mn-ea"/>
                <a:sym typeface="+mn-lt"/>
              </a:rPr>
              <a:t>② </a:t>
            </a:r>
            <a:r>
              <a:rPr lang="en-US" altLang="zh-CN" b="1" dirty="0">
                <a:cs typeface="+mn-ea"/>
                <a:sym typeface="+mn-lt"/>
              </a:rPr>
              <a:t>MOV	DS</a:t>
            </a:r>
            <a:r>
              <a:rPr lang="zh-CN" altLang="en-US" b="1" dirty="0">
                <a:cs typeface="+mn-ea"/>
                <a:sym typeface="+mn-lt"/>
              </a:rPr>
              <a:t>，</a:t>
            </a:r>
            <a:r>
              <a:rPr lang="en-US" altLang="zh-CN" b="1" dirty="0">
                <a:cs typeface="+mn-ea"/>
                <a:sym typeface="+mn-lt"/>
              </a:rPr>
              <a:t>2000</a:t>
            </a:r>
            <a:endParaRPr lang="zh-CN" altLang="en-US" b="1" dirty="0">
              <a:cs typeface="+mn-ea"/>
              <a:sym typeface="+mn-lt"/>
            </a:endParaRPr>
          </a:p>
          <a:p>
            <a:r>
              <a:rPr lang="zh-CN" altLang="en-US" b="1" strike="sngStrike" dirty="0">
                <a:solidFill>
                  <a:srgbClr val="FF0000"/>
                </a:solidFill>
                <a:cs typeface="+mn-ea"/>
                <a:sym typeface="+mn-lt"/>
              </a:rPr>
              <a:t>立即数不能送段寄存器</a:t>
            </a:r>
          </a:p>
          <a:p>
            <a:r>
              <a:rPr lang="zh-CN" altLang="en-US" b="1" dirty="0">
                <a:cs typeface="+mn-ea"/>
                <a:sym typeface="+mn-lt"/>
              </a:rPr>
              <a:t>③ </a:t>
            </a:r>
            <a:r>
              <a:rPr lang="en-US" altLang="zh-CN" b="1" dirty="0">
                <a:cs typeface="+mn-ea"/>
                <a:sym typeface="+mn-lt"/>
              </a:rPr>
              <a:t>MOV	CS</a:t>
            </a:r>
            <a:r>
              <a:rPr lang="zh-CN" altLang="en-US" b="1" dirty="0">
                <a:cs typeface="+mn-ea"/>
                <a:sym typeface="+mn-lt"/>
              </a:rPr>
              <a:t>，</a:t>
            </a:r>
            <a:r>
              <a:rPr lang="en-US" altLang="zh-CN" b="1" dirty="0">
                <a:cs typeface="+mn-ea"/>
                <a:sym typeface="+mn-lt"/>
              </a:rPr>
              <a:t>AX</a:t>
            </a:r>
            <a:endParaRPr lang="zh-CN" altLang="en-US" b="1" dirty="0">
              <a:cs typeface="+mn-ea"/>
              <a:sym typeface="+mn-lt"/>
            </a:endParaRPr>
          </a:p>
          <a:p>
            <a:r>
              <a:rPr lang="en-US" altLang="zh-CN" b="1" strike="sngStrike" dirty="0">
                <a:solidFill>
                  <a:srgbClr val="FF0000"/>
                </a:solidFill>
                <a:cs typeface="+mn-ea"/>
                <a:sym typeface="+mn-lt"/>
              </a:rPr>
              <a:t>CS</a:t>
            </a:r>
            <a:r>
              <a:rPr lang="zh-CN" altLang="en-US" b="1" strike="sngStrike" dirty="0">
                <a:solidFill>
                  <a:srgbClr val="FF0000"/>
                </a:solidFill>
                <a:cs typeface="+mn-ea"/>
                <a:sym typeface="+mn-lt"/>
              </a:rPr>
              <a:t>不能作为目的操作数</a:t>
            </a:r>
          </a:p>
          <a:p>
            <a:r>
              <a:rPr lang="zh-CN" altLang="en-US" b="1" dirty="0">
                <a:cs typeface="+mn-ea"/>
                <a:sym typeface="+mn-lt"/>
              </a:rPr>
              <a:t>④ </a:t>
            </a:r>
            <a:r>
              <a:rPr lang="en-US" altLang="zh-CN" b="1" dirty="0">
                <a:cs typeface="+mn-ea"/>
                <a:sym typeface="+mn-lt"/>
              </a:rPr>
              <a:t>MOV	DS</a:t>
            </a:r>
            <a:r>
              <a:rPr lang="zh-CN" altLang="en-US" b="1" dirty="0">
                <a:cs typeface="+mn-ea"/>
                <a:sym typeface="+mn-lt"/>
              </a:rPr>
              <a:t>，</a:t>
            </a:r>
            <a:r>
              <a:rPr lang="en-US" altLang="zh-CN" b="1" dirty="0">
                <a:cs typeface="+mn-ea"/>
                <a:sym typeface="+mn-lt"/>
              </a:rPr>
              <a:t>ES</a:t>
            </a:r>
            <a:endParaRPr lang="zh-CN" altLang="en-US" b="1" dirty="0">
              <a:cs typeface="+mn-ea"/>
              <a:sym typeface="+mn-lt"/>
            </a:endParaRPr>
          </a:p>
          <a:p>
            <a:r>
              <a:rPr lang="zh-CN" altLang="en-US" b="1" strike="sngStrike" dirty="0">
                <a:solidFill>
                  <a:srgbClr val="FF0000"/>
                </a:solidFill>
                <a:cs typeface="+mn-ea"/>
                <a:sym typeface="+mn-lt"/>
              </a:rPr>
              <a:t>目的操作数和源操作数不能同时为段寄存器</a:t>
            </a:r>
          </a:p>
          <a:p>
            <a:r>
              <a:rPr lang="zh-CN" altLang="en-US" b="1" dirty="0">
                <a:cs typeface="+mn-ea"/>
                <a:sym typeface="+mn-lt"/>
              </a:rPr>
              <a:t>⑤ </a:t>
            </a:r>
            <a:r>
              <a:rPr lang="en-US" altLang="zh-CN" b="1" dirty="0">
                <a:cs typeface="+mn-ea"/>
                <a:sym typeface="+mn-lt"/>
              </a:rPr>
              <a:t>MOV	[DI]</a:t>
            </a:r>
            <a:r>
              <a:rPr lang="zh-CN" altLang="en-US" b="1" dirty="0">
                <a:cs typeface="+mn-ea"/>
                <a:sym typeface="+mn-lt"/>
              </a:rPr>
              <a:t>，</a:t>
            </a:r>
            <a:r>
              <a:rPr lang="en-US" altLang="zh-CN" b="1" dirty="0">
                <a:cs typeface="+mn-ea"/>
                <a:sym typeface="+mn-lt"/>
              </a:rPr>
              <a:t>[SI</a:t>
            </a:r>
            <a:r>
              <a:rPr lang="zh-CN" altLang="en-US" b="1" dirty="0">
                <a:cs typeface="+mn-ea"/>
                <a:sym typeface="+mn-lt"/>
              </a:rPr>
              <a:t>]</a:t>
            </a:r>
          </a:p>
          <a:p>
            <a:r>
              <a:rPr lang="zh-CN" altLang="en-US" b="1" strike="sngStrike" dirty="0">
                <a:solidFill>
                  <a:srgbClr val="FF0000"/>
                </a:solidFill>
                <a:cs typeface="+mn-ea"/>
                <a:sym typeface="+mn-lt"/>
              </a:rPr>
              <a:t>目的操作数和源操作数不能同时为存储器</a:t>
            </a:r>
          </a:p>
          <a:p>
            <a:r>
              <a:rPr lang="zh-CN" altLang="en-US" b="1" dirty="0">
                <a:cs typeface="+mn-ea"/>
                <a:sym typeface="+mn-lt"/>
              </a:rPr>
              <a:t>⑥ </a:t>
            </a:r>
            <a:r>
              <a:rPr lang="en-US" altLang="zh-CN" b="1" dirty="0">
                <a:cs typeface="+mn-ea"/>
                <a:sym typeface="+mn-lt"/>
              </a:rPr>
              <a:t>MOV	AL</a:t>
            </a:r>
            <a:r>
              <a:rPr lang="zh-CN" altLang="en-US" b="1" dirty="0">
                <a:cs typeface="+mn-ea"/>
                <a:sym typeface="+mn-lt"/>
              </a:rPr>
              <a:t>，</a:t>
            </a:r>
            <a:r>
              <a:rPr lang="en-US" altLang="zh-CN" b="1" dirty="0">
                <a:cs typeface="+mn-ea"/>
                <a:sym typeface="+mn-lt"/>
              </a:rPr>
              <a:t>BX</a:t>
            </a:r>
            <a:endParaRPr lang="zh-CN" altLang="en-US" b="1" dirty="0">
              <a:cs typeface="+mn-ea"/>
              <a:sym typeface="+mn-lt"/>
            </a:endParaRPr>
          </a:p>
          <a:p>
            <a:r>
              <a:rPr lang="zh-CN" altLang="en-US" b="1" strike="sngStrike" dirty="0">
                <a:solidFill>
                  <a:srgbClr val="FF0000"/>
                </a:solidFill>
                <a:cs typeface="+mn-ea"/>
                <a:sym typeface="+mn-lt"/>
              </a:rPr>
              <a:t>类型不匹配，</a:t>
            </a:r>
            <a:r>
              <a:rPr lang="en-US" altLang="zh-CN" b="1" strike="sngStrike" dirty="0">
                <a:solidFill>
                  <a:srgbClr val="FF0000"/>
                </a:solidFill>
                <a:cs typeface="+mn-ea"/>
                <a:sym typeface="+mn-lt"/>
              </a:rPr>
              <a:t>AL</a:t>
            </a:r>
            <a:r>
              <a:rPr lang="zh-CN" altLang="en-US" b="1" strike="sngStrike" dirty="0">
                <a:solidFill>
                  <a:srgbClr val="FF0000"/>
                </a:solidFill>
                <a:cs typeface="+mn-ea"/>
                <a:sym typeface="+mn-lt"/>
              </a:rPr>
              <a:t>为</a:t>
            </a:r>
            <a:r>
              <a:rPr lang="en-US" altLang="zh-CN" b="1" strike="sngStrike" dirty="0">
                <a:solidFill>
                  <a:srgbClr val="FF0000"/>
                </a:solidFill>
                <a:cs typeface="+mn-ea"/>
                <a:sym typeface="+mn-lt"/>
              </a:rPr>
              <a:t>8</a:t>
            </a:r>
            <a:r>
              <a:rPr lang="zh-CN" altLang="en-US" b="1" strike="sngStrike" dirty="0">
                <a:solidFill>
                  <a:srgbClr val="FF0000"/>
                </a:solidFill>
                <a:cs typeface="+mn-ea"/>
                <a:sym typeface="+mn-lt"/>
              </a:rPr>
              <a:t>位、</a:t>
            </a:r>
            <a:r>
              <a:rPr lang="en-US" altLang="zh-CN" b="1" strike="sngStrike" dirty="0">
                <a:solidFill>
                  <a:srgbClr val="FF0000"/>
                </a:solidFill>
                <a:cs typeface="+mn-ea"/>
                <a:sym typeface="+mn-lt"/>
              </a:rPr>
              <a:t>BX</a:t>
            </a:r>
            <a:r>
              <a:rPr lang="zh-CN" altLang="en-US" b="1" strike="sngStrike" dirty="0">
                <a:solidFill>
                  <a:srgbClr val="FF0000"/>
                </a:solidFill>
                <a:cs typeface="+mn-ea"/>
                <a:sym typeface="+mn-lt"/>
              </a:rPr>
              <a:t>为</a:t>
            </a:r>
            <a:r>
              <a:rPr lang="en-US" altLang="zh-CN" b="1" strike="sngStrike" dirty="0">
                <a:solidFill>
                  <a:srgbClr val="FF0000"/>
                </a:solidFill>
                <a:cs typeface="+mn-ea"/>
                <a:sym typeface="+mn-lt"/>
              </a:rPr>
              <a:t>16</a:t>
            </a:r>
            <a:r>
              <a:rPr lang="zh-CN" altLang="en-US" b="1" strike="sngStrike" dirty="0">
                <a:solidFill>
                  <a:srgbClr val="FF0000"/>
                </a:solidFill>
                <a:cs typeface="+mn-ea"/>
                <a:sym typeface="+mn-lt"/>
              </a:rPr>
              <a:t>位寄存器</a:t>
            </a:r>
          </a:p>
          <a:p>
            <a:r>
              <a:rPr lang="zh-CN" altLang="en-US" b="1" dirty="0">
                <a:cs typeface="+mn-ea"/>
                <a:sym typeface="+mn-lt"/>
              </a:rPr>
              <a:t>⑦ </a:t>
            </a:r>
            <a:r>
              <a:rPr lang="en-US" altLang="zh-CN" b="1" dirty="0">
                <a:cs typeface="+mn-ea"/>
                <a:sym typeface="+mn-lt"/>
              </a:rPr>
              <a:t>MOV	DL</a:t>
            </a:r>
            <a:r>
              <a:rPr lang="zh-CN" altLang="en-US" b="1" dirty="0">
                <a:cs typeface="+mn-ea"/>
                <a:sym typeface="+mn-lt"/>
              </a:rPr>
              <a:t>，</a:t>
            </a:r>
            <a:r>
              <a:rPr lang="en-US" altLang="zh-CN" b="1" dirty="0">
                <a:cs typeface="+mn-ea"/>
                <a:sym typeface="+mn-lt"/>
              </a:rPr>
              <a:t>300	</a:t>
            </a:r>
          </a:p>
          <a:p>
            <a:r>
              <a:rPr lang="zh-CN" altLang="en-US" b="1" strike="sngStrike" dirty="0">
                <a:solidFill>
                  <a:srgbClr val="FF0000"/>
                </a:solidFill>
                <a:cs typeface="+mn-ea"/>
                <a:sym typeface="+mn-lt"/>
              </a:rPr>
              <a:t>类型不匹配，</a:t>
            </a:r>
            <a:r>
              <a:rPr lang="en-US" altLang="zh-CN" b="1" strike="sngStrike" dirty="0">
                <a:solidFill>
                  <a:srgbClr val="FF0000"/>
                </a:solidFill>
                <a:cs typeface="+mn-ea"/>
                <a:sym typeface="+mn-lt"/>
              </a:rPr>
              <a:t>DL</a:t>
            </a:r>
            <a:r>
              <a:rPr lang="zh-CN" altLang="en-US" b="1" strike="sngStrike" dirty="0">
                <a:solidFill>
                  <a:srgbClr val="FF0000"/>
                </a:solidFill>
                <a:cs typeface="+mn-ea"/>
                <a:sym typeface="+mn-lt"/>
              </a:rPr>
              <a:t>为</a:t>
            </a:r>
            <a:r>
              <a:rPr lang="en-US" altLang="zh-CN" b="1" strike="sngStrike" dirty="0">
                <a:solidFill>
                  <a:srgbClr val="FF0000"/>
                </a:solidFill>
                <a:cs typeface="+mn-ea"/>
                <a:sym typeface="+mn-lt"/>
              </a:rPr>
              <a:t>8</a:t>
            </a:r>
            <a:r>
              <a:rPr lang="zh-CN" altLang="en-US" b="1" strike="sngStrike" dirty="0">
                <a:solidFill>
                  <a:srgbClr val="FF0000"/>
                </a:solidFill>
                <a:cs typeface="+mn-ea"/>
                <a:sym typeface="+mn-lt"/>
              </a:rPr>
              <a:t>位寄存器，</a:t>
            </a:r>
            <a:r>
              <a:rPr lang="en-US" altLang="zh-CN" b="1" strike="sngStrike" dirty="0">
                <a:solidFill>
                  <a:srgbClr val="FF0000"/>
                </a:solidFill>
                <a:cs typeface="+mn-ea"/>
                <a:sym typeface="+mn-lt"/>
              </a:rPr>
              <a:t>300</a:t>
            </a:r>
            <a:r>
              <a:rPr lang="zh-CN" altLang="en-US" b="1" strike="sngStrike" dirty="0">
                <a:solidFill>
                  <a:srgbClr val="FF0000"/>
                </a:solidFill>
                <a:cs typeface="+mn-ea"/>
                <a:sym typeface="+mn-lt"/>
              </a:rPr>
              <a:t>超过</a:t>
            </a:r>
            <a:r>
              <a:rPr lang="en-US" altLang="zh-CN" b="1" strike="sngStrike" dirty="0">
                <a:solidFill>
                  <a:srgbClr val="FF0000"/>
                </a:solidFill>
                <a:cs typeface="+mn-ea"/>
                <a:sym typeface="+mn-lt"/>
              </a:rPr>
              <a:t>1B </a:t>
            </a:r>
          </a:p>
        </p:txBody>
      </p:sp>
      <p:sp>
        <p:nvSpPr>
          <p:cNvPr id="11" name="灯片编号占位符 10">
            <a:extLst>
              <a:ext uri="{FF2B5EF4-FFF2-40B4-BE49-F238E27FC236}">
                <a16:creationId xmlns:a16="http://schemas.microsoft.com/office/drawing/2014/main" id="{B4A21642-490A-43C6-BD66-716FC2853D9D}"/>
              </a:ext>
            </a:extLst>
          </p:cNvPr>
          <p:cNvSpPr>
            <a:spLocks noGrp="1"/>
          </p:cNvSpPr>
          <p:nvPr>
            <p:ph type="sldNum" sz="quarter" idx="12"/>
          </p:nvPr>
        </p:nvSpPr>
        <p:spPr/>
        <p:txBody>
          <a:bodyPr/>
          <a:lstStyle/>
          <a:p>
            <a:pPr algn="r"/>
            <a:fld id="{16F781C4-B8D4-4498-9C49-C9A9BB9F3E73}" type="slidenum">
              <a:rPr lang="zh-CN" altLang="en-US" smtClean="0"/>
              <a:pPr algn="r"/>
              <a:t>63</a:t>
            </a:fld>
            <a:endParaRPr lang="zh-CN" altLang="en-US" dirty="0"/>
          </a:p>
        </p:txBody>
      </p:sp>
    </p:spTree>
    <p:extLst>
      <p:ext uri="{BB962C8B-B14F-4D97-AF65-F5344CB8AC3E}">
        <p14:creationId xmlns:p14="http://schemas.microsoft.com/office/powerpoint/2010/main" val="32598713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anim calcmode="lin" valueType="num">
                                      <p:cBhvr additive="base">
                                        <p:cTn id="1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 calcmode="lin" valueType="num">
                                      <p:cBhvr additive="base">
                                        <p:cTn id="1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 calcmode="lin" valueType="num">
                                      <p:cBhvr additive="base">
                                        <p:cTn id="2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 calcmode="lin" valueType="num">
                                      <p:cBhvr additive="base">
                                        <p:cTn id="2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9" end="9"/>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 calcmode="lin" valueType="num">
                                      <p:cBhvr additive="base">
                                        <p:cTn id="3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anim calcmode="lin" valueType="num">
                                      <p:cBhvr additive="base">
                                        <p:cTn id="3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 calcmode="lin" valueType="num">
                                      <p:cBhvr additive="base">
                                        <p:cTn id="4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anim calcmode="lin" valueType="num">
                                      <p:cBhvr additive="base">
                                        <p:cTn id="4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13" end="1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anim calcmode="lin" valueType="num">
                                      <p:cBhvr additive="base">
                                        <p:cTn id="51"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blinds(horizontal)">
                                      <p:cBhvr>
                                        <p:cTn id="57" dur="500"/>
                                        <p:tgtEl>
                                          <p:spTgt spid="6">
                                            <p:txEl>
                                              <p:pRg st="0" end="0"/>
                                            </p:txEl>
                                          </p:spTgt>
                                        </p:tgtEl>
                                      </p:cBhvr>
                                    </p:animEffect>
                                  </p:childTnLst>
                                </p:cTn>
                              </p:par>
                              <p:par>
                                <p:cTn id="58" presetID="3" presetClass="entr" presetSubtype="10" fill="hold" nodeType="with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Effect transition="in" filter="blinds(horizontal)">
                                      <p:cBhvr>
                                        <p:cTn id="60" dur="500"/>
                                        <p:tgtEl>
                                          <p:spTgt spid="6">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6">
                                            <p:txEl>
                                              <p:pRg st="2" end="2"/>
                                            </p:txEl>
                                          </p:spTgt>
                                        </p:tgtEl>
                                        <p:attrNameLst>
                                          <p:attrName>style.visibility</p:attrName>
                                        </p:attrNameLst>
                                      </p:cBhvr>
                                      <p:to>
                                        <p:strVal val="visible"/>
                                      </p:to>
                                    </p:set>
                                    <p:anim calcmode="lin" valueType="num">
                                      <p:cBhvr additive="base">
                                        <p:cTn id="6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6">
                                            <p:txEl>
                                              <p:pRg st="3" end="3"/>
                                            </p:txEl>
                                          </p:spTgt>
                                        </p:tgtEl>
                                        <p:attrNameLst>
                                          <p:attrName>style.visibility</p:attrName>
                                        </p:attrNameLst>
                                      </p:cBhvr>
                                      <p:to>
                                        <p:strVal val="visible"/>
                                      </p:to>
                                    </p:set>
                                    <p:animEffect transition="in" filter="blinds(horizontal)">
                                      <p:cBhvr>
                                        <p:cTn id="71" dur="500"/>
                                        <p:tgtEl>
                                          <p:spTgt spid="6">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6">
                                            <p:txEl>
                                              <p:pRg st="4" end="4"/>
                                            </p:txEl>
                                          </p:spTgt>
                                        </p:tgtEl>
                                        <p:attrNameLst>
                                          <p:attrName>style.visibility</p:attrName>
                                        </p:attrNameLst>
                                      </p:cBhvr>
                                      <p:to>
                                        <p:strVal val="visible"/>
                                      </p:to>
                                    </p:set>
                                    <p:anim calcmode="lin" valueType="num">
                                      <p:cBhvr additive="base">
                                        <p:cTn id="76"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6">
                                            <p:txEl>
                                              <p:pRg st="5" end="5"/>
                                            </p:txEl>
                                          </p:spTgt>
                                        </p:tgtEl>
                                        <p:attrNameLst>
                                          <p:attrName>style.visibility</p:attrName>
                                        </p:attrNameLst>
                                      </p:cBhvr>
                                      <p:to>
                                        <p:strVal val="visible"/>
                                      </p:to>
                                    </p:set>
                                    <p:animEffect transition="in" filter="blinds(horizontal)">
                                      <p:cBhvr>
                                        <p:cTn id="82" dur="500"/>
                                        <p:tgtEl>
                                          <p:spTgt spid="6">
                                            <p:txEl>
                                              <p:pRg st="5" end="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6">
                                            <p:txEl>
                                              <p:pRg st="6" end="6"/>
                                            </p:txEl>
                                          </p:spTgt>
                                        </p:tgtEl>
                                        <p:attrNameLst>
                                          <p:attrName>style.visibility</p:attrName>
                                        </p:attrNameLst>
                                      </p:cBhvr>
                                      <p:to>
                                        <p:strVal val="visible"/>
                                      </p:to>
                                    </p:set>
                                    <p:anim calcmode="lin" valueType="num">
                                      <p:cBhvr additive="base">
                                        <p:cTn id="8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6">
                                            <p:txEl>
                                              <p:pRg st="7" end="7"/>
                                            </p:txEl>
                                          </p:spTgt>
                                        </p:tgtEl>
                                        <p:attrNameLst>
                                          <p:attrName>style.visibility</p:attrName>
                                        </p:attrNameLst>
                                      </p:cBhvr>
                                      <p:to>
                                        <p:strVal val="visible"/>
                                      </p:to>
                                    </p:set>
                                    <p:animEffect transition="in" filter="blinds(horizontal)">
                                      <p:cBhvr>
                                        <p:cTn id="93" dur="500"/>
                                        <p:tgtEl>
                                          <p:spTgt spid="6">
                                            <p:txEl>
                                              <p:pRg st="7" end="7"/>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6">
                                            <p:txEl>
                                              <p:pRg st="8" end="8"/>
                                            </p:txEl>
                                          </p:spTgt>
                                        </p:tgtEl>
                                        <p:attrNameLst>
                                          <p:attrName>style.visibility</p:attrName>
                                        </p:attrNameLst>
                                      </p:cBhvr>
                                      <p:to>
                                        <p:strVal val="visible"/>
                                      </p:to>
                                    </p:set>
                                    <p:anim calcmode="lin" valueType="num">
                                      <p:cBhvr additive="base">
                                        <p:cTn id="98"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6">
                                            <p:txEl>
                                              <p:pRg st="9" end="9"/>
                                            </p:txEl>
                                          </p:spTgt>
                                        </p:tgtEl>
                                        <p:attrNameLst>
                                          <p:attrName>style.visibility</p:attrName>
                                        </p:attrNameLst>
                                      </p:cBhvr>
                                      <p:to>
                                        <p:strVal val="visible"/>
                                      </p:to>
                                    </p:set>
                                    <p:animEffect transition="in" filter="blinds(horizontal)">
                                      <p:cBhvr>
                                        <p:cTn id="104" dur="500"/>
                                        <p:tgtEl>
                                          <p:spTgt spid="6">
                                            <p:txEl>
                                              <p:pRg st="9" end="9"/>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6">
                                            <p:txEl>
                                              <p:pRg st="10" end="10"/>
                                            </p:txEl>
                                          </p:spTgt>
                                        </p:tgtEl>
                                        <p:attrNameLst>
                                          <p:attrName>style.visibility</p:attrName>
                                        </p:attrNameLst>
                                      </p:cBhvr>
                                      <p:to>
                                        <p:strVal val="visible"/>
                                      </p:to>
                                    </p:set>
                                    <p:anim calcmode="lin" valueType="num">
                                      <p:cBhvr additive="base">
                                        <p:cTn id="109"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nodeType="clickEffect">
                                  <p:stCondLst>
                                    <p:cond delay="0"/>
                                  </p:stCondLst>
                                  <p:childTnLst>
                                    <p:set>
                                      <p:cBhvr>
                                        <p:cTn id="114" dur="1" fill="hold">
                                          <p:stCondLst>
                                            <p:cond delay="0"/>
                                          </p:stCondLst>
                                        </p:cTn>
                                        <p:tgtEl>
                                          <p:spTgt spid="6">
                                            <p:txEl>
                                              <p:pRg st="11" end="11"/>
                                            </p:txEl>
                                          </p:spTgt>
                                        </p:tgtEl>
                                        <p:attrNameLst>
                                          <p:attrName>style.visibility</p:attrName>
                                        </p:attrNameLst>
                                      </p:cBhvr>
                                      <p:to>
                                        <p:strVal val="visible"/>
                                      </p:to>
                                    </p:set>
                                    <p:animEffect transition="in" filter="blinds(horizontal)">
                                      <p:cBhvr>
                                        <p:cTn id="115" dur="500"/>
                                        <p:tgtEl>
                                          <p:spTgt spid="6">
                                            <p:txEl>
                                              <p:pRg st="11" end="11"/>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6">
                                            <p:txEl>
                                              <p:pRg st="12" end="12"/>
                                            </p:txEl>
                                          </p:spTgt>
                                        </p:tgtEl>
                                        <p:attrNameLst>
                                          <p:attrName>style.visibility</p:attrName>
                                        </p:attrNameLst>
                                      </p:cBhvr>
                                      <p:to>
                                        <p:strVal val="visible"/>
                                      </p:to>
                                    </p:set>
                                    <p:anim calcmode="lin" valueType="num">
                                      <p:cBhvr additive="base">
                                        <p:cTn id="120"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nodeType="clickEffect">
                                  <p:stCondLst>
                                    <p:cond delay="0"/>
                                  </p:stCondLst>
                                  <p:childTnLst>
                                    <p:set>
                                      <p:cBhvr>
                                        <p:cTn id="125" dur="1" fill="hold">
                                          <p:stCondLst>
                                            <p:cond delay="0"/>
                                          </p:stCondLst>
                                        </p:cTn>
                                        <p:tgtEl>
                                          <p:spTgt spid="6">
                                            <p:txEl>
                                              <p:pRg st="13" end="13"/>
                                            </p:txEl>
                                          </p:spTgt>
                                        </p:tgtEl>
                                        <p:attrNameLst>
                                          <p:attrName>style.visibility</p:attrName>
                                        </p:attrNameLst>
                                      </p:cBhvr>
                                      <p:to>
                                        <p:strVal val="visible"/>
                                      </p:to>
                                    </p:set>
                                    <p:animEffect transition="in" filter="blinds(horizontal)">
                                      <p:cBhvr>
                                        <p:cTn id="126" dur="500"/>
                                        <p:tgtEl>
                                          <p:spTgt spid="6">
                                            <p:txEl>
                                              <p:pRg st="13" end="13"/>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6">
                                            <p:txEl>
                                              <p:pRg st="14" end="14"/>
                                            </p:txEl>
                                          </p:spTgt>
                                        </p:tgtEl>
                                        <p:attrNameLst>
                                          <p:attrName>style.visibility</p:attrName>
                                        </p:attrNameLst>
                                      </p:cBhvr>
                                      <p:to>
                                        <p:strVal val="visible"/>
                                      </p:to>
                                    </p:set>
                                    <p:anim calcmode="lin" valueType="num">
                                      <p:cBhvr additive="base">
                                        <p:cTn id="131"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6">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堆栈操作指令</a:t>
            </a:r>
            <a:endParaRPr lang="en-US" altLang="zh-CN" dirty="0">
              <a:cs typeface="+mn-ea"/>
              <a:sym typeface="+mn-lt"/>
            </a:endParaRPr>
          </a:p>
          <a:p>
            <a:pPr lvl="1"/>
            <a:r>
              <a:rPr lang="en-US" altLang="zh-CN" dirty="0">
                <a:cs typeface="+mn-ea"/>
                <a:sym typeface="+mn-lt"/>
              </a:rPr>
              <a:t>PUSH</a:t>
            </a:r>
            <a:r>
              <a:rPr lang="zh-CN" altLang="en-US" dirty="0">
                <a:cs typeface="+mn-ea"/>
                <a:sym typeface="+mn-lt"/>
              </a:rPr>
              <a:t>：操作数进栈</a:t>
            </a:r>
          </a:p>
          <a:p>
            <a:pPr lvl="1"/>
            <a:r>
              <a:rPr lang="en-US" altLang="zh-CN" dirty="0">
                <a:solidFill>
                  <a:srgbClr val="0000FF"/>
                </a:solidFill>
                <a:cs typeface="+mn-ea"/>
                <a:sym typeface="+mn-lt"/>
              </a:rPr>
              <a:t>PUSHA</a:t>
            </a:r>
            <a:r>
              <a:rPr lang="zh-CN" altLang="en-US" dirty="0">
                <a:solidFill>
                  <a:srgbClr val="0000FF"/>
                </a:solidFill>
                <a:cs typeface="+mn-ea"/>
                <a:sym typeface="+mn-lt"/>
              </a:rPr>
              <a:t>：把</a:t>
            </a:r>
            <a:r>
              <a:rPr lang="en-US" altLang="zh-CN" dirty="0">
                <a:solidFill>
                  <a:srgbClr val="0000FF"/>
                </a:solidFill>
                <a:cs typeface="+mn-ea"/>
                <a:sym typeface="+mn-lt"/>
              </a:rPr>
              <a:t>AX</a:t>
            </a:r>
            <a:r>
              <a:rPr lang="zh-CN" altLang="en-US" dirty="0">
                <a:solidFill>
                  <a:srgbClr val="0000FF"/>
                </a:solidFill>
                <a:cs typeface="+mn-ea"/>
                <a:sym typeface="+mn-lt"/>
              </a:rPr>
              <a:t>，</a:t>
            </a:r>
            <a:r>
              <a:rPr lang="en-US" altLang="zh-CN" dirty="0">
                <a:solidFill>
                  <a:srgbClr val="0000FF"/>
                </a:solidFill>
                <a:cs typeface="+mn-ea"/>
                <a:sym typeface="+mn-lt"/>
              </a:rPr>
              <a:t>CX</a:t>
            </a:r>
            <a:r>
              <a:rPr lang="zh-CN" altLang="en-US" dirty="0">
                <a:solidFill>
                  <a:srgbClr val="0000FF"/>
                </a:solidFill>
                <a:cs typeface="+mn-ea"/>
                <a:sym typeface="+mn-lt"/>
              </a:rPr>
              <a:t>，</a:t>
            </a:r>
            <a:r>
              <a:rPr lang="en-US" altLang="zh-CN" dirty="0">
                <a:solidFill>
                  <a:srgbClr val="0000FF"/>
                </a:solidFill>
                <a:cs typeface="+mn-ea"/>
                <a:sym typeface="+mn-lt"/>
              </a:rPr>
              <a:t>DX</a:t>
            </a:r>
            <a:r>
              <a:rPr lang="zh-CN" altLang="en-US" dirty="0">
                <a:solidFill>
                  <a:srgbClr val="0000FF"/>
                </a:solidFill>
                <a:cs typeface="+mn-ea"/>
                <a:sym typeface="+mn-lt"/>
              </a:rPr>
              <a:t>，</a:t>
            </a:r>
            <a:r>
              <a:rPr lang="en-US" altLang="zh-CN" dirty="0">
                <a:solidFill>
                  <a:srgbClr val="0000FF"/>
                </a:solidFill>
                <a:cs typeface="+mn-ea"/>
                <a:sym typeface="+mn-lt"/>
              </a:rPr>
              <a:t>BX</a:t>
            </a:r>
            <a:r>
              <a:rPr lang="zh-CN" altLang="en-US" dirty="0">
                <a:solidFill>
                  <a:srgbClr val="0000FF"/>
                </a:solidFill>
                <a:cs typeface="+mn-ea"/>
                <a:sym typeface="+mn-lt"/>
              </a:rPr>
              <a:t>，</a:t>
            </a:r>
            <a:r>
              <a:rPr lang="en-US" altLang="zh-CN" dirty="0">
                <a:solidFill>
                  <a:srgbClr val="0000FF"/>
                </a:solidFill>
                <a:cs typeface="+mn-ea"/>
                <a:sym typeface="+mn-lt"/>
              </a:rPr>
              <a:t>SP</a:t>
            </a:r>
            <a:r>
              <a:rPr lang="zh-CN" altLang="en-US" dirty="0">
                <a:solidFill>
                  <a:srgbClr val="0000FF"/>
                </a:solidFill>
                <a:cs typeface="+mn-ea"/>
                <a:sym typeface="+mn-lt"/>
              </a:rPr>
              <a:t>，</a:t>
            </a:r>
            <a:r>
              <a:rPr lang="en-US" altLang="zh-CN" dirty="0">
                <a:solidFill>
                  <a:srgbClr val="0000FF"/>
                </a:solidFill>
                <a:cs typeface="+mn-ea"/>
                <a:sym typeface="+mn-lt"/>
              </a:rPr>
              <a:t>BP</a:t>
            </a:r>
            <a:r>
              <a:rPr lang="zh-CN" altLang="en-US" dirty="0">
                <a:solidFill>
                  <a:srgbClr val="0000FF"/>
                </a:solidFill>
                <a:cs typeface="+mn-ea"/>
                <a:sym typeface="+mn-lt"/>
              </a:rPr>
              <a:t>，</a:t>
            </a:r>
            <a:r>
              <a:rPr lang="en-US" altLang="zh-CN" dirty="0">
                <a:solidFill>
                  <a:srgbClr val="0000FF"/>
                </a:solidFill>
                <a:cs typeface="+mn-ea"/>
                <a:sym typeface="+mn-lt"/>
              </a:rPr>
              <a:t>SI</a:t>
            </a:r>
            <a:r>
              <a:rPr lang="zh-CN" altLang="en-US" dirty="0">
                <a:solidFill>
                  <a:srgbClr val="0000FF"/>
                </a:solidFill>
                <a:cs typeface="+mn-ea"/>
                <a:sym typeface="+mn-lt"/>
              </a:rPr>
              <a:t>，</a:t>
            </a:r>
            <a:r>
              <a:rPr lang="en-US" altLang="zh-CN" dirty="0">
                <a:solidFill>
                  <a:srgbClr val="0000FF"/>
                </a:solidFill>
                <a:cs typeface="+mn-ea"/>
                <a:sym typeface="+mn-lt"/>
              </a:rPr>
              <a:t>DI</a:t>
            </a:r>
            <a:r>
              <a:rPr lang="zh-CN" altLang="en-US" dirty="0">
                <a:solidFill>
                  <a:srgbClr val="0000FF"/>
                </a:solidFill>
                <a:cs typeface="+mn-ea"/>
                <a:sym typeface="+mn-lt"/>
              </a:rPr>
              <a:t>依次压入堆栈。</a:t>
            </a:r>
          </a:p>
          <a:p>
            <a:pPr lvl="1"/>
            <a:r>
              <a:rPr lang="en-US" altLang="zh-CN" dirty="0">
                <a:solidFill>
                  <a:srgbClr val="FF0000"/>
                </a:solidFill>
                <a:cs typeface="+mn-ea"/>
                <a:sym typeface="+mn-lt"/>
              </a:rPr>
              <a:t>PUSHAD</a:t>
            </a:r>
            <a:r>
              <a:rPr lang="zh-CN" altLang="en-US" dirty="0">
                <a:solidFill>
                  <a:srgbClr val="FF0000"/>
                </a:solidFill>
                <a:cs typeface="+mn-ea"/>
                <a:sym typeface="+mn-lt"/>
              </a:rPr>
              <a:t>：把</a:t>
            </a:r>
            <a:r>
              <a:rPr lang="en-US" altLang="zh-CN" dirty="0">
                <a:solidFill>
                  <a:srgbClr val="FF0000"/>
                </a:solidFill>
                <a:cs typeface="+mn-ea"/>
                <a:sym typeface="+mn-lt"/>
              </a:rPr>
              <a:t>EAX</a:t>
            </a:r>
            <a:r>
              <a:rPr lang="zh-CN" altLang="en-US" dirty="0">
                <a:solidFill>
                  <a:srgbClr val="FF0000"/>
                </a:solidFill>
                <a:cs typeface="+mn-ea"/>
                <a:sym typeface="+mn-lt"/>
              </a:rPr>
              <a:t>，</a:t>
            </a:r>
            <a:r>
              <a:rPr lang="en-US" altLang="zh-CN" dirty="0">
                <a:solidFill>
                  <a:srgbClr val="FF0000"/>
                </a:solidFill>
                <a:cs typeface="+mn-ea"/>
                <a:sym typeface="+mn-lt"/>
              </a:rPr>
              <a:t>ECX</a:t>
            </a:r>
            <a:r>
              <a:rPr lang="zh-CN" altLang="en-US" dirty="0">
                <a:solidFill>
                  <a:srgbClr val="FF0000"/>
                </a:solidFill>
                <a:cs typeface="+mn-ea"/>
                <a:sym typeface="+mn-lt"/>
              </a:rPr>
              <a:t>，</a:t>
            </a:r>
            <a:r>
              <a:rPr lang="en-US" altLang="zh-CN" dirty="0">
                <a:solidFill>
                  <a:srgbClr val="FF0000"/>
                </a:solidFill>
                <a:cs typeface="+mn-ea"/>
                <a:sym typeface="+mn-lt"/>
              </a:rPr>
              <a:t>EDX</a:t>
            </a:r>
            <a:r>
              <a:rPr lang="zh-CN" altLang="en-US" dirty="0">
                <a:solidFill>
                  <a:srgbClr val="FF0000"/>
                </a:solidFill>
                <a:cs typeface="+mn-ea"/>
                <a:sym typeface="+mn-lt"/>
              </a:rPr>
              <a:t>，</a:t>
            </a:r>
            <a:r>
              <a:rPr lang="en-US" altLang="zh-CN" dirty="0">
                <a:solidFill>
                  <a:srgbClr val="FF0000"/>
                </a:solidFill>
                <a:cs typeface="+mn-ea"/>
                <a:sym typeface="+mn-lt"/>
              </a:rPr>
              <a:t>EBX</a:t>
            </a:r>
            <a:r>
              <a:rPr lang="zh-CN" altLang="en-US" dirty="0">
                <a:solidFill>
                  <a:srgbClr val="FF0000"/>
                </a:solidFill>
                <a:cs typeface="+mn-ea"/>
                <a:sym typeface="+mn-lt"/>
              </a:rPr>
              <a:t>，</a:t>
            </a:r>
            <a:r>
              <a:rPr lang="en-US" altLang="zh-CN" dirty="0">
                <a:solidFill>
                  <a:srgbClr val="FF0000"/>
                </a:solidFill>
                <a:cs typeface="+mn-ea"/>
                <a:sym typeface="+mn-lt"/>
              </a:rPr>
              <a:t>ESP</a:t>
            </a:r>
            <a:r>
              <a:rPr lang="zh-CN" altLang="en-US" dirty="0">
                <a:solidFill>
                  <a:srgbClr val="FF0000"/>
                </a:solidFill>
                <a:cs typeface="+mn-ea"/>
                <a:sym typeface="+mn-lt"/>
              </a:rPr>
              <a:t>，</a:t>
            </a:r>
            <a:r>
              <a:rPr lang="en-US" altLang="zh-CN" dirty="0">
                <a:solidFill>
                  <a:srgbClr val="FF0000"/>
                </a:solidFill>
                <a:cs typeface="+mn-ea"/>
                <a:sym typeface="+mn-lt"/>
              </a:rPr>
              <a:t>EBP</a:t>
            </a:r>
            <a:r>
              <a:rPr lang="zh-CN" altLang="en-US" dirty="0">
                <a:solidFill>
                  <a:srgbClr val="FF0000"/>
                </a:solidFill>
                <a:cs typeface="+mn-ea"/>
                <a:sym typeface="+mn-lt"/>
              </a:rPr>
              <a:t>，</a:t>
            </a:r>
            <a:r>
              <a:rPr lang="en-US" altLang="zh-CN" dirty="0">
                <a:solidFill>
                  <a:srgbClr val="FF0000"/>
                </a:solidFill>
                <a:cs typeface="+mn-ea"/>
                <a:sym typeface="+mn-lt"/>
              </a:rPr>
              <a:t>ESI</a:t>
            </a:r>
            <a:r>
              <a:rPr lang="zh-CN" altLang="en-US" dirty="0">
                <a:solidFill>
                  <a:srgbClr val="FF0000"/>
                </a:solidFill>
                <a:cs typeface="+mn-ea"/>
                <a:sym typeface="+mn-lt"/>
              </a:rPr>
              <a:t>，</a:t>
            </a:r>
            <a:r>
              <a:rPr lang="en-US" altLang="zh-CN" dirty="0">
                <a:solidFill>
                  <a:srgbClr val="FF0000"/>
                </a:solidFill>
                <a:cs typeface="+mn-ea"/>
                <a:sym typeface="+mn-lt"/>
              </a:rPr>
              <a:t>EDI</a:t>
            </a:r>
            <a:r>
              <a:rPr lang="zh-CN" altLang="en-US" dirty="0">
                <a:solidFill>
                  <a:srgbClr val="FF0000"/>
                </a:solidFill>
                <a:cs typeface="+mn-ea"/>
                <a:sym typeface="+mn-lt"/>
              </a:rPr>
              <a:t>依次压入堆栈。</a:t>
            </a:r>
          </a:p>
          <a:p>
            <a:pPr lvl="1"/>
            <a:r>
              <a:rPr lang="zh-CN" altLang="en-US" dirty="0">
                <a:cs typeface="+mn-ea"/>
                <a:sym typeface="+mn-lt"/>
              </a:rPr>
              <a:t>指令格式：</a:t>
            </a:r>
            <a:r>
              <a:rPr lang="en-US" altLang="zh-CN" dirty="0">
                <a:cs typeface="+mn-ea"/>
                <a:sym typeface="+mn-lt"/>
              </a:rPr>
              <a:t>PUSH (PUSHA/PUSHAD) SRC</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D0BF0CEA-093A-4B20-8950-D3D26FFE4656}"/>
              </a:ext>
            </a:extLst>
          </p:cNvPr>
          <p:cNvSpPr>
            <a:spLocks noGrp="1"/>
          </p:cNvSpPr>
          <p:nvPr>
            <p:ph type="sldNum" sz="quarter" idx="12"/>
          </p:nvPr>
        </p:nvSpPr>
        <p:spPr/>
        <p:txBody>
          <a:bodyPr/>
          <a:lstStyle/>
          <a:p>
            <a:pPr algn="r"/>
            <a:fld id="{16F781C4-B8D4-4498-9C49-C9A9BB9F3E73}" type="slidenum">
              <a:rPr lang="zh-CN" altLang="en-US" smtClean="0"/>
              <a:pPr algn="r"/>
              <a:t>64</a:t>
            </a:fld>
            <a:endParaRPr lang="zh-CN" altLang="en-US" dirty="0"/>
          </a:p>
        </p:txBody>
      </p:sp>
    </p:spTree>
    <p:extLst>
      <p:ext uri="{BB962C8B-B14F-4D97-AF65-F5344CB8AC3E}">
        <p14:creationId xmlns:p14="http://schemas.microsoft.com/office/powerpoint/2010/main" val="115307010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lnSpcReduction="10000"/>
          </a:bodyPr>
          <a:lstStyle/>
          <a:p>
            <a:pPr lvl="1"/>
            <a:r>
              <a:rPr lang="en-US" altLang="zh-CN" dirty="0">
                <a:cs typeface="+mn-ea"/>
                <a:sym typeface="+mn-lt"/>
              </a:rPr>
              <a:t>PUSH</a:t>
            </a:r>
            <a:r>
              <a:rPr lang="zh-CN" altLang="en-US" dirty="0">
                <a:cs typeface="+mn-ea"/>
                <a:sym typeface="+mn-lt"/>
              </a:rPr>
              <a:t>：操作数进栈</a:t>
            </a:r>
            <a:endParaRPr lang="en-US" altLang="zh-CN" dirty="0">
              <a:cs typeface="+mn-ea"/>
              <a:sym typeface="+mn-lt"/>
            </a:endParaRPr>
          </a:p>
          <a:p>
            <a:pPr lvl="2"/>
            <a:r>
              <a:rPr lang="zh-CN" altLang="en-US" dirty="0">
                <a:cs typeface="+mn-ea"/>
                <a:sym typeface="+mn-lt"/>
              </a:rPr>
              <a:t>入栈指令</a:t>
            </a:r>
          </a:p>
          <a:p>
            <a:pPr lvl="2"/>
            <a:r>
              <a:rPr lang="zh-CN" altLang="en-US" dirty="0">
                <a:cs typeface="+mn-ea"/>
                <a:sym typeface="+mn-lt"/>
              </a:rPr>
              <a:t>格式：</a:t>
            </a:r>
            <a:r>
              <a:rPr lang="en-US" altLang="zh-CN" dirty="0">
                <a:cs typeface="+mn-ea"/>
                <a:sym typeface="+mn-lt"/>
              </a:rPr>
              <a:t>PUSH  OPS </a:t>
            </a:r>
          </a:p>
          <a:p>
            <a:pPr lvl="2"/>
            <a:r>
              <a:rPr lang="zh-CN" altLang="en-US" dirty="0">
                <a:cs typeface="+mn-ea"/>
                <a:sym typeface="+mn-lt"/>
              </a:rPr>
              <a:t>操作：</a:t>
            </a:r>
            <a:r>
              <a:rPr lang="en-US" altLang="zh-CN" dirty="0">
                <a:cs typeface="+mn-ea"/>
                <a:sym typeface="+mn-lt"/>
              </a:rPr>
              <a:t>SP ← SP-2</a:t>
            </a:r>
            <a:r>
              <a:rPr lang="zh-CN" altLang="en-US" dirty="0">
                <a:cs typeface="+mn-ea"/>
                <a:sym typeface="+mn-lt"/>
              </a:rPr>
              <a:t>，</a:t>
            </a:r>
            <a:r>
              <a:rPr lang="en-US" altLang="zh-CN" dirty="0">
                <a:cs typeface="+mn-ea"/>
                <a:sym typeface="+mn-lt"/>
              </a:rPr>
              <a:t>[SP+1][ SP] ← OPS</a:t>
            </a:r>
          </a:p>
          <a:p>
            <a:pPr lvl="2"/>
            <a:r>
              <a:rPr lang="zh-CN" altLang="en-US" dirty="0">
                <a:cs typeface="+mn-ea"/>
                <a:sym typeface="+mn-lt"/>
              </a:rPr>
              <a:t>操作数类型： </a:t>
            </a:r>
            <a:r>
              <a:rPr lang="en-US" altLang="zh-CN" dirty="0">
                <a:cs typeface="+mn-ea"/>
                <a:sym typeface="+mn-lt"/>
              </a:rPr>
              <a:t>OPS</a:t>
            </a:r>
            <a:r>
              <a:rPr lang="zh-CN" altLang="en-US" dirty="0">
                <a:cs typeface="+mn-ea"/>
                <a:sym typeface="+mn-lt"/>
              </a:rPr>
              <a:t>可以是存储器、通用寄存器和段寄存器，但不能是立即数。</a:t>
            </a:r>
          </a:p>
          <a:p>
            <a:pPr lvl="2"/>
            <a:r>
              <a:rPr lang="zh-CN" altLang="en-US" dirty="0">
                <a:cs typeface="+mn-ea"/>
                <a:sym typeface="+mn-lt"/>
              </a:rPr>
              <a:t>说明：</a:t>
            </a:r>
            <a:r>
              <a:rPr lang="en-US" altLang="zh-CN" dirty="0">
                <a:cs typeface="+mn-ea"/>
                <a:sym typeface="+mn-lt"/>
              </a:rPr>
              <a:t>PUSH</a:t>
            </a:r>
            <a:r>
              <a:rPr lang="zh-CN" altLang="en-US" dirty="0">
                <a:cs typeface="+mn-ea"/>
                <a:sym typeface="+mn-lt"/>
              </a:rPr>
              <a:t>指令先将</a:t>
            </a:r>
            <a:r>
              <a:rPr lang="en-US" altLang="zh-CN" dirty="0">
                <a:cs typeface="+mn-ea"/>
                <a:sym typeface="+mn-lt"/>
              </a:rPr>
              <a:t>SP</a:t>
            </a:r>
            <a:r>
              <a:rPr lang="zh-CN" altLang="en-US" dirty="0">
                <a:cs typeface="+mn-ea"/>
                <a:sym typeface="+mn-lt"/>
              </a:rPr>
              <a:t>的内容减</a:t>
            </a:r>
            <a:r>
              <a:rPr lang="en-US" altLang="zh-CN" dirty="0">
                <a:cs typeface="+mn-ea"/>
                <a:sym typeface="+mn-lt"/>
              </a:rPr>
              <a:t>2</a:t>
            </a:r>
            <a:r>
              <a:rPr lang="zh-CN" altLang="en-US" dirty="0">
                <a:cs typeface="+mn-ea"/>
                <a:sym typeface="+mn-lt"/>
              </a:rPr>
              <a:t>，然后再将操作数</a:t>
            </a:r>
            <a:r>
              <a:rPr lang="en-US" altLang="zh-CN" dirty="0">
                <a:cs typeface="+mn-ea"/>
                <a:sym typeface="+mn-lt"/>
              </a:rPr>
              <a:t>OPS</a:t>
            </a:r>
            <a:r>
              <a:rPr lang="zh-CN" altLang="en-US" dirty="0">
                <a:cs typeface="+mn-ea"/>
                <a:sym typeface="+mn-lt"/>
              </a:rPr>
              <a:t>的内容送入由</a:t>
            </a:r>
            <a:r>
              <a:rPr lang="en-US" altLang="zh-CN" dirty="0">
                <a:cs typeface="+mn-ea"/>
                <a:sym typeface="+mn-lt"/>
              </a:rPr>
              <a:t>SP</a:t>
            </a:r>
            <a:r>
              <a:rPr lang="zh-CN" altLang="en-US" dirty="0">
                <a:cs typeface="+mn-ea"/>
                <a:sym typeface="+mn-lt"/>
              </a:rPr>
              <a:t>指出的栈顶即偏移地址为</a:t>
            </a:r>
            <a:r>
              <a:rPr lang="en-US" altLang="zh-CN" dirty="0">
                <a:cs typeface="+mn-ea"/>
                <a:sym typeface="+mn-lt"/>
              </a:rPr>
              <a:t>SP</a:t>
            </a:r>
            <a:r>
              <a:rPr lang="zh-CN" altLang="en-US" dirty="0">
                <a:cs typeface="+mn-ea"/>
                <a:sym typeface="+mn-lt"/>
              </a:rPr>
              <a:t>和</a:t>
            </a:r>
            <a:r>
              <a:rPr lang="en-US" altLang="zh-CN" dirty="0">
                <a:cs typeface="+mn-ea"/>
                <a:sym typeface="+mn-lt"/>
              </a:rPr>
              <a:t>SP+1</a:t>
            </a:r>
            <a:r>
              <a:rPr lang="zh-CN" altLang="en-US" dirty="0">
                <a:cs typeface="+mn-ea"/>
                <a:sym typeface="+mn-lt"/>
              </a:rPr>
              <a:t>的两个连续字节中。</a:t>
            </a:r>
          </a:p>
          <a:p>
            <a:pPr lvl="2"/>
            <a:r>
              <a:rPr lang="zh-CN" altLang="en-US" dirty="0">
                <a:cs typeface="+mn-ea"/>
                <a:sym typeface="+mn-lt"/>
              </a:rPr>
              <a:t>      </a:t>
            </a:r>
            <a:r>
              <a:rPr lang="en-US" altLang="zh-CN" dirty="0">
                <a:cs typeface="+mn-ea"/>
                <a:sym typeface="+mn-lt"/>
              </a:rPr>
              <a:t>PUSH 	AX 	      </a:t>
            </a:r>
            <a:r>
              <a:rPr lang="zh-CN" altLang="en-US" dirty="0">
                <a:cs typeface="+mn-ea"/>
                <a:sym typeface="+mn-lt"/>
              </a:rPr>
              <a:t>；通用寄存器内容入栈</a:t>
            </a:r>
          </a:p>
          <a:p>
            <a:pPr lvl="2"/>
            <a:r>
              <a:rPr lang="zh-CN" altLang="en-US" dirty="0">
                <a:cs typeface="+mn-ea"/>
                <a:sym typeface="+mn-lt"/>
              </a:rPr>
              <a:t>      </a:t>
            </a:r>
            <a:r>
              <a:rPr lang="en-US" altLang="zh-CN" dirty="0">
                <a:cs typeface="+mn-ea"/>
                <a:sym typeface="+mn-lt"/>
              </a:rPr>
              <a:t>PUSH	CS	      </a:t>
            </a:r>
            <a:r>
              <a:rPr lang="zh-CN" altLang="en-US" dirty="0">
                <a:cs typeface="+mn-ea"/>
                <a:sym typeface="+mn-lt"/>
              </a:rPr>
              <a:t>；段寄存器内容入栈</a:t>
            </a:r>
          </a:p>
          <a:p>
            <a:pPr lvl="2"/>
            <a:r>
              <a:rPr lang="zh-CN" altLang="en-US" dirty="0">
                <a:cs typeface="+mn-ea"/>
                <a:sym typeface="+mn-lt"/>
              </a:rPr>
              <a:t>      </a:t>
            </a:r>
            <a:r>
              <a:rPr lang="en-US" altLang="zh-CN" dirty="0">
                <a:cs typeface="+mn-ea"/>
                <a:sym typeface="+mn-lt"/>
              </a:rPr>
              <a:t>PUSH	[SI]	      </a:t>
            </a:r>
            <a:r>
              <a:rPr lang="zh-CN" altLang="en-US" dirty="0">
                <a:cs typeface="+mn-ea"/>
                <a:sym typeface="+mn-lt"/>
              </a:rPr>
              <a:t>；字存储单元内容入栈</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2E7E7FAA-5224-4913-9075-4587786820DA}"/>
              </a:ext>
            </a:extLst>
          </p:cNvPr>
          <p:cNvSpPr>
            <a:spLocks noGrp="1"/>
          </p:cNvSpPr>
          <p:nvPr>
            <p:ph type="sldNum" sz="quarter" idx="12"/>
          </p:nvPr>
        </p:nvSpPr>
        <p:spPr/>
        <p:txBody>
          <a:bodyPr/>
          <a:lstStyle/>
          <a:p>
            <a:pPr algn="r"/>
            <a:fld id="{16F781C4-B8D4-4498-9C49-C9A9BB9F3E73}" type="slidenum">
              <a:rPr lang="zh-CN" altLang="en-US" smtClean="0"/>
              <a:pPr algn="r"/>
              <a:t>65</a:t>
            </a:fld>
            <a:endParaRPr lang="zh-CN" altLang="en-US" dirty="0"/>
          </a:p>
        </p:txBody>
      </p:sp>
    </p:spTree>
    <p:extLst>
      <p:ext uri="{BB962C8B-B14F-4D97-AF65-F5344CB8AC3E}">
        <p14:creationId xmlns:p14="http://schemas.microsoft.com/office/powerpoint/2010/main" val="130185535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1"/>
            <a:r>
              <a:rPr lang="en-US" altLang="zh-CN" dirty="0">
                <a:cs typeface="+mn-ea"/>
                <a:sym typeface="+mn-lt"/>
              </a:rPr>
              <a:t>PUSH</a:t>
            </a:r>
            <a:r>
              <a:rPr lang="zh-CN" altLang="en-US" dirty="0">
                <a:cs typeface="+mn-ea"/>
                <a:sym typeface="+mn-lt"/>
              </a:rPr>
              <a:t>：操作数进栈</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pic>
        <p:nvPicPr>
          <p:cNvPr id="6" name="Picture 2"/>
          <p:cNvPicPr>
            <a:picLocks noChangeAspect="1" noChangeArrowheads="1"/>
          </p:cNvPicPr>
          <p:nvPr/>
        </p:nvPicPr>
        <p:blipFill>
          <a:blip r:embed="rId2"/>
          <a:srcRect/>
          <a:stretch>
            <a:fillRect/>
          </a:stretch>
        </p:blipFill>
        <p:spPr bwMode="auto">
          <a:xfrm>
            <a:off x="2252662" y="2132856"/>
            <a:ext cx="5400675" cy="4276725"/>
          </a:xfrm>
          <a:prstGeom prst="rect">
            <a:avLst/>
          </a:prstGeom>
          <a:noFill/>
          <a:ln w="9525">
            <a:noFill/>
            <a:miter lim="800000"/>
            <a:headEnd/>
            <a:tailEnd/>
          </a:ln>
        </p:spPr>
      </p:pic>
      <p:sp>
        <p:nvSpPr>
          <p:cNvPr id="8" name="灯片编号占位符 7">
            <a:extLst>
              <a:ext uri="{FF2B5EF4-FFF2-40B4-BE49-F238E27FC236}">
                <a16:creationId xmlns:a16="http://schemas.microsoft.com/office/drawing/2014/main" id="{0B3AF330-8431-4C0C-B287-9F0DD9544627}"/>
              </a:ext>
            </a:extLst>
          </p:cNvPr>
          <p:cNvSpPr>
            <a:spLocks noGrp="1"/>
          </p:cNvSpPr>
          <p:nvPr>
            <p:ph type="sldNum" sz="quarter" idx="12"/>
          </p:nvPr>
        </p:nvSpPr>
        <p:spPr/>
        <p:txBody>
          <a:bodyPr/>
          <a:lstStyle/>
          <a:p>
            <a:pPr algn="r"/>
            <a:fld id="{16F781C4-B8D4-4498-9C49-C9A9BB9F3E73}" type="slidenum">
              <a:rPr lang="zh-CN" altLang="en-US" smtClean="0"/>
              <a:pPr algn="r"/>
              <a:t>66</a:t>
            </a:fld>
            <a:endParaRPr lang="zh-CN" altLang="en-US" dirty="0"/>
          </a:p>
        </p:txBody>
      </p:sp>
    </p:spTree>
    <p:extLst>
      <p:ext uri="{BB962C8B-B14F-4D97-AF65-F5344CB8AC3E}">
        <p14:creationId xmlns:p14="http://schemas.microsoft.com/office/powerpoint/2010/main" val="264449442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1"/>
            <a:r>
              <a:rPr lang="en-US" altLang="zh-CN" dirty="0">
                <a:cs typeface="+mn-ea"/>
                <a:sym typeface="+mn-lt"/>
              </a:rPr>
              <a:t>POP</a:t>
            </a:r>
            <a:r>
              <a:rPr lang="zh-CN" altLang="en-US" dirty="0">
                <a:cs typeface="+mn-ea"/>
                <a:sym typeface="+mn-lt"/>
              </a:rPr>
              <a:t>：出栈到目的操作数，把当前的</a:t>
            </a:r>
            <a:r>
              <a:rPr lang="en-US" altLang="zh-CN" dirty="0">
                <a:cs typeface="+mn-ea"/>
                <a:sym typeface="+mn-lt"/>
              </a:rPr>
              <a:t>SP</a:t>
            </a:r>
            <a:r>
              <a:rPr lang="zh-CN" altLang="en-US" dirty="0">
                <a:cs typeface="+mn-ea"/>
                <a:sym typeface="+mn-lt"/>
              </a:rPr>
              <a:t>所指向的堆栈顶部的一个字送到指定的目的操作数</a:t>
            </a:r>
          </a:p>
          <a:p>
            <a:pPr lvl="1"/>
            <a:r>
              <a:rPr lang="en-US" altLang="zh-CN" dirty="0">
                <a:solidFill>
                  <a:srgbClr val="0000FF"/>
                </a:solidFill>
                <a:cs typeface="+mn-ea"/>
                <a:sym typeface="+mn-lt"/>
              </a:rPr>
              <a:t>POPA</a:t>
            </a:r>
            <a:r>
              <a:rPr lang="zh-CN" altLang="en-US" dirty="0">
                <a:solidFill>
                  <a:srgbClr val="0000FF"/>
                </a:solidFill>
                <a:cs typeface="+mn-ea"/>
                <a:sym typeface="+mn-lt"/>
              </a:rPr>
              <a:t>：把</a:t>
            </a:r>
            <a:r>
              <a:rPr lang="en-US" altLang="zh-CN" dirty="0">
                <a:solidFill>
                  <a:srgbClr val="0000FF"/>
                </a:solidFill>
                <a:cs typeface="+mn-ea"/>
                <a:sym typeface="+mn-lt"/>
              </a:rPr>
              <a:t>DI</a:t>
            </a:r>
            <a:r>
              <a:rPr lang="zh-CN" altLang="en-US" dirty="0">
                <a:solidFill>
                  <a:srgbClr val="0000FF"/>
                </a:solidFill>
                <a:cs typeface="+mn-ea"/>
                <a:sym typeface="+mn-lt"/>
              </a:rPr>
              <a:t>，</a:t>
            </a:r>
            <a:r>
              <a:rPr lang="en-US" altLang="zh-CN" dirty="0">
                <a:solidFill>
                  <a:srgbClr val="0000FF"/>
                </a:solidFill>
                <a:cs typeface="+mn-ea"/>
                <a:sym typeface="+mn-lt"/>
              </a:rPr>
              <a:t>SI</a:t>
            </a:r>
            <a:r>
              <a:rPr lang="zh-CN" altLang="en-US" dirty="0">
                <a:solidFill>
                  <a:srgbClr val="0000FF"/>
                </a:solidFill>
                <a:cs typeface="+mn-ea"/>
                <a:sym typeface="+mn-lt"/>
              </a:rPr>
              <a:t>，</a:t>
            </a:r>
            <a:r>
              <a:rPr lang="en-US" altLang="zh-CN" dirty="0">
                <a:solidFill>
                  <a:srgbClr val="0000FF"/>
                </a:solidFill>
                <a:cs typeface="+mn-ea"/>
                <a:sym typeface="+mn-lt"/>
              </a:rPr>
              <a:t>BP</a:t>
            </a:r>
            <a:r>
              <a:rPr lang="zh-CN" altLang="en-US" dirty="0">
                <a:solidFill>
                  <a:srgbClr val="0000FF"/>
                </a:solidFill>
                <a:cs typeface="+mn-ea"/>
                <a:sym typeface="+mn-lt"/>
              </a:rPr>
              <a:t>，</a:t>
            </a:r>
            <a:r>
              <a:rPr lang="en-US" altLang="zh-CN" dirty="0">
                <a:solidFill>
                  <a:srgbClr val="0000FF"/>
                </a:solidFill>
                <a:cs typeface="+mn-ea"/>
                <a:sym typeface="+mn-lt"/>
              </a:rPr>
              <a:t>SP</a:t>
            </a:r>
            <a:r>
              <a:rPr lang="zh-CN" altLang="en-US" dirty="0">
                <a:solidFill>
                  <a:srgbClr val="0000FF"/>
                </a:solidFill>
                <a:cs typeface="+mn-ea"/>
                <a:sym typeface="+mn-lt"/>
              </a:rPr>
              <a:t>，</a:t>
            </a:r>
            <a:r>
              <a:rPr lang="en-US" altLang="zh-CN" dirty="0">
                <a:solidFill>
                  <a:srgbClr val="0000FF"/>
                </a:solidFill>
                <a:cs typeface="+mn-ea"/>
                <a:sym typeface="+mn-lt"/>
              </a:rPr>
              <a:t>BX</a:t>
            </a:r>
            <a:r>
              <a:rPr lang="zh-CN" altLang="en-US" dirty="0">
                <a:solidFill>
                  <a:srgbClr val="0000FF"/>
                </a:solidFill>
                <a:cs typeface="+mn-ea"/>
                <a:sym typeface="+mn-lt"/>
              </a:rPr>
              <a:t>，</a:t>
            </a:r>
            <a:r>
              <a:rPr lang="en-US" altLang="zh-CN" dirty="0">
                <a:solidFill>
                  <a:srgbClr val="0000FF"/>
                </a:solidFill>
                <a:cs typeface="+mn-ea"/>
                <a:sym typeface="+mn-lt"/>
              </a:rPr>
              <a:t>DX</a:t>
            </a:r>
            <a:r>
              <a:rPr lang="zh-CN" altLang="en-US" dirty="0">
                <a:solidFill>
                  <a:srgbClr val="0000FF"/>
                </a:solidFill>
                <a:cs typeface="+mn-ea"/>
                <a:sym typeface="+mn-lt"/>
              </a:rPr>
              <a:t>，</a:t>
            </a:r>
            <a:r>
              <a:rPr lang="en-US" altLang="zh-CN" dirty="0">
                <a:solidFill>
                  <a:srgbClr val="0000FF"/>
                </a:solidFill>
                <a:cs typeface="+mn-ea"/>
                <a:sym typeface="+mn-lt"/>
              </a:rPr>
              <a:t>CX</a:t>
            </a:r>
            <a:r>
              <a:rPr lang="zh-CN" altLang="en-US" dirty="0">
                <a:solidFill>
                  <a:srgbClr val="0000FF"/>
                </a:solidFill>
                <a:cs typeface="+mn-ea"/>
                <a:sym typeface="+mn-lt"/>
              </a:rPr>
              <a:t>，</a:t>
            </a:r>
            <a:r>
              <a:rPr lang="en-US" altLang="zh-CN" dirty="0">
                <a:solidFill>
                  <a:srgbClr val="0000FF"/>
                </a:solidFill>
                <a:cs typeface="+mn-ea"/>
                <a:sym typeface="+mn-lt"/>
              </a:rPr>
              <a:t>AX</a:t>
            </a:r>
            <a:r>
              <a:rPr lang="zh-CN" altLang="en-US" dirty="0">
                <a:solidFill>
                  <a:srgbClr val="0000FF"/>
                </a:solidFill>
                <a:cs typeface="+mn-ea"/>
                <a:sym typeface="+mn-lt"/>
              </a:rPr>
              <a:t>依次弹出堆栈。</a:t>
            </a:r>
          </a:p>
          <a:p>
            <a:pPr lvl="1"/>
            <a:r>
              <a:rPr lang="en-US" altLang="zh-CN" dirty="0">
                <a:solidFill>
                  <a:srgbClr val="FF0000"/>
                </a:solidFill>
                <a:cs typeface="+mn-ea"/>
                <a:sym typeface="+mn-lt"/>
              </a:rPr>
              <a:t>POPAD</a:t>
            </a:r>
            <a:r>
              <a:rPr lang="zh-CN" altLang="en-US" dirty="0">
                <a:solidFill>
                  <a:srgbClr val="FF0000"/>
                </a:solidFill>
                <a:cs typeface="+mn-ea"/>
                <a:sym typeface="+mn-lt"/>
              </a:rPr>
              <a:t>：把</a:t>
            </a:r>
            <a:r>
              <a:rPr lang="en-US" altLang="zh-CN" dirty="0">
                <a:solidFill>
                  <a:srgbClr val="FF0000"/>
                </a:solidFill>
                <a:cs typeface="+mn-ea"/>
                <a:sym typeface="+mn-lt"/>
              </a:rPr>
              <a:t>EDI</a:t>
            </a:r>
            <a:r>
              <a:rPr lang="zh-CN" altLang="en-US" dirty="0">
                <a:solidFill>
                  <a:srgbClr val="FF0000"/>
                </a:solidFill>
                <a:cs typeface="+mn-ea"/>
                <a:sym typeface="+mn-lt"/>
              </a:rPr>
              <a:t>，</a:t>
            </a:r>
            <a:r>
              <a:rPr lang="en-US" altLang="zh-CN" dirty="0">
                <a:solidFill>
                  <a:srgbClr val="FF0000"/>
                </a:solidFill>
                <a:cs typeface="+mn-ea"/>
                <a:sym typeface="+mn-lt"/>
              </a:rPr>
              <a:t>ESI</a:t>
            </a:r>
            <a:r>
              <a:rPr lang="zh-CN" altLang="en-US" dirty="0">
                <a:solidFill>
                  <a:srgbClr val="FF0000"/>
                </a:solidFill>
                <a:cs typeface="+mn-ea"/>
                <a:sym typeface="+mn-lt"/>
              </a:rPr>
              <a:t>，</a:t>
            </a:r>
            <a:r>
              <a:rPr lang="en-US" altLang="zh-CN" dirty="0">
                <a:solidFill>
                  <a:srgbClr val="FF0000"/>
                </a:solidFill>
                <a:cs typeface="+mn-ea"/>
                <a:sym typeface="+mn-lt"/>
              </a:rPr>
              <a:t>EBP</a:t>
            </a:r>
            <a:r>
              <a:rPr lang="zh-CN" altLang="en-US" dirty="0">
                <a:solidFill>
                  <a:srgbClr val="FF0000"/>
                </a:solidFill>
                <a:cs typeface="+mn-ea"/>
                <a:sym typeface="+mn-lt"/>
              </a:rPr>
              <a:t>，</a:t>
            </a:r>
            <a:r>
              <a:rPr lang="en-US" altLang="zh-CN" dirty="0">
                <a:solidFill>
                  <a:srgbClr val="FF0000"/>
                </a:solidFill>
                <a:cs typeface="+mn-ea"/>
                <a:sym typeface="+mn-lt"/>
              </a:rPr>
              <a:t>ESP</a:t>
            </a:r>
            <a:r>
              <a:rPr lang="zh-CN" altLang="en-US" dirty="0">
                <a:solidFill>
                  <a:srgbClr val="FF0000"/>
                </a:solidFill>
                <a:cs typeface="+mn-ea"/>
                <a:sym typeface="+mn-lt"/>
              </a:rPr>
              <a:t>，</a:t>
            </a:r>
            <a:r>
              <a:rPr lang="en-US" altLang="zh-CN" dirty="0">
                <a:solidFill>
                  <a:srgbClr val="FF0000"/>
                </a:solidFill>
                <a:cs typeface="+mn-ea"/>
                <a:sym typeface="+mn-lt"/>
              </a:rPr>
              <a:t>EBX</a:t>
            </a:r>
            <a:r>
              <a:rPr lang="zh-CN" altLang="en-US" dirty="0">
                <a:solidFill>
                  <a:srgbClr val="FF0000"/>
                </a:solidFill>
                <a:cs typeface="+mn-ea"/>
                <a:sym typeface="+mn-lt"/>
              </a:rPr>
              <a:t>，</a:t>
            </a:r>
            <a:r>
              <a:rPr lang="en-US" altLang="zh-CN" dirty="0">
                <a:solidFill>
                  <a:srgbClr val="FF0000"/>
                </a:solidFill>
                <a:cs typeface="+mn-ea"/>
                <a:sym typeface="+mn-lt"/>
              </a:rPr>
              <a:t>EDX</a:t>
            </a:r>
            <a:r>
              <a:rPr lang="zh-CN" altLang="en-US" dirty="0">
                <a:solidFill>
                  <a:srgbClr val="FF0000"/>
                </a:solidFill>
                <a:cs typeface="+mn-ea"/>
                <a:sym typeface="+mn-lt"/>
              </a:rPr>
              <a:t>，</a:t>
            </a:r>
            <a:r>
              <a:rPr lang="en-US" altLang="zh-CN" dirty="0">
                <a:solidFill>
                  <a:srgbClr val="FF0000"/>
                </a:solidFill>
                <a:cs typeface="+mn-ea"/>
                <a:sym typeface="+mn-lt"/>
              </a:rPr>
              <a:t>ECX</a:t>
            </a:r>
            <a:r>
              <a:rPr lang="zh-CN" altLang="en-US" dirty="0">
                <a:solidFill>
                  <a:srgbClr val="FF0000"/>
                </a:solidFill>
                <a:cs typeface="+mn-ea"/>
                <a:sym typeface="+mn-lt"/>
              </a:rPr>
              <a:t>，</a:t>
            </a:r>
            <a:r>
              <a:rPr lang="en-US" altLang="zh-CN" dirty="0">
                <a:solidFill>
                  <a:srgbClr val="FF0000"/>
                </a:solidFill>
                <a:cs typeface="+mn-ea"/>
                <a:sym typeface="+mn-lt"/>
              </a:rPr>
              <a:t>EAX</a:t>
            </a:r>
            <a:r>
              <a:rPr lang="zh-CN" altLang="en-US" dirty="0">
                <a:solidFill>
                  <a:srgbClr val="FF0000"/>
                </a:solidFill>
                <a:cs typeface="+mn-ea"/>
                <a:sym typeface="+mn-lt"/>
              </a:rPr>
              <a:t>依次弹出堆栈。</a:t>
            </a:r>
          </a:p>
          <a:p>
            <a:pPr lvl="1"/>
            <a:r>
              <a:rPr lang="zh-CN" altLang="en-US" dirty="0">
                <a:cs typeface="+mn-ea"/>
                <a:sym typeface="+mn-lt"/>
              </a:rPr>
              <a:t>指令格式：</a:t>
            </a:r>
            <a:r>
              <a:rPr lang="en-US" altLang="zh-CN" dirty="0">
                <a:cs typeface="+mn-ea"/>
                <a:sym typeface="+mn-lt"/>
              </a:rPr>
              <a:t>POP (POPA/POPAD) DEST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88D6F0D7-7DFC-4D5E-8806-8ACB5F2088BD}"/>
              </a:ext>
            </a:extLst>
          </p:cNvPr>
          <p:cNvSpPr>
            <a:spLocks noGrp="1"/>
          </p:cNvSpPr>
          <p:nvPr>
            <p:ph type="sldNum" sz="quarter" idx="12"/>
          </p:nvPr>
        </p:nvSpPr>
        <p:spPr/>
        <p:txBody>
          <a:bodyPr/>
          <a:lstStyle/>
          <a:p>
            <a:pPr algn="r"/>
            <a:fld id="{16F781C4-B8D4-4498-9C49-C9A9BB9F3E73}" type="slidenum">
              <a:rPr lang="zh-CN" altLang="en-US" smtClean="0"/>
              <a:pPr algn="r"/>
              <a:t>67</a:t>
            </a:fld>
            <a:endParaRPr lang="zh-CN" altLang="en-US" dirty="0"/>
          </a:p>
        </p:txBody>
      </p:sp>
    </p:spTree>
    <p:extLst>
      <p:ext uri="{BB962C8B-B14F-4D97-AF65-F5344CB8AC3E}">
        <p14:creationId xmlns:p14="http://schemas.microsoft.com/office/powerpoint/2010/main" val="182810517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1"/>
            <a:r>
              <a:rPr lang="en-US" altLang="zh-CN" dirty="0">
                <a:cs typeface="+mn-ea"/>
                <a:sym typeface="+mn-lt"/>
              </a:rPr>
              <a:t>POP</a:t>
            </a:r>
            <a:r>
              <a:rPr lang="zh-CN" altLang="en-US" dirty="0">
                <a:cs typeface="+mn-ea"/>
                <a:sym typeface="+mn-lt"/>
              </a:rPr>
              <a:t>：出栈到目的操作数，把当前的</a:t>
            </a:r>
            <a:r>
              <a:rPr lang="en-US" altLang="zh-CN" dirty="0">
                <a:cs typeface="+mn-ea"/>
                <a:sym typeface="+mn-lt"/>
              </a:rPr>
              <a:t>SP</a:t>
            </a:r>
            <a:r>
              <a:rPr lang="zh-CN" altLang="en-US" dirty="0">
                <a:cs typeface="+mn-ea"/>
                <a:sym typeface="+mn-lt"/>
              </a:rPr>
              <a:t>所指向的堆栈顶部的字送到指定的目的操作数</a:t>
            </a:r>
            <a:endParaRPr lang="en-US" altLang="zh-CN" dirty="0">
              <a:cs typeface="+mn-ea"/>
              <a:sym typeface="+mn-lt"/>
            </a:endParaRPr>
          </a:p>
          <a:p>
            <a:pPr lvl="2"/>
            <a:r>
              <a:rPr lang="zh-CN" altLang="en-US" dirty="0">
                <a:cs typeface="+mn-ea"/>
                <a:sym typeface="+mn-lt"/>
              </a:rPr>
              <a:t>格式：</a:t>
            </a:r>
            <a:r>
              <a:rPr lang="en-US" altLang="zh-CN" dirty="0">
                <a:cs typeface="+mn-ea"/>
                <a:sym typeface="+mn-lt"/>
              </a:rPr>
              <a:t>POP  OPD</a:t>
            </a:r>
          </a:p>
          <a:p>
            <a:pPr lvl="2"/>
            <a:r>
              <a:rPr lang="zh-CN" altLang="en-US" dirty="0">
                <a:cs typeface="+mn-ea"/>
                <a:sym typeface="+mn-lt"/>
              </a:rPr>
              <a:t>操作：</a:t>
            </a:r>
            <a:r>
              <a:rPr lang="en-US" altLang="zh-CN" dirty="0">
                <a:cs typeface="+mn-ea"/>
                <a:sym typeface="+mn-lt"/>
              </a:rPr>
              <a:t>OPD ← [SP+1][ SP]</a:t>
            </a:r>
            <a:r>
              <a:rPr lang="zh-CN" altLang="en-US" dirty="0">
                <a:cs typeface="+mn-ea"/>
                <a:sym typeface="+mn-lt"/>
              </a:rPr>
              <a:t>，</a:t>
            </a:r>
            <a:r>
              <a:rPr lang="en-US" altLang="zh-CN" dirty="0">
                <a:cs typeface="+mn-ea"/>
                <a:sym typeface="+mn-lt"/>
              </a:rPr>
              <a:t>SP ← SP+2</a:t>
            </a:r>
          </a:p>
          <a:p>
            <a:pPr lvl="2"/>
            <a:r>
              <a:rPr lang="zh-CN" altLang="en-US" dirty="0">
                <a:cs typeface="+mn-ea"/>
                <a:sym typeface="+mn-lt"/>
              </a:rPr>
              <a:t>操作数类型：</a:t>
            </a:r>
            <a:r>
              <a:rPr lang="en-US" altLang="zh-CN" dirty="0">
                <a:cs typeface="+mn-ea"/>
                <a:sym typeface="+mn-lt"/>
              </a:rPr>
              <a:t>OPD</a:t>
            </a:r>
            <a:r>
              <a:rPr lang="zh-CN" altLang="en-US" dirty="0">
                <a:cs typeface="+mn-ea"/>
                <a:sym typeface="+mn-lt"/>
              </a:rPr>
              <a:t>可以是存储器、通用寄存器或段寄存器（但不能是</a:t>
            </a:r>
            <a:r>
              <a:rPr lang="en-US" altLang="zh-CN" dirty="0">
                <a:cs typeface="+mn-ea"/>
                <a:sym typeface="+mn-lt"/>
              </a:rPr>
              <a:t>CS</a:t>
            </a:r>
            <a:r>
              <a:rPr lang="zh-CN" altLang="en-US" dirty="0">
                <a:cs typeface="+mn-ea"/>
                <a:sym typeface="+mn-lt"/>
              </a:rPr>
              <a:t>），同样，不能是立即数。</a:t>
            </a:r>
          </a:p>
          <a:p>
            <a:pPr lvl="2"/>
            <a:r>
              <a:rPr lang="zh-CN" altLang="en-US" dirty="0">
                <a:cs typeface="+mn-ea"/>
                <a:sym typeface="+mn-lt"/>
              </a:rPr>
              <a:t>说明：</a:t>
            </a:r>
            <a:r>
              <a:rPr lang="en-US" altLang="zh-CN" dirty="0">
                <a:cs typeface="+mn-ea"/>
                <a:sym typeface="+mn-lt"/>
              </a:rPr>
              <a:t>POP</a:t>
            </a:r>
            <a:r>
              <a:rPr lang="zh-CN" altLang="en-US" dirty="0">
                <a:cs typeface="+mn-ea"/>
                <a:sym typeface="+mn-lt"/>
              </a:rPr>
              <a:t>指令先将堆栈指针</a:t>
            </a:r>
            <a:r>
              <a:rPr lang="en-US" altLang="zh-CN" dirty="0">
                <a:cs typeface="+mn-ea"/>
                <a:sym typeface="+mn-lt"/>
              </a:rPr>
              <a:t>SP</a:t>
            </a:r>
            <a:r>
              <a:rPr lang="zh-CN" altLang="en-US" dirty="0">
                <a:cs typeface="+mn-ea"/>
                <a:sym typeface="+mn-lt"/>
              </a:rPr>
              <a:t>所指示的栈顶存储单元的值弹出到操作数</a:t>
            </a:r>
            <a:r>
              <a:rPr lang="en-US" altLang="zh-CN" dirty="0">
                <a:cs typeface="+mn-ea"/>
                <a:sym typeface="+mn-lt"/>
              </a:rPr>
              <a:t>OPD</a:t>
            </a:r>
            <a:r>
              <a:rPr lang="zh-CN" altLang="en-US" dirty="0">
                <a:cs typeface="+mn-ea"/>
                <a:sym typeface="+mn-lt"/>
              </a:rPr>
              <a:t>中，然后再将</a:t>
            </a:r>
            <a:r>
              <a:rPr lang="en-US" altLang="zh-CN" dirty="0">
                <a:cs typeface="+mn-ea"/>
                <a:sym typeface="+mn-lt"/>
              </a:rPr>
              <a:t>SP</a:t>
            </a:r>
            <a:r>
              <a:rPr lang="zh-CN" altLang="en-US" dirty="0">
                <a:cs typeface="+mn-ea"/>
                <a:sym typeface="+mn-lt"/>
              </a:rPr>
              <a:t>的内容加</a:t>
            </a:r>
            <a:r>
              <a:rPr lang="en-US" altLang="zh-CN" dirty="0">
                <a:cs typeface="+mn-ea"/>
                <a:sym typeface="+mn-lt"/>
              </a:rPr>
              <a:t>2</a:t>
            </a:r>
            <a:r>
              <a:rPr lang="zh-CN" altLang="en-US" dirty="0">
                <a:cs typeface="+mn-ea"/>
                <a:sym typeface="+mn-lt"/>
              </a:rPr>
              <a:t>。入栈和出栈操作如图所示。 </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A679223A-C2B9-4F16-9F3F-9DE2FCAE0D27}"/>
              </a:ext>
            </a:extLst>
          </p:cNvPr>
          <p:cNvSpPr>
            <a:spLocks noGrp="1"/>
          </p:cNvSpPr>
          <p:nvPr>
            <p:ph type="sldNum" sz="quarter" idx="12"/>
          </p:nvPr>
        </p:nvSpPr>
        <p:spPr/>
        <p:txBody>
          <a:bodyPr/>
          <a:lstStyle/>
          <a:p>
            <a:pPr algn="r"/>
            <a:fld id="{16F781C4-B8D4-4498-9C49-C9A9BB9F3E73}" type="slidenum">
              <a:rPr lang="zh-CN" altLang="en-US" smtClean="0"/>
              <a:pPr algn="r"/>
              <a:t>68</a:t>
            </a:fld>
            <a:endParaRPr lang="zh-CN" altLang="en-US" dirty="0"/>
          </a:p>
        </p:txBody>
      </p:sp>
    </p:spTree>
    <p:extLst>
      <p:ext uri="{BB962C8B-B14F-4D97-AF65-F5344CB8AC3E}">
        <p14:creationId xmlns:p14="http://schemas.microsoft.com/office/powerpoint/2010/main" val="278534011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1"/>
            <a:r>
              <a:rPr lang="en-US" altLang="zh-CN" dirty="0">
                <a:cs typeface="+mn-ea"/>
                <a:sym typeface="+mn-lt"/>
              </a:rPr>
              <a:t>POP</a:t>
            </a:r>
            <a:r>
              <a:rPr lang="zh-CN" altLang="en-US" dirty="0">
                <a:cs typeface="+mn-ea"/>
                <a:sym typeface="+mn-lt"/>
              </a:rPr>
              <a:t>：出栈到目的操作数，把当前的</a:t>
            </a:r>
            <a:r>
              <a:rPr lang="en-US" altLang="zh-CN" dirty="0">
                <a:cs typeface="+mn-ea"/>
                <a:sym typeface="+mn-lt"/>
              </a:rPr>
              <a:t>SP</a:t>
            </a:r>
            <a:r>
              <a:rPr lang="zh-CN" altLang="en-US" dirty="0">
                <a:cs typeface="+mn-ea"/>
                <a:sym typeface="+mn-lt"/>
              </a:rPr>
              <a:t>所指向的堆栈顶部的一个字送到指定的目的操作数</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pic>
        <p:nvPicPr>
          <p:cNvPr id="6" name="Picture 4"/>
          <p:cNvPicPr>
            <a:picLocks noChangeAspect="1" noChangeArrowheads="1"/>
          </p:cNvPicPr>
          <p:nvPr/>
        </p:nvPicPr>
        <p:blipFill>
          <a:blip r:embed="rId2"/>
          <a:srcRect/>
          <a:stretch>
            <a:fillRect/>
          </a:stretch>
        </p:blipFill>
        <p:spPr bwMode="auto">
          <a:xfrm>
            <a:off x="2707869" y="2564904"/>
            <a:ext cx="4490261" cy="3790691"/>
          </a:xfrm>
          <a:prstGeom prst="rect">
            <a:avLst/>
          </a:prstGeom>
          <a:noFill/>
          <a:ln w="9525">
            <a:noFill/>
            <a:miter lim="800000"/>
            <a:headEnd/>
            <a:tailEnd/>
          </a:ln>
        </p:spPr>
      </p:pic>
      <p:sp>
        <p:nvSpPr>
          <p:cNvPr id="8" name="灯片编号占位符 7">
            <a:extLst>
              <a:ext uri="{FF2B5EF4-FFF2-40B4-BE49-F238E27FC236}">
                <a16:creationId xmlns:a16="http://schemas.microsoft.com/office/drawing/2014/main" id="{44FF5FDE-9179-439E-92BD-48D0EF7322F7}"/>
              </a:ext>
            </a:extLst>
          </p:cNvPr>
          <p:cNvSpPr>
            <a:spLocks noGrp="1"/>
          </p:cNvSpPr>
          <p:nvPr>
            <p:ph type="sldNum" sz="quarter" idx="12"/>
          </p:nvPr>
        </p:nvSpPr>
        <p:spPr/>
        <p:txBody>
          <a:bodyPr/>
          <a:lstStyle/>
          <a:p>
            <a:pPr algn="r"/>
            <a:fld id="{16F781C4-B8D4-4498-9C49-C9A9BB9F3E73}" type="slidenum">
              <a:rPr lang="zh-CN" altLang="en-US" smtClean="0"/>
              <a:pPr algn="r"/>
              <a:t>69</a:t>
            </a:fld>
            <a:endParaRPr lang="zh-CN" altLang="en-US" dirty="0"/>
          </a:p>
        </p:txBody>
      </p:sp>
    </p:spTree>
    <p:extLst>
      <p:ext uri="{BB962C8B-B14F-4D97-AF65-F5344CB8AC3E}">
        <p14:creationId xmlns:p14="http://schemas.microsoft.com/office/powerpoint/2010/main" val="59860196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4385692" cy="4680520"/>
          </a:xfrm>
        </p:spPr>
        <p:txBody>
          <a:bodyPr>
            <a:normAutofit/>
          </a:bodyPr>
          <a:lstStyle/>
          <a:p>
            <a:pPr>
              <a:defRPr/>
            </a:pPr>
            <a:r>
              <a:rPr lang="en-US" altLang="zh-CN" dirty="0">
                <a:cs typeface="+mn-ea"/>
                <a:sym typeface="+mn-lt"/>
              </a:rPr>
              <a:t>CPU</a:t>
            </a:r>
            <a:r>
              <a:rPr lang="zh-CN" altLang="en-US" dirty="0">
                <a:cs typeface="+mn-ea"/>
                <a:sym typeface="+mn-lt"/>
              </a:rPr>
              <a:t>的基本组成部件</a:t>
            </a:r>
            <a:endParaRPr lang="en-US" altLang="zh-CN" dirty="0">
              <a:cs typeface="+mn-ea"/>
              <a:sym typeface="+mn-lt"/>
            </a:endParaRPr>
          </a:p>
          <a:p>
            <a:pPr lvl="1">
              <a:defRPr/>
            </a:pPr>
            <a:r>
              <a:rPr lang="zh-CN" altLang="en-US" dirty="0">
                <a:cs typeface="+mn-ea"/>
                <a:sym typeface="+mn-lt"/>
              </a:rPr>
              <a:t>算术逻辑单元（</a:t>
            </a:r>
            <a:r>
              <a:rPr lang="en-US" altLang="zh-CN" dirty="0">
                <a:cs typeface="+mn-ea"/>
                <a:sym typeface="+mn-lt"/>
              </a:rPr>
              <a:t>Arithmetic and Logic Unit, </a:t>
            </a:r>
            <a:r>
              <a:rPr lang="en-US" altLang="zh-CN" dirty="0">
                <a:solidFill>
                  <a:srgbClr val="FF0000"/>
                </a:solidFill>
                <a:cs typeface="+mn-ea"/>
                <a:sym typeface="+mn-lt"/>
              </a:rPr>
              <a:t>ALU</a:t>
            </a:r>
            <a:r>
              <a:rPr lang="zh-CN" altLang="en-US" dirty="0">
                <a:cs typeface="+mn-ea"/>
                <a:sym typeface="+mn-lt"/>
              </a:rPr>
              <a:t>）</a:t>
            </a:r>
            <a:endParaRPr lang="en-US" altLang="zh-CN" dirty="0">
              <a:cs typeface="+mn-ea"/>
              <a:sym typeface="+mn-lt"/>
            </a:endParaRPr>
          </a:p>
          <a:p>
            <a:pPr lvl="1">
              <a:defRPr/>
            </a:pPr>
            <a:r>
              <a:rPr lang="zh-CN" altLang="en-US" dirty="0">
                <a:cs typeface="+mn-ea"/>
                <a:sym typeface="+mn-lt"/>
              </a:rPr>
              <a:t>控制单元（</a:t>
            </a:r>
            <a:r>
              <a:rPr lang="en-US" altLang="zh-CN" dirty="0">
                <a:cs typeface="+mn-ea"/>
                <a:sym typeface="+mn-lt"/>
              </a:rPr>
              <a:t>Control Unit, </a:t>
            </a:r>
            <a:r>
              <a:rPr lang="en-US" altLang="zh-CN" dirty="0">
                <a:solidFill>
                  <a:srgbClr val="00B050"/>
                </a:solidFill>
                <a:cs typeface="+mn-ea"/>
                <a:sym typeface="+mn-lt"/>
              </a:rPr>
              <a:t>CU</a:t>
            </a:r>
            <a:r>
              <a:rPr lang="zh-CN" altLang="en-US" dirty="0">
                <a:cs typeface="+mn-ea"/>
                <a:sym typeface="+mn-lt"/>
              </a:rPr>
              <a:t>）</a:t>
            </a:r>
            <a:endParaRPr lang="en-US" altLang="zh-CN" dirty="0">
              <a:cs typeface="+mn-ea"/>
              <a:sym typeface="+mn-lt"/>
            </a:endParaRPr>
          </a:p>
          <a:p>
            <a:pPr lvl="1">
              <a:defRPr/>
            </a:pPr>
            <a:r>
              <a:rPr lang="zh-CN" altLang="en-US" dirty="0">
                <a:cs typeface="+mn-ea"/>
                <a:sym typeface="+mn-lt"/>
              </a:rPr>
              <a:t>存储单元（</a:t>
            </a:r>
            <a:r>
              <a:rPr lang="en-US" altLang="zh-CN" dirty="0">
                <a:cs typeface="+mn-ea"/>
                <a:sym typeface="+mn-lt"/>
              </a:rPr>
              <a:t>Memory Unit</a:t>
            </a:r>
            <a:r>
              <a:rPr lang="zh-CN" altLang="en-US" dirty="0">
                <a:cs typeface="+mn-ea"/>
                <a:sym typeface="+mn-lt"/>
              </a:rPr>
              <a:t>）</a:t>
            </a:r>
            <a:endParaRPr lang="en-US" altLang="zh-CN" dirty="0">
              <a:cs typeface="+mn-ea"/>
              <a:sym typeface="+mn-lt"/>
            </a:endParaRPr>
          </a:p>
          <a:p>
            <a:pPr lvl="1">
              <a:defRPr/>
            </a:pPr>
            <a:r>
              <a:rPr lang="zh-CN" altLang="en-US" dirty="0">
                <a:highlight>
                  <a:srgbClr val="DBD32D"/>
                </a:highlight>
                <a:cs typeface="+mn-ea"/>
                <a:sym typeface="+mn-lt"/>
              </a:rPr>
              <a:t>时钟（</a:t>
            </a:r>
            <a:r>
              <a:rPr lang="en-US" altLang="zh-CN" dirty="0">
                <a:highlight>
                  <a:srgbClr val="DBD32D"/>
                </a:highlight>
                <a:cs typeface="+mn-ea"/>
                <a:sym typeface="+mn-lt"/>
              </a:rPr>
              <a:t>Clock</a:t>
            </a:r>
            <a:r>
              <a:rPr lang="zh-CN" altLang="en-US" dirty="0">
                <a:highlight>
                  <a:srgbClr val="DBD32D"/>
                </a:highlight>
                <a:cs typeface="+mn-ea"/>
                <a:sym typeface="+mn-lt"/>
              </a:rPr>
              <a:t>）</a:t>
            </a:r>
            <a:endParaRPr lang="en-US" altLang="zh-CN" dirty="0">
              <a:highlight>
                <a:srgbClr val="DBD32D"/>
              </a:highlight>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CPU</a:t>
            </a:r>
            <a:r>
              <a:rPr lang="zh-CN" altLang="en-US" sz="2800" b="1" dirty="0">
                <a:solidFill>
                  <a:srgbClr val="C00000"/>
                </a:solidFill>
                <a:cs typeface="+mn-ea"/>
                <a:sym typeface="+mn-lt"/>
              </a:rPr>
              <a:t>简介</a:t>
            </a:r>
          </a:p>
        </p:txBody>
      </p:sp>
      <p:pic>
        <p:nvPicPr>
          <p:cNvPr id="1026" name="Picture 2" descr="Architecture of the central processing unit (CPU) - Computer Science Wiki">
            <a:extLst>
              <a:ext uri="{FF2B5EF4-FFF2-40B4-BE49-F238E27FC236}">
                <a16:creationId xmlns:a16="http://schemas.microsoft.com/office/drawing/2014/main" id="{55EC81EA-BDC3-4895-B869-D227D52CE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984" y="2860281"/>
            <a:ext cx="4979537" cy="2880320"/>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62BCC153-27A2-4B96-9F5A-0B028395BF3A}"/>
              </a:ext>
            </a:extLst>
          </p:cNvPr>
          <p:cNvSpPr>
            <a:spLocks noGrp="1"/>
          </p:cNvSpPr>
          <p:nvPr>
            <p:ph type="sldNum" sz="quarter" idx="12"/>
          </p:nvPr>
        </p:nvSpPr>
        <p:spPr/>
        <p:txBody>
          <a:bodyPr/>
          <a:lstStyle/>
          <a:p>
            <a:pPr algn="r"/>
            <a:fld id="{16F781C4-B8D4-4498-9C49-C9A9BB9F3E73}" type="slidenum">
              <a:rPr lang="zh-CN" altLang="en-US" smtClean="0"/>
              <a:pPr algn="r"/>
              <a:t>7</a:t>
            </a:fld>
            <a:endParaRPr lang="zh-CN" altLang="en-US" dirty="0"/>
          </a:p>
        </p:txBody>
      </p:sp>
    </p:spTree>
    <p:extLst>
      <p:ext uri="{BB962C8B-B14F-4D97-AF65-F5344CB8AC3E}">
        <p14:creationId xmlns:p14="http://schemas.microsoft.com/office/powerpoint/2010/main" val="4821086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数据交换指令</a:t>
            </a:r>
            <a:endParaRPr lang="en-US" altLang="zh-CN" dirty="0">
              <a:cs typeface="+mn-ea"/>
              <a:sym typeface="+mn-lt"/>
            </a:endParaRPr>
          </a:p>
          <a:p>
            <a:pPr lvl="1"/>
            <a:r>
              <a:rPr lang="en-US" altLang="zh-CN" dirty="0">
                <a:highlight>
                  <a:srgbClr val="FFFF00"/>
                </a:highlight>
                <a:cs typeface="+mn-ea"/>
                <a:sym typeface="+mn-lt"/>
              </a:rPr>
              <a:t>XCHG</a:t>
            </a:r>
            <a:r>
              <a:rPr lang="zh-CN" altLang="en-US" dirty="0">
                <a:cs typeface="+mn-ea"/>
                <a:sym typeface="+mn-lt"/>
              </a:rPr>
              <a:t>：交换两操作数。</a:t>
            </a:r>
            <a:r>
              <a:rPr lang="zh-CN" altLang="en-US" dirty="0">
                <a:solidFill>
                  <a:srgbClr val="FF0000"/>
                </a:solidFill>
                <a:cs typeface="+mn-ea"/>
                <a:sym typeface="+mn-lt"/>
              </a:rPr>
              <a:t>允许通用寄存器之间，通用寄存器和存储器之间交换数据</a:t>
            </a:r>
            <a:r>
              <a:rPr lang="zh-CN" altLang="en-US" dirty="0">
                <a:cs typeface="+mn-ea"/>
                <a:sym typeface="+mn-lt"/>
              </a:rPr>
              <a:t>。</a:t>
            </a:r>
          </a:p>
          <a:p>
            <a:pPr lvl="1"/>
            <a:r>
              <a:rPr lang="zh-CN" altLang="en-US" dirty="0">
                <a:cs typeface="+mn-ea"/>
                <a:sym typeface="+mn-lt"/>
              </a:rPr>
              <a:t>指令格式：</a:t>
            </a:r>
            <a:r>
              <a:rPr lang="en-US" altLang="zh-CN" dirty="0">
                <a:highlight>
                  <a:srgbClr val="FFFF00"/>
                </a:highlight>
                <a:cs typeface="+mn-ea"/>
                <a:sym typeface="+mn-lt"/>
              </a:rPr>
              <a:t>XCHG</a:t>
            </a:r>
            <a:r>
              <a:rPr lang="en-US" altLang="zh-CN" dirty="0">
                <a:cs typeface="+mn-ea"/>
                <a:sym typeface="+mn-lt"/>
              </a:rPr>
              <a:t>  OPR1</a:t>
            </a:r>
            <a:r>
              <a:rPr lang="zh-CN" altLang="en-US" dirty="0">
                <a:cs typeface="+mn-ea"/>
                <a:sym typeface="+mn-lt"/>
              </a:rPr>
              <a:t>，</a:t>
            </a:r>
            <a:r>
              <a:rPr lang="en-US" altLang="zh-CN" dirty="0">
                <a:cs typeface="+mn-ea"/>
                <a:sym typeface="+mn-lt"/>
              </a:rPr>
              <a:t>OPR2	</a:t>
            </a:r>
            <a:endParaRPr lang="zh-CN" altLang="en-US" dirty="0">
              <a:cs typeface="+mn-ea"/>
              <a:sym typeface="+mn-lt"/>
            </a:endParaRPr>
          </a:p>
          <a:p>
            <a:pPr lvl="1"/>
            <a:r>
              <a:rPr lang="zh-CN" altLang="en-US" dirty="0">
                <a:cs typeface="+mn-ea"/>
                <a:sym typeface="+mn-lt"/>
              </a:rPr>
              <a:t>例</a:t>
            </a:r>
            <a:endParaRPr lang="en-US" altLang="zh-CN" dirty="0">
              <a:cs typeface="+mn-ea"/>
              <a:sym typeface="+mn-lt"/>
            </a:endParaRPr>
          </a:p>
          <a:p>
            <a:pPr lvl="2"/>
            <a:r>
              <a:rPr lang="en-US" altLang="zh-CN" dirty="0">
                <a:highlight>
                  <a:srgbClr val="FFFF00"/>
                </a:highlight>
                <a:cs typeface="+mn-ea"/>
                <a:sym typeface="+mn-lt"/>
              </a:rPr>
              <a:t>XCHG</a:t>
            </a:r>
            <a:r>
              <a:rPr lang="en-US" altLang="zh-CN" dirty="0">
                <a:highlight>
                  <a:srgbClr val="C0C0C0"/>
                </a:highlight>
                <a:cs typeface="+mn-ea"/>
                <a:sym typeface="+mn-lt"/>
              </a:rPr>
              <a:t> EAX</a:t>
            </a:r>
            <a:r>
              <a:rPr lang="zh-CN" altLang="en-US" dirty="0">
                <a:highlight>
                  <a:srgbClr val="C0C0C0"/>
                </a:highlight>
                <a:cs typeface="+mn-ea"/>
                <a:sym typeface="+mn-lt"/>
              </a:rPr>
              <a:t>，</a:t>
            </a:r>
            <a:r>
              <a:rPr lang="en-US" altLang="zh-CN" dirty="0">
                <a:highlight>
                  <a:srgbClr val="C0C0C0"/>
                </a:highlight>
                <a:cs typeface="+mn-ea"/>
                <a:sym typeface="+mn-lt"/>
              </a:rPr>
              <a:t>EBX</a:t>
            </a:r>
            <a:r>
              <a:rPr lang="zh-CN" altLang="en-US" dirty="0">
                <a:cs typeface="+mn-ea"/>
                <a:sym typeface="+mn-lt"/>
              </a:rPr>
              <a:t>；通用寄存器之间交换数据。</a:t>
            </a:r>
          </a:p>
          <a:p>
            <a:pPr lvl="2"/>
            <a:r>
              <a:rPr lang="en-US" altLang="zh-CN" dirty="0">
                <a:highlight>
                  <a:srgbClr val="FFFF00"/>
                </a:highlight>
                <a:cs typeface="+mn-ea"/>
                <a:sym typeface="+mn-lt"/>
              </a:rPr>
              <a:t>XCHG</a:t>
            </a:r>
            <a:r>
              <a:rPr lang="en-US" altLang="zh-CN" dirty="0">
                <a:highlight>
                  <a:srgbClr val="C0C0C0"/>
                </a:highlight>
                <a:cs typeface="+mn-ea"/>
                <a:sym typeface="+mn-lt"/>
              </a:rPr>
              <a:t> ECX</a:t>
            </a:r>
            <a:r>
              <a:rPr lang="zh-CN" altLang="en-US" dirty="0">
                <a:highlight>
                  <a:srgbClr val="C0C0C0"/>
                </a:highlight>
                <a:cs typeface="+mn-ea"/>
                <a:sym typeface="+mn-lt"/>
              </a:rPr>
              <a:t>，</a:t>
            </a:r>
            <a:r>
              <a:rPr lang="en-US" altLang="zh-CN" dirty="0">
                <a:highlight>
                  <a:srgbClr val="C0C0C0"/>
                </a:highlight>
                <a:cs typeface="+mn-ea"/>
                <a:sym typeface="+mn-lt"/>
              </a:rPr>
              <a:t>DWORD PTR [ESI + EAX]</a:t>
            </a:r>
            <a:r>
              <a:rPr lang="zh-CN" altLang="en-US" dirty="0">
                <a:cs typeface="+mn-ea"/>
                <a:sym typeface="+mn-lt"/>
              </a:rPr>
              <a:t>；通用寄存器和存储器之间交换数据</a:t>
            </a:r>
          </a:p>
          <a:p>
            <a:pPr lvl="1"/>
            <a:r>
              <a:rPr lang="zh-CN" altLang="en-US" dirty="0">
                <a:cs typeface="+mn-ea"/>
                <a:sym typeface="+mn-lt"/>
              </a:rPr>
              <a:t>注：两操作数不允许同时为存储器操作数，</a:t>
            </a:r>
            <a:r>
              <a:rPr lang="zh-CN" altLang="en-US" dirty="0">
                <a:solidFill>
                  <a:srgbClr val="0000FF"/>
                </a:solidFill>
                <a:cs typeface="+mn-ea"/>
                <a:sym typeface="+mn-lt"/>
              </a:rPr>
              <a:t>交换指令不影响标志位</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D3C6D729-72AC-4EE0-8E75-0A1187C4A785}"/>
              </a:ext>
            </a:extLst>
          </p:cNvPr>
          <p:cNvSpPr>
            <a:spLocks noGrp="1"/>
          </p:cNvSpPr>
          <p:nvPr>
            <p:ph type="sldNum" sz="quarter" idx="12"/>
          </p:nvPr>
        </p:nvSpPr>
        <p:spPr/>
        <p:txBody>
          <a:bodyPr/>
          <a:lstStyle/>
          <a:p>
            <a:pPr algn="r"/>
            <a:fld id="{16F781C4-B8D4-4498-9C49-C9A9BB9F3E73}" type="slidenum">
              <a:rPr lang="zh-CN" altLang="en-US" smtClean="0"/>
              <a:pPr algn="r"/>
              <a:t>70</a:t>
            </a:fld>
            <a:endParaRPr lang="zh-CN" altLang="en-US" dirty="0"/>
          </a:p>
        </p:txBody>
      </p:sp>
    </p:spTree>
    <p:extLst>
      <p:ext uri="{BB962C8B-B14F-4D97-AF65-F5344CB8AC3E}">
        <p14:creationId xmlns:p14="http://schemas.microsoft.com/office/powerpoint/2010/main" val="276187755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数据传送指令</a:t>
            </a:r>
          </a:p>
          <a:p>
            <a:pPr lvl="1"/>
            <a:r>
              <a:rPr lang="zh-CN" altLang="en-US" dirty="0">
                <a:cs typeface="+mn-ea"/>
                <a:sym typeface="+mn-lt"/>
              </a:rPr>
              <a:t>通用数据传送指令</a:t>
            </a:r>
          </a:p>
          <a:p>
            <a:pPr lvl="1"/>
            <a:r>
              <a:rPr lang="zh-CN" altLang="en-US" dirty="0">
                <a:solidFill>
                  <a:srgbClr val="FF0000"/>
                </a:solidFill>
                <a:cs typeface="+mn-ea"/>
                <a:sym typeface="+mn-lt"/>
              </a:rPr>
              <a:t>地址传送指令</a:t>
            </a:r>
          </a:p>
          <a:p>
            <a:pPr lvl="1"/>
            <a:r>
              <a:rPr lang="zh-CN" altLang="en-US" dirty="0">
                <a:solidFill>
                  <a:srgbClr val="FF0000"/>
                </a:solidFill>
                <a:cs typeface="+mn-ea"/>
                <a:sym typeface="+mn-lt"/>
              </a:rPr>
              <a:t>标志寄存器传送指令</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35F7881E-3069-4EAB-BAF7-8A3A82BC14D0}"/>
              </a:ext>
            </a:extLst>
          </p:cNvPr>
          <p:cNvSpPr>
            <a:spLocks noGrp="1"/>
          </p:cNvSpPr>
          <p:nvPr>
            <p:ph type="sldNum" sz="quarter" idx="12"/>
          </p:nvPr>
        </p:nvSpPr>
        <p:spPr/>
        <p:txBody>
          <a:bodyPr/>
          <a:lstStyle/>
          <a:p>
            <a:pPr algn="r"/>
            <a:fld id="{16F781C4-B8D4-4498-9C49-C9A9BB9F3E73}" type="slidenum">
              <a:rPr lang="zh-CN" altLang="en-US" smtClean="0"/>
              <a:pPr algn="r"/>
              <a:t>71</a:t>
            </a:fld>
            <a:endParaRPr lang="zh-CN" altLang="en-US" dirty="0"/>
          </a:p>
        </p:txBody>
      </p:sp>
    </p:spTree>
    <p:extLst>
      <p:ext uri="{BB962C8B-B14F-4D97-AF65-F5344CB8AC3E}">
        <p14:creationId xmlns:p14="http://schemas.microsoft.com/office/powerpoint/2010/main" val="201577568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地址传送指令</a:t>
            </a:r>
          </a:p>
          <a:p>
            <a:pPr lvl="1"/>
            <a:r>
              <a:rPr lang="en-US" altLang="zh-CN" dirty="0">
                <a:highlight>
                  <a:srgbClr val="FFFF00"/>
                </a:highlight>
                <a:cs typeface="+mn-ea"/>
                <a:sym typeface="+mn-lt"/>
              </a:rPr>
              <a:t>LEA</a:t>
            </a:r>
            <a:r>
              <a:rPr lang="zh-CN" altLang="en-US" dirty="0">
                <a:cs typeface="+mn-ea"/>
                <a:sym typeface="+mn-lt"/>
              </a:rPr>
              <a:t>（</a:t>
            </a:r>
            <a:r>
              <a:rPr lang="en-US" altLang="zh-CN" dirty="0">
                <a:cs typeface="+mn-ea"/>
                <a:sym typeface="+mn-lt"/>
              </a:rPr>
              <a:t>Load Effective Address</a:t>
            </a:r>
            <a:r>
              <a:rPr lang="zh-CN" altLang="en-US" dirty="0">
                <a:cs typeface="+mn-ea"/>
                <a:sym typeface="+mn-lt"/>
              </a:rPr>
              <a:t>）：将源操作数的有效地址传送到通用寄存器。</a:t>
            </a:r>
          </a:p>
          <a:p>
            <a:pPr lvl="1"/>
            <a:r>
              <a:rPr lang="zh-CN" altLang="en-US" dirty="0">
                <a:cs typeface="+mn-ea"/>
                <a:sym typeface="+mn-lt"/>
              </a:rPr>
              <a:t>指令格式：</a:t>
            </a:r>
            <a:r>
              <a:rPr lang="en-US" altLang="zh-CN" dirty="0">
                <a:effectLst>
                  <a:outerShdw blurRad="38100" dist="38100" dir="2700000" algn="tl">
                    <a:srgbClr val="000000">
                      <a:alpha val="43137"/>
                    </a:srgbClr>
                  </a:outerShdw>
                </a:effectLst>
                <a:highlight>
                  <a:srgbClr val="FFFF00"/>
                </a:highlight>
                <a:cs typeface="+mn-ea"/>
                <a:sym typeface="+mn-lt"/>
              </a:rPr>
              <a:t>LEA</a:t>
            </a:r>
            <a:r>
              <a:rPr lang="en-US" altLang="zh-CN" dirty="0">
                <a:solidFill>
                  <a:srgbClr val="0000FF"/>
                </a:solidFill>
                <a:cs typeface="+mn-ea"/>
                <a:sym typeface="+mn-lt"/>
              </a:rPr>
              <a:t>   REG</a:t>
            </a:r>
            <a:r>
              <a:rPr lang="zh-CN" altLang="en-US" dirty="0">
                <a:solidFill>
                  <a:srgbClr val="0000FF"/>
                </a:solidFill>
                <a:cs typeface="+mn-ea"/>
                <a:sym typeface="+mn-lt"/>
              </a:rPr>
              <a:t>，</a:t>
            </a:r>
            <a:r>
              <a:rPr lang="en-US" altLang="zh-CN" dirty="0">
                <a:solidFill>
                  <a:srgbClr val="FF0000"/>
                </a:solidFill>
                <a:cs typeface="+mn-ea"/>
                <a:sym typeface="+mn-lt"/>
              </a:rPr>
              <a:t>MEM</a:t>
            </a:r>
          </a:p>
          <a:p>
            <a:pPr lvl="1"/>
            <a:r>
              <a:rPr lang="zh-CN" altLang="en-US" dirty="0">
                <a:cs typeface="+mn-ea"/>
                <a:sym typeface="+mn-lt"/>
              </a:rPr>
              <a:t>例</a:t>
            </a:r>
          </a:p>
          <a:p>
            <a:pPr lvl="2"/>
            <a:r>
              <a:rPr lang="en-US" altLang="zh-CN" dirty="0">
                <a:highlight>
                  <a:srgbClr val="FFFF00"/>
                </a:highlight>
                <a:cs typeface="+mn-ea"/>
                <a:sym typeface="+mn-lt"/>
              </a:rPr>
              <a:t>LEA</a:t>
            </a:r>
            <a:r>
              <a:rPr lang="en-US" altLang="zh-CN" dirty="0">
                <a:highlight>
                  <a:srgbClr val="C0C0C0"/>
                </a:highlight>
                <a:cs typeface="+mn-ea"/>
                <a:sym typeface="+mn-lt"/>
              </a:rPr>
              <a:t> EBX</a:t>
            </a:r>
            <a:r>
              <a:rPr lang="zh-CN" altLang="en-US" dirty="0">
                <a:highlight>
                  <a:srgbClr val="C0C0C0"/>
                </a:highlight>
                <a:cs typeface="+mn-ea"/>
                <a:sym typeface="+mn-lt"/>
              </a:rPr>
              <a:t>，</a:t>
            </a:r>
            <a:r>
              <a:rPr lang="en-US" altLang="zh-CN" dirty="0">
                <a:highlight>
                  <a:srgbClr val="C0C0C0"/>
                </a:highlight>
                <a:cs typeface="+mn-ea"/>
                <a:sym typeface="+mn-lt"/>
              </a:rPr>
              <a:t>[EBP + 2]</a:t>
            </a:r>
            <a:r>
              <a:rPr lang="zh-CN" altLang="en-US" dirty="0">
                <a:cs typeface="+mn-ea"/>
                <a:sym typeface="+mn-lt"/>
              </a:rPr>
              <a:t>；将 </a:t>
            </a:r>
            <a:r>
              <a:rPr lang="en-US" altLang="zh-CN" dirty="0">
                <a:cs typeface="+mn-ea"/>
                <a:sym typeface="+mn-lt"/>
              </a:rPr>
              <a:t>EBP + 2 </a:t>
            </a:r>
            <a:r>
              <a:rPr lang="zh-CN" altLang="en-US" dirty="0">
                <a:cs typeface="+mn-ea"/>
                <a:sym typeface="+mn-lt"/>
              </a:rPr>
              <a:t>的值送入</a:t>
            </a:r>
            <a:r>
              <a:rPr lang="en-US" altLang="zh-CN" dirty="0">
                <a:cs typeface="+mn-ea"/>
                <a:sym typeface="+mn-lt"/>
              </a:rPr>
              <a:t>EAX</a:t>
            </a:r>
          </a:p>
          <a:p>
            <a:pPr lvl="2"/>
            <a:r>
              <a:rPr lang="en-US" altLang="zh-CN" dirty="0">
                <a:highlight>
                  <a:srgbClr val="C0C0C0"/>
                </a:highlight>
                <a:cs typeface="+mn-ea"/>
                <a:sym typeface="+mn-lt"/>
              </a:rPr>
              <a:t>MOV ECX</a:t>
            </a:r>
            <a:r>
              <a:rPr lang="zh-CN" altLang="en-US" dirty="0">
                <a:highlight>
                  <a:srgbClr val="C0C0C0"/>
                </a:highlight>
                <a:cs typeface="+mn-ea"/>
                <a:sym typeface="+mn-lt"/>
              </a:rPr>
              <a:t>，</a:t>
            </a:r>
            <a:r>
              <a:rPr lang="en-US" altLang="zh-CN" dirty="0">
                <a:highlight>
                  <a:srgbClr val="C0C0C0"/>
                </a:highlight>
                <a:cs typeface="+mn-ea"/>
                <a:sym typeface="+mn-lt"/>
              </a:rPr>
              <a:t>[ESI + EAX]</a:t>
            </a:r>
            <a:r>
              <a:rPr lang="zh-CN" altLang="en-US" dirty="0">
                <a:cs typeface="+mn-ea"/>
                <a:sym typeface="+mn-lt"/>
              </a:rPr>
              <a:t>；将存储在地址 </a:t>
            </a:r>
            <a:r>
              <a:rPr lang="en-US" altLang="zh-CN" dirty="0">
                <a:cs typeface="+mn-ea"/>
                <a:sym typeface="+mn-lt"/>
              </a:rPr>
              <a:t>EBP + EAX </a:t>
            </a:r>
            <a:r>
              <a:rPr lang="zh-CN" altLang="en-US" dirty="0">
                <a:cs typeface="+mn-ea"/>
                <a:sym typeface="+mn-lt"/>
              </a:rPr>
              <a:t>上的变量值送入 </a:t>
            </a:r>
            <a:r>
              <a:rPr lang="en-US" altLang="zh-CN" dirty="0">
                <a:cs typeface="+mn-ea"/>
                <a:sym typeface="+mn-lt"/>
              </a:rPr>
              <a:t>EAX</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21DE83D0-17A5-4036-B75F-1CAB3DC6A8B9}"/>
              </a:ext>
            </a:extLst>
          </p:cNvPr>
          <p:cNvSpPr>
            <a:spLocks noGrp="1"/>
          </p:cNvSpPr>
          <p:nvPr>
            <p:ph type="sldNum" sz="quarter" idx="12"/>
          </p:nvPr>
        </p:nvSpPr>
        <p:spPr/>
        <p:txBody>
          <a:bodyPr/>
          <a:lstStyle/>
          <a:p>
            <a:pPr algn="r"/>
            <a:fld id="{16F781C4-B8D4-4498-9C49-C9A9BB9F3E73}" type="slidenum">
              <a:rPr lang="zh-CN" altLang="en-US" smtClean="0"/>
              <a:pPr algn="r"/>
              <a:t>72</a:t>
            </a:fld>
            <a:endParaRPr lang="zh-CN" altLang="en-US" dirty="0"/>
          </a:p>
        </p:txBody>
      </p:sp>
    </p:spTree>
    <p:extLst>
      <p:ext uri="{BB962C8B-B14F-4D97-AF65-F5344CB8AC3E}">
        <p14:creationId xmlns:p14="http://schemas.microsoft.com/office/powerpoint/2010/main" val="30571428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标志寄存器传送指令</a:t>
            </a:r>
          </a:p>
          <a:p>
            <a:pPr lvl="1"/>
            <a:r>
              <a:rPr lang="en-US" altLang="zh-CN" dirty="0">
                <a:cs typeface="+mn-ea"/>
                <a:sym typeface="+mn-lt"/>
              </a:rPr>
              <a:t>PUSHF</a:t>
            </a:r>
            <a:r>
              <a:rPr lang="zh-CN" altLang="en-US" dirty="0">
                <a:cs typeface="+mn-ea"/>
                <a:sym typeface="+mn-lt"/>
              </a:rPr>
              <a:t>：</a:t>
            </a:r>
            <a:r>
              <a:rPr lang="en-US" altLang="zh-CN" dirty="0">
                <a:cs typeface="+mn-ea"/>
                <a:sym typeface="+mn-lt"/>
              </a:rPr>
              <a:t>16</a:t>
            </a:r>
            <a:r>
              <a:rPr lang="zh-CN" altLang="en-US" dirty="0">
                <a:cs typeface="+mn-ea"/>
                <a:sym typeface="+mn-lt"/>
              </a:rPr>
              <a:t>位标志寄存器进栈</a:t>
            </a:r>
          </a:p>
          <a:p>
            <a:pPr lvl="1"/>
            <a:r>
              <a:rPr lang="en-US" altLang="zh-CN" dirty="0">
                <a:cs typeface="+mn-ea"/>
                <a:sym typeface="+mn-lt"/>
              </a:rPr>
              <a:t>PUSHFD</a:t>
            </a:r>
            <a:r>
              <a:rPr lang="zh-CN" altLang="en-US" dirty="0">
                <a:cs typeface="+mn-ea"/>
                <a:sym typeface="+mn-lt"/>
              </a:rPr>
              <a:t>：</a:t>
            </a:r>
            <a:r>
              <a:rPr lang="en-US" altLang="zh-CN" dirty="0">
                <a:cs typeface="+mn-ea"/>
                <a:sym typeface="+mn-lt"/>
              </a:rPr>
              <a:t>32</a:t>
            </a:r>
            <a:r>
              <a:rPr lang="zh-CN" altLang="en-US" dirty="0">
                <a:cs typeface="+mn-ea"/>
                <a:sym typeface="+mn-lt"/>
              </a:rPr>
              <a:t>位标志寄存器进栈</a:t>
            </a:r>
          </a:p>
          <a:p>
            <a:pPr lvl="1"/>
            <a:r>
              <a:rPr lang="en-US" altLang="zh-CN" dirty="0">
                <a:cs typeface="+mn-ea"/>
                <a:sym typeface="+mn-lt"/>
              </a:rPr>
              <a:t>POPF</a:t>
            </a:r>
            <a:r>
              <a:rPr lang="zh-CN" altLang="en-US" dirty="0">
                <a:cs typeface="+mn-ea"/>
                <a:sym typeface="+mn-lt"/>
              </a:rPr>
              <a:t>：</a:t>
            </a:r>
            <a:r>
              <a:rPr lang="en-US" altLang="zh-CN" dirty="0">
                <a:cs typeface="+mn-ea"/>
                <a:sym typeface="+mn-lt"/>
              </a:rPr>
              <a:t>16</a:t>
            </a:r>
            <a:r>
              <a:rPr lang="zh-CN" altLang="en-US" dirty="0">
                <a:cs typeface="+mn-ea"/>
                <a:sym typeface="+mn-lt"/>
              </a:rPr>
              <a:t>位标志寄存器出栈</a:t>
            </a:r>
          </a:p>
          <a:p>
            <a:pPr lvl="1"/>
            <a:r>
              <a:rPr lang="en-US" altLang="zh-CN" dirty="0">
                <a:cs typeface="+mn-ea"/>
                <a:sym typeface="+mn-lt"/>
              </a:rPr>
              <a:t>POPFD</a:t>
            </a:r>
            <a:r>
              <a:rPr lang="zh-CN" altLang="en-US" dirty="0">
                <a:cs typeface="+mn-ea"/>
                <a:sym typeface="+mn-lt"/>
              </a:rPr>
              <a:t>：</a:t>
            </a:r>
            <a:r>
              <a:rPr lang="en-US" altLang="zh-CN" dirty="0">
                <a:cs typeface="+mn-ea"/>
                <a:sym typeface="+mn-lt"/>
              </a:rPr>
              <a:t>32</a:t>
            </a:r>
            <a:r>
              <a:rPr lang="zh-CN" altLang="en-US" dirty="0">
                <a:cs typeface="+mn-ea"/>
                <a:sym typeface="+mn-lt"/>
              </a:rPr>
              <a:t>位标志寄存器出栈</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数据传送指令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4D0BA438-FC0F-46FE-9066-0A4DB9D9F29A}"/>
              </a:ext>
            </a:extLst>
          </p:cNvPr>
          <p:cNvSpPr>
            <a:spLocks noGrp="1"/>
          </p:cNvSpPr>
          <p:nvPr>
            <p:ph type="sldNum" sz="quarter" idx="12"/>
          </p:nvPr>
        </p:nvSpPr>
        <p:spPr/>
        <p:txBody>
          <a:bodyPr/>
          <a:lstStyle/>
          <a:p>
            <a:pPr algn="r"/>
            <a:fld id="{16F781C4-B8D4-4498-9C49-C9A9BB9F3E73}" type="slidenum">
              <a:rPr lang="zh-CN" altLang="en-US" smtClean="0"/>
              <a:pPr algn="r"/>
              <a:t>73</a:t>
            </a:fld>
            <a:endParaRPr lang="zh-CN" altLang="en-US" dirty="0"/>
          </a:p>
        </p:txBody>
      </p:sp>
    </p:spTree>
    <p:extLst>
      <p:ext uri="{BB962C8B-B14F-4D97-AF65-F5344CB8AC3E}">
        <p14:creationId xmlns:p14="http://schemas.microsoft.com/office/powerpoint/2010/main" val="157808210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数据传送指令</a:t>
            </a:r>
          </a:p>
          <a:p>
            <a:r>
              <a:rPr lang="zh-CN" altLang="en-US" dirty="0">
                <a:solidFill>
                  <a:srgbClr val="FF0000"/>
                </a:solidFill>
                <a:cs typeface="+mn-ea"/>
                <a:sym typeface="+mn-lt"/>
              </a:rPr>
              <a:t>算术运算指令</a:t>
            </a:r>
          </a:p>
          <a:p>
            <a:r>
              <a:rPr lang="zh-CN" altLang="en-US" dirty="0">
                <a:cs typeface="+mn-ea"/>
                <a:sym typeface="+mn-lt"/>
              </a:rPr>
              <a:t>逻辑运算和移位指令</a:t>
            </a:r>
          </a:p>
          <a:p>
            <a:r>
              <a:rPr lang="zh-CN" altLang="en-US" dirty="0">
                <a:cs typeface="+mn-ea"/>
                <a:sym typeface="+mn-lt"/>
              </a:rPr>
              <a:t>串操作指令</a:t>
            </a:r>
          </a:p>
          <a:p>
            <a:r>
              <a:rPr lang="zh-CN" altLang="en-US" dirty="0">
                <a:cs typeface="+mn-ea"/>
                <a:sym typeface="+mn-lt"/>
              </a:rPr>
              <a:t>控制转移指令</a:t>
            </a:r>
          </a:p>
          <a:p>
            <a:r>
              <a:rPr lang="zh-CN" altLang="en-US" dirty="0">
                <a:cs typeface="+mn-ea"/>
                <a:sym typeface="+mn-lt"/>
              </a:rPr>
              <a:t>处理器控制指令</a:t>
            </a:r>
            <a:endParaRPr lang="en-US" altLang="zh-CN" dirty="0">
              <a:cs typeface="+mn-ea"/>
              <a:sym typeface="+mn-lt"/>
            </a:endParaRPr>
          </a:p>
          <a:p>
            <a:r>
              <a:rPr lang="zh-CN" altLang="en-US" dirty="0">
                <a:cs typeface="+mn-ea"/>
                <a:sym typeface="+mn-lt"/>
              </a:rPr>
              <a:t>浮点运算指令</a:t>
            </a:r>
          </a:p>
          <a:p>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a:t>
            </a:r>
          </a:p>
        </p:txBody>
      </p:sp>
      <p:sp>
        <p:nvSpPr>
          <p:cNvPr id="7" name="灯片编号占位符 6">
            <a:extLst>
              <a:ext uri="{FF2B5EF4-FFF2-40B4-BE49-F238E27FC236}">
                <a16:creationId xmlns:a16="http://schemas.microsoft.com/office/drawing/2014/main" id="{EE54E41E-65A5-4E6A-969B-65DF64194F31}"/>
              </a:ext>
            </a:extLst>
          </p:cNvPr>
          <p:cNvSpPr>
            <a:spLocks noGrp="1"/>
          </p:cNvSpPr>
          <p:nvPr>
            <p:ph type="sldNum" sz="quarter" idx="12"/>
          </p:nvPr>
        </p:nvSpPr>
        <p:spPr/>
        <p:txBody>
          <a:bodyPr/>
          <a:lstStyle/>
          <a:p>
            <a:pPr algn="r"/>
            <a:fld id="{16F781C4-B8D4-4498-9C49-C9A9BB9F3E73}" type="slidenum">
              <a:rPr lang="zh-CN" altLang="en-US" smtClean="0"/>
              <a:pPr algn="r"/>
              <a:t>74</a:t>
            </a:fld>
            <a:endParaRPr lang="zh-CN" altLang="en-US" dirty="0"/>
          </a:p>
        </p:txBody>
      </p:sp>
    </p:spTree>
    <p:extLst>
      <p:ext uri="{BB962C8B-B14F-4D97-AF65-F5344CB8AC3E}">
        <p14:creationId xmlns:p14="http://schemas.microsoft.com/office/powerpoint/2010/main" val="198650907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算术运算指令</a:t>
            </a:r>
            <a:endParaRPr lang="en-US" altLang="zh-CN" dirty="0">
              <a:cs typeface="+mn-ea"/>
              <a:sym typeface="+mn-lt"/>
            </a:endParaRPr>
          </a:p>
          <a:p>
            <a:pPr lvl="1"/>
            <a:r>
              <a:rPr lang="zh-CN" altLang="en-US" dirty="0">
                <a:cs typeface="+mn-ea"/>
                <a:sym typeface="+mn-lt"/>
              </a:rPr>
              <a:t>加法指令</a:t>
            </a:r>
            <a:endParaRPr lang="en-US" altLang="zh-CN" dirty="0">
              <a:cs typeface="+mn-ea"/>
              <a:sym typeface="+mn-lt"/>
            </a:endParaRPr>
          </a:p>
          <a:p>
            <a:pPr lvl="1"/>
            <a:r>
              <a:rPr lang="zh-CN" altLang="en-US" dirty="0">
                <a:cs typeface="+mn-ea"/>
                <a:sym typeface="+mn-lt"/>
              </a:rPr>
              <a:t>减法指令</a:t>
            </a:r>
            <a:endParaRPr lang="en-US" altLang="zh-CN" dirty="0">
              <a:cs typeface="+mn-ea"/>
              <a:sym typeface="+mn-lt"/>
            </a:endParaRPr>
          </a:p>
          <a:p>
            <a:pPr lvl="1"/>
            <a:r>
              <a:rPr lang="zh-CN" altLang="en-US" dirty="0">
                <a:cs typeface="+mn-ea"/>
                <a:sym typeface="+mn-lt"/>
              </a:rPr>
              <a:t>乘法指令</a:t>
            </a:r>
            <a:endParaRPr lang="en-US" altLang="zh-CN" dirty="0">
              <a:cs typeface="+mn-ea"/>
              <a:sym typeface="+mn-lt"/>
            </a:endParaRPr>
          </a:p>
          <a:p>
            <a:pPr lvl="1"/>
            <a:r>
              <a:rPr lang="zh-CN" altLang="en-US" dirty="0">
                <a:cs typeface="+mn-ea"/>
                <a:sym typeface="+mn-lt"/>
              </a:rPr>
              <a:t>除法指令</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算术运算指令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6A59B0F2-9A59-43C4-8781-A6B18BE34C1A}"/>
              </a:ext>
            </a:extLst>
          </p:cNvPr>
          <p:cNvSpPr>
            <a:spLocks noGrp="1"/>
          </p:cNvSpPr>
          <p:nvPr>
            <p:ph type="sldNum" sz="quarter" idx="12"/>
          </p:nvPr>
        </p:nvSpPr>
        <p:spPr/>
        <p:txBody>
          <a:bodyPr/>
          <a:lstStyle/>
          <a:p>
            <a:pPr algn="r"/>
            <a:fld id="{16F781C4-B8D4-4498-9C49-C9A9BB9F3E73}" type="slidenum">
              <a:rPr lang="zh-CN" altLang="en-US" smtClean="0"/>
              <a:pPr algn="r"/>
              <a:t>75</a:t>
            </a:fld>
            <a:endParaRPr lang="zh-CN" altLang="en-US" dirty="0"/>
          </a:p>
        </p:txBody>
      </p:sp>
    </p:spTree>
    <p:extLst>
      <p:ext uri="{BB962C8B-B14F-4D97-AF65-F5344CB8AC3E}">
        <p14:creationId xmlns:p14="http://schemas.microsoft.com/office/powerpoint/2010/main" val="160453713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lnSpcReduction="10000"/>
          </a:bodyPr>
          <a:lstStyle/>
          <a:p>
            <a:r>
              <a:rPr lang="zh-CN" altLang="en-US" dirty="0">
                <a:cs typeface="+mn-ea"/>
                <a:sym typeface="+mn-lt"/>
              </a:rPr>
              <a:t>加法指令</a:t>
            </a:r>
          </a:p>
          <a:p>
            <a:pPr lvl="1"/>
            <a:r>
              <a:rPr lang="en-US" altLang="zh-CN" dirty="0">
                <a:cs typeface="+mn-ea"/>
                <a:sym typeface="+mn-lt"/>
              </a:rPr>
              <a:t>ADD</a:t>
            </a:r>
            <a:r>
              <a:rPr lang="zh-CN" altLang="en-US" dirty="0">
                <a:cs typeface="+mn-ea"/>
                <a:sym typeface="+mn-lt"/>
              </a:rPr>
              <a:t>：将源操作数和目的操作数相加，结果送到目的操作数。</a:t>
            </a:r>
          </a:p>
          <a:p>
            <a:pPr lvl="1"/>
            <a:r>
              <a:rPr lang="en-US" altLang="zh-CN" dirty="0">
                <a:cs typeface="+mn-ea"/>
                <a:sym typeface="+mn-lt"/>
              </a:rPr>
              <a:t>ADC</a:t>
            </a:r>
            <a:r>
              <a:rPr lang="zh-CN" altLang="en-US" dirty="0">
                <a:cs typeface="+mn-ea"/>
                <a:sym typeface="+mn-lt"/>
              </a:rPr>
              <a:t>：将源操作数与目的操作数以及</a:t>
            </a:r>
            <a:r>
              <a:rPr lang="en-US" altLang="zh-CN" dirty="0">
                <a:cs typeface="+mn-ea"/>
                <a:sym typeface="+mn-lt"/>
              </a:rPr>
              <a:t>CF</a:t>
            </a:r>
            <a:r>
              <a:rPr lang="zh-CN" altLang="en-US" dirty="0">
                <a:cs typeface="+mn-ea"/>
                <a:sym typeface="+mn-lt"/>
              </a:rPr>
              <a:t>值相加，结果传送到目的操作数。</a:t>
            </a:r>
            <a:endParaRPr lang="en-US" altLang="zh-CN" dirty="0">
              <a:cs typeface="+mn-ea"/>
              <a:sym typeface="+mn-lt"/>
            </a:endParaRPr>
          </a:p>
          <a:p>
            <a:pPr lvl="1"/>
            <a:r>
              <a:rPr lang="zh-CN" altLang="en-US" dirty="0">
                <a:cs typeface="+mn-ea"/>
                <a:sym typeface="+mn-lt"/>
              </a:rPr>
              <a:t>指令格式：</a:t>
            </a:r>
            <a:r>
              <a:rPr lang="en-US" altLang="zh-CN" dirty="0">
                <a:cs typeface="+mn-ea"/>
                <a:sym typeface="+mn-lt"/>
              </a:rPr>
              <a:t>ADD (ADC) DEST</a:t>
            </a:r>
            <a:r>
              <a:rPr lang="zh-CN" altLang="en-US" dirty="0">
                <a:cs typeface="+mn-ea"/>
                <a:sym typeface="+mn-lt"/>
              </a:rPr>
              <a:t>，</a:t>
            </a:r>
            <a:r>
              <a:rPr lang="en-US" altLang="zh-CN" dirty="0">
                <a:cs typeface="+mn-ea"/>
                <a:sym typeface="+mn-lt"/>
              </a:rPr>
              <a:t>SRC</a:t>
            </a:r>
            <a:endParaRPr lang="zh-CN" altLang="en-US" dirty="0">
              <a:cs typeface="+mn-ea"/>
              <a:sym typeface="+mn-lt"/>
            </a:endParaRPr>
          </a:p>
          <a:p>
            <a:pPr lvl="2"/>
            <a:r>
              <a:rPr lang="zh-CN" altLang="en-US" dirty="0">
                <a:cs typeface="+mn-ea"/>
                <a:sym typeface="+mn-lt"/>
              </a:rPr>
              <a:t>注：</a:t>
            </a:r>
            <a:r>
              <a:rPr lang="en-US" altLang="zh-CN" dirty="0">
                <a:solidFill>
                  <a:srgbClr val="FF0000"/>
                </a:solidFill>
                <a:cs typeface="+mn-ea"/>
                <a:sym typeface="+mn-lt"/>
              </a:rPr>
              <a:t>ADD</a:t>
            </a:r>
            <a:r>
              <a:rPr lang="zh-CN" altLang="en-US" dirty="0">
                <a:solidFill>
                  <a:srgbClr val="FF0000"/>
                </a:solidFill>
                <a:cs typeface="+mn-ea"/>
                <a:sym typeface="+mn-lt"/>
              </a:rPr>
              <a:t>，</a:t>
            </a:r>
            <a:r>
              <a:rPr lang="en-US" altLang="zh-CN" dirty="0">
                <a:solidFill>
                  <a:srgbClr val="FF0000"/>
                </a:solidFill>
                <a:cs typeface="+mn-ea"/>
                <a:sym typeface="+mn-lt"/>
              </a:rPr>
              <a:t>ADC</a:t>
            </a:r>
            <a:r>
              <a:rPr lang="zh-CN" altLang="en-US" dirty="0">
                <a:solidFill>
                  <a:srgbClr val="FF0000"/>
                </a:solidFill>
                <a:cs typeface="+mn-ea"/>
                <a:sym typeface="+mn-lt"/>
              </a:rPr>
              <a:t>指令影响的标志位是</a:t>
            </a:r>
            <a:r>
              <a:rPr lang="en-US" altLang="zh-CN" dirty="0">
                <a:solidFill>
                  <a:srgbClr val="FF0000"/>
                </a:solidFill>
                <a:cs typeface="+mn-ea"/>
                <a:sym typeface="+mn-lt"/>
              </a:rPr>
              <a:t>OF</a:t>
            </a:r>
            <a:r>
              <a:rPr lang="zh-CN" altLang="en-US" dirty="0">
                <a:solidFill>
                  <a:srgbClr val="FF0000"/>
                </a:solidFill>
                <a:cs typeface="+mn-ea"/>
                <a:sym typeface="+mn-lt"/>
              </a:rPr>
              <a:t>，</a:t>
            </a:r>
            <a:r>
              <a:rPr lang="en-US" altLang="zh-CN" dirty="0">
                <a:solidFill>
                  <a:srgbClr val="FF0000"/>
                </a:solidFill>
                <a:cs typeface="+mn-ea"/>
                <a:sym typeface="+mn-lt"/>
              </a:rPr>
              <a:t>SF</a:t>
            </a:r>
            <a:r>
              <a:rPr lang="zh-CN" altLang="en-US" dirty="0">
                <a:solidFill>
                  <a:srgbClr val="FF0000"/>
                </a:solidFill>
                <a:cs typeface="+mn-ea"/>
                <a:sym typeface="+mn-lt"/>
              </a:rPr>
              <a:t>，</a:t>
            </a:r>
            <a:r>
              <a:rPr lang="en-US" altLang="zh-CN" dirty="0">
                <a:solidFill>
                  <a:srgbClr val="FF0000"/>
                </a:solidFill>
                <a:cs typeface="+mn-ea"/>
                <a:sym typeface="+mn-lt"/>
              </a:rPr>
              <a:t>ZF</a:t>
            </a:r>
            <a:r>
              <a:rPr lang="zh-CN" altLang="en-US" dirty="0">
                <a:solidFill>
                  <a:srgbClr val="FF0000"/>
                </a:solidFill>
                <a:cs typeface="+mn-ea"/>
                <a:sym typeface="+mn-lt"/>
              </a:rPr>
              <a:t>，</a:t>
            </a:r>
            <a:r>
              <a:rPr lang="en-US" altLang="zh-CN" dirty="0">
                <a:solidFill>
                  <a:srgbClr val="FF0000"/>
                </a:solidFill>
                <a:cs typeface="+mn-ea"/>
                <a:sym typeface="+mn-lt"/>
              </a:rPr>
              <a:t>AF</a:t>
            </a:r>
            <a:r>
              <a:rPr lang="zh-CN" altLang="en-US" dirty="0">
                <a:solidFill>
                  <a:srgbClr val="FF0000"/>
                </a:solidFill>
                <a:cs typeface="+mn-ea"/>
                <a:sym typeface="+mn-lt"/>
              </a:rPr>
              <a:t>，</a:t>
            </a:r>
            <a:r>
              <a:rPr lang="en-US" altLang="zh-CN" dirty="0">
                <a:solidFill>
                  <a:srgbClr val="FF0000"/>
                </a:solidFill>
                <a:cs typeface="+mn-ea"/>
                <a:sym typeface="+mn-lt"/>
              </a:rPr>
              <a:t>PF</a:t>
            </a:r>
            <a:r>
              <a:rPr lang="zh-CN" altLang="en-US" dirty="0">
                <a:solidFill>
                  <a:srgbClr val="FF0000"/>
                </a:solidFill>
                <a:cs typeface="+mn-ea"/>
                <a:sym typeface="+mn-lt"/>
              </a:rPr>
              <a:t>，</a:t>
            </a:r>
            <a:r>
              <a:rPr lang="en-US" altLang="zh-CN" dirty="0">
                <a:solidFill>
                  <a:srgbClr val="FF0000"/>
                </a:solidFill>
                <a:cs typeface="+mn-ea"/>
                <a:sym typeface="+mn-lt"/>
              </a:rPr>
              <a:t>CF</a:t>
            </a:r>
            <a:endParaRPr lang="zh-CN" altLang="en-US" dirty="0">
              <a:solidFill>
                <a:srgbClr val="FF0000"/>
              </a:solidFill>
              <a:cs typeface="+mn-ea"/>
              <a:sym typeface="+mn-lt"/>
            </a:endParaRPr>
          </a:p>
          <a:p>
            <a:pPr lvl="1"/>
            <a:r>
              <a:rPr lang="en-US" altLang="zh-CN" dirty="0">
                <a:cs typeface="+mn-ea"/>
                <a:sym typeface="+mn-lt"/>
              </a:rPr>
              <a:t>INC</a:t>
            </a:r>
            <a:r>
              <a:rPr lang="zh-CN" altLang="en-US" dirty="0">
                <a:cs typeface="+mn-ea"/>
                <a:sym typeface="+mn-lt"/>
              </a:rPr>
              <a:t>：目的操作数加一，结果送入目的操作数</a:t>
            </a:r>
            <a:endParaRPr lang="en-US" altLang="zh-CN" dirty="0">
              <a:cs typeface="+mn-ea"/>
              <a:sym typeface="+mn-lt"/>
            </a:endParaRPr>
          </a:p>
          <a:p>
            <a:pPr lvl="2"/>
            <a:r>
              <a:rPr lang="zh-CN" altLang="en-US" dirty="0">
                <a:cs typeface="+mn-ea"/>
                <a:sym typeface="+mn-lt"/>
              </a:rPr>
              <a:t>目的操作数可以为通用寄存器或存储器操作数</a:t>
            </a:r>
          </a:p>
          <a:p>
            <a:pPr lvl="1"/>
            <a:r>
              <a:rPr lang="zh-CN" altLang="en-US" dirty="0">
                <a:cs typeface="+mn-ea"/>
                <a:sym typeface="+mn-lt"/>
              </a:rPr>
              <a:t>指令格式：</a:t>
            </a:r>
            <a:r>
              <a:rPr lang="en-US" altLang="zh-CN" dirty="0">
                <a:cs typeface="+mn-ea"/>
                <a:sym typeface="+mn-lt"/>
              </a:rPr>
              <a:t>INC DEST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算术运算指令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DB2F1CCA-DAB7-403C-AFAA-C65356861204}"/>
              </a:ext>
            </a:extLst>
          </p:cNvPr>
          <p:cNvSpPr>
            <a:spLocks noGrp="1"/>
          </p:cNvSpPr>
          <p:nvPr>
            <p:ph type="sldNum" sz="quarter" idx="12"/>
          </p:nvPr>
        </p:nvSpPr>
        <p:spPr/>
        <p:txBody>
          <a:bodyPr/>
          <a:lstStyle/>
          <a:p>
            <a:pPr algn="r"/>
            <a:fld id="{16F781C4-B8D4-4498-9C49-C9A9BB9F3E73}" type="slidenum">
              <a:rPr lang="zh-CN" altLang="en-US" smtClean="0"/>
              <a:pPr algn="r"/>
              <a:t>76</a:t>
            </a:fld>
            <a:endParaRPr lang="zh-CN" altLang="en-US" dirty="0"/>
          </a:p>
        </p:txBody>
      </p:sp>
    </p:spTree>
    <p:extLst>
      <p:ext uri="{BB962C8B-B14F-4D97-AF65-F5344CB8AC3E}">
        <p14:creationId xmlns:p14="http://schemas.microsoft.com/office/powerpoint/2010/main" val="426243692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fontScale="92500" lnSpcReduction="10000"/>
          </a:bodyPr>
          <a:lstStyle/>
          <a:p>
            <a:r>
              <a:rPr lang="zh-CN" altLang="en-US" dirty="0">
                <a:cs typeface="+mn-ea"/>
                <a:sym typeface="+mn-lt"/>
              </a:rPr>
              <a:t>减法指令</a:t>
            </a:r>
          </a:p>
          <a:p>
            <a:pPr lvl="1"/>
            <a:r>
              <a:rPr lang="en-US" altLang="zh-CN" dirty="0">
                <a:cs typeface="+mn-ea"/>
                <a:sym typeface="+mn-lt"/>
              </a:rPr>
              <a:t>SUB</a:t>
            </a:r>
            <a:r>
              <a:rPr lang="zh-CN" altLang="en-US" dirty="0">
                <a:cs typeface="+mn-ea"/>
                <a:sym typeface="+mn-lt"/>
              </a:rPr>
              <a:t>：将目的操作数减去源操作数，结果送入目的操作数。</a:t>
            </a:r>
          </a:p>
          <a:p>
            <a:pPr lvl="1"/>
            <a:r>
              <a:rPr lang="en-US" altLang="zh-CN" dirty="0">
                <a:cs typeface="+mn-ea"/>
                <a:sym typeface="+mn-lt"/>
              </a:rPr>
              <a:t>SBB</a:t>
            </a:r>
            <a:r>
              <a:rPr lang="zh-CN" altLang="en-US" dirty="0">
                <a:cs typeface="+mn-ea"/>
                <a:sym typeface="+mn-lt"/>
              </a:rPr>
              <a:t>：将目的操作数减去源操作数，再减去</a:t>
            </a:r>
            <a:r>
              <a:rPr lang="en-US" altLang="zh-CN" dirty="0">
                <a:cs typeface="+mn-ea"/>
                <a:sym typeface="+mn-lt"/>
              </a:rPr>
              <a:t>CF</a:t>
            </a:r>
            <a:r>
              <a:rPr lang="zh-CN" altLang="en-US" dirty="0">
                <a:cs typeface="+mn-ea"/>
                <a:sym typeface="+mn-lt"/>
              </a:rPr>
              <a:t>值，结果送入目的操作数。</a:t>
            </a:r>
          </a:p>
          <a:p>
            <a:pPr lvl="1"/>
            <a:r>
              <a:rPr lang="zh-CN" altLang="en-US" dirty="0">
                <a:cs typeface="+mn-ea"/>
                <a:sym typeface="+mn-lt"/>
              </a:rPr>
              <a:t>指令格式：</a:t>
            </a:r>
            <a:r>
              <a:rPr lang="en-US" altLang="zh-CN" dirty="0">
                <a:cs typeface="+mn-ea"/>
                <a:sym typeface="+mn-lt"/>
              </a:rPr>
              <a:t>SUB (SBB) DEST</a:t>
            </a:r>
            <a:r>
              <a:rPr lang="zh-CN" altLang="en-US" dirty="0">
                <a:cs typeface="+mn-ea"/>
                <a:sym typeface="+mn-lt"/>
              </a:rPr>
              <a:t>，</a:t>
            </a:r>
            <a:r>
              <a:rPr lang="en-US" altLang="zh-CN" dirty="0">
                <a:cs typeface="+mn-ea"/>
                <a:sym typeface="+mn-lt"/>
              </a:rPr>
              <a:t>SRC</a:t>
            </a:r>
            <a:endParaRPr lang="zh-CN" altLang="en-US" dirty="0">
              <a:cs typeface="+mn-ea"/>
              <a:sym typeface="+mn-lt"/>
            </a:endParaRPr>
          </a:p>
          <a:p>
            <a:pPr lvl="2"/>
            <a:r>
              <a:rPr lang="zh-CN" altLang="en-US" dirty="0">
                <a:cs typeface="+mn-ea"/>
                <a:sym typeface="+mn-lt"/>
              </a:rPr>
              <a:t>注：</a:t>
            </a:r>
            <a:r>
              <a:rPr lang="en-US" altLang="zh-CN" dirty="0">
                <a:solidFill>
                  <a:srgbClr val="FF0000"/>
                </a:solidFill>
                <a:cs typeface="+mn-ea"/>
                <a:sym typeface="+mn-lt"/>
              </a:rPr>
              <a:t>SUB</a:t>
            </a:r>
            <a:r>
              <a:rPr lang="zh-CN" altLang="en-US" dirty="0">
                <a:solidFill>
                  <a:srgbClr val="FF0000"/>
                </a:solidFill>
                <a:cs typeface="+mn-ea"/>
                <a:sym typeface="+mn-lt"/>
              </a:rPr>
              <a:t>，</a:t>
            </a:r>
            <a:r>
              <a:rPr lang="en-US" altLang="zh-CN" dirty="0">
                <a:solidFill>
                  <a:srgbClr val="FF0000"/>
                </a:solidFill>
                <a:cs typeface="+mn-ea"/>
                <a:sym typeface="+mn-lt"/>
              </a:rPr>
              <a:t>SBB</a:t>
            </a:r>
            <a:r>
              <a:rPr lang="zh-CN" altLang="en-US" dirty="0">
                <a:solidFill>
                  <a:srgbClr val="FF0000"/>
                </a:solidFill>
                <a:cs typeface="+mn-ea"/>
                <a:sym typeface="+mn-lt"/>
              </a:rPr>
              <a:t>指令影响的标志位是</a:t>
            </a:r>
            <a:r>
              <a:rPr lang="en-US" altLang="zh-CN" dirty="0">
                <a:solidFill>
                  <a:srgbClr val="FF0000"/>
                </a:solidFill>
                <a:cs typeface="+mn-ea"/>
                <a:sym typeface="+mn-lt"/>
              </a:rPr>
              <a:t>OF</a:t>
            </a:r>
            <a:r>
              <a:rPr lang="zh-CN" altLang="en-US" dirty="0">
                <a:solidFill>
                  <a:srgbClr val="FF0000"/>
                </a:solidFill>
                <a:cs typeface="+mn-ea"/>
                <a:sym typeface="+mn-lt"/>
              </a:rPr>
              <a:t>，</a:t>
            </a:r>
            <a:r>
              <a:rPr lang="en-US" altLang="zh-CN" dirty="0">
                <a:solidFill>
                  <a:srgbClr val="FF0000"/>
                </a:solidFill>
                <a:cs typeface="+mn-ea"/>
                <a:sym typeface="+mn-lt"/>
              </a:rPr>
              <a:t>SF</a:t>
            </a:r>
            <a:r>
              <a:rPr lang="zh-CN" altLang="en-US" dirty="0">
                <a:solidFill>
                  <a:srgbClr val="FF0000"/>
                </a:solidFill>
                <a:cs typeface="+mn-ea"/>
                <a:sym typeface="+mn-lt"/>
              </a:rPr>
              <a:t>，</a:t>
            </a:r>
            <a:r>
              <a:rPr lang="en-US" altLang="zh-CN" dirty="0">
                <a:solidFill>
                  <a:srgbClr val="FF0000"/>
                </a:solidFill>
                <a:cs typeface="+mn-ea"/>
                <a:sym typeface="+mn-lt"/>
              </a:rPr>
              <a:t>ZF</a:t>
            </a:r>
            <a:r>
              <a:rPr lang="zh-CN" altLang="en-US" dirty="0">
                <a:solidFill>
                  <a:srgbClr val="FF0000"/>
                </a:solidFill>
                <a:cs typeface="+mn-ea"/>
                <a:sym typeface="+mn-lt"/>
              </a:rPr>
              <a:t>，</a:t>
            </a:r>
            <a:r>
              <a:rPr lang="en-US" altLang="zh-CN" dirty="0">
                <a:solidFill>
                  <a:srgbClr val="FF0000"/>
                </a:solidFill>
                <a:cs typeface="+mn-ea"/>
                <a:sym typeface="+mn-lt"/>
              </a:rPr>
              <a:t>AF</a:t>
            </a:r>
            <a:r>
              <a:rPr lang="zh-CN" altLang="en-US" dirty="0">
                <a:solidFill>
                  <a:srgbClr val="FF0000"/>
                </a:solidFill>
                <a:cs typeface="+mn-ea"/>
                <a:sym typeface="+mn-lt"/>
              </a:rPr>
              <a:t>，</a:t>
            </a:r>
            <a:r>
              <a:rPr lang="en-US" altLang="zh-CN" dirty="0">
                <a:solidFill>
                  <a:srgbClr val="FF0000"/>
                </a:solidFill>
                <a:cs typeface="+mn-ea"/>
                <a:sym typeface="+mn-lt"/>
              </a:rPr>
              <a:t>PF</a:t>
            </a:r>
            <a:r>
              <a:rPr lang="zh-CN" altLang="en-US" dirty="0">
                <a:solidFill>
                  <a:srgbClr val="FF0000"/>
                </a:solidFill>
                <a:cs typeface="+mn-ea"/>
                <a:sym typeface="+mn-lt"/>
              </a:rPr>
              <a:t>，</a:t>
            </a:r>
            <a:r>
              <a:rPr lang="en-US" altLang="zh-CN" dirty="0">
                <a:solidFill>
                  <a:srgbClr val="FF0000"/>
                </a:solidFill>
                <a:cs typeface="+mn-ea"/>
                <a:sym typeface="+mn-lt"/>
              </a:rPr>
              <a:t>CF</a:t>
            </a:r>
            <a:r>
              <a:rPr lang="zh-CN" altLang="en-US" dirty="0">
                <a:cs typeface="+mn-ea"/>
                <a:sym typeface="+mn-lt"/>
              </a:rPr>
              <a:t>。</a:t>
            </a:r>
          </a:p>
          <a:p>
            <a:pPr lvl="1"/>
            <a:r>
              <a:rPr lang="en-US" altLang="zh-CN" dirty="0">
                <a:cs typeface="+mn-ea"/>
                <a:sym typeface="+mn-lt"/>
              </a:rPr>
              <a:t>DEC</a:t>
            </a:r>
            <a:r>
              <a:rPr lang="zh-CN" altLang="en-US" dirty="0">
                <a:cs typeface="+mn-ea"/>
                <a:sym typeface="+mn-lt"/>
              </a:rPr>
              <a:t>：目的操作数减一，结果送入目的操作数</a:t>
            </a:r>
            <a:endParaRPr lang="en-US" altLang="zh-CN" dirty="0">
              <a:cs typeface="+mn-ea"/>
              <a:sym typeface="+mn-lt"/>
            </a:endParaRPr>
          </a:p>
          <a:p>
            <a:pPr lvl="2"/>
            <a:r>
              <a:rPr lang="zh-CN" altLang="en-US" dirty="0">
                <a:cs typeface="+mn-ea"/>
                <a:sym typeface="+mn-lt"/>
              </a:rPr>
              <a:t>目的操作数可以为通用寄存器或存储器操作数。</a:t>
            </a:r>
          </a:p>
          <a:p>
            <a:pPr lvl="1"/>
            <a:r>
              <a:rPr lang="zh-CN" altLang="en-US" dirty="0">
                <a:cs typeface="+mn-ea"/>
                <a:sym typeface="+mn-lt"/>
              </a:rPr>
              <a:t>指令格式：</a:t>
            </a:r>
            <a:r>
              <a:rPr lang="en-US" altLang="zh-CN" dirty="0">
                <a:cs typeface="+mn-ea"/>
                <a:sym typeface="+mn-lt"/>
              </a:rPr>
              <a:t>DEC DEST</a:t>
            </a:r>
            <a:endParaRPr lang="zh-CN" altLang="en-US" dirty="0">
              <a:cs typeface="+mn-ea"/>
              <a:sym typeface="+mn-lt"/>
            </a:endParaRPr>
          </a:p>
          <a:p>
            <a:pPr lvl="2"/>
            <a:r>
              <a:rPr lang="zh-CN" altLang="en-US" dirty="0">
                <a:cs typeface="+mn-ea"/>
                <a:sym typeface="+mn-lt"/>
              </a:rPr>
              <a:t>注：</a:t>
            </a:r>
            <a:r>
              <a:rPr lang="en-US" altLang="zh-CN" dirty="0">
                <a:cs typeface="+mn-ea"/>
                <a:sym typeface="+mn-lt"/>
              </a:rPr>
              <a:t>INC</a:t>
            </a:r>
            <a:r>
              <a:rPr lang="zh-CN" altLang="en-US" dirty="0">
                <a:cs typeface="+mn-ea"/>
                <a:sym typeface="+mn-lt"/>
              </a:rPr>
              <a:t>，</a:t>
            </a:r>
            <a:r>
              <a:rPr lang="en-US" altLang="zh-CN" dirty="0">
                <a:cs typeface="+mn-ea"/>
                <a:sym typeface="+mn-lt"/>
              </a:rPr>
              <a:t>DEC</a:t>
            </a:r>
            <a:r>
              <a:rPr lang="zh-CN" altLang="en-US" dirty="0">
                <a:cs typeface="+mn-ea"/>
                <a:sym typeface="+mn-lt"/>
              </a:rPr>
              <a:t>指令影响的标志位为</a:t>
            </a:r>
            <a:r>
              <a:rPr lang="en-US" altLang="zh-CN" dirty="0">
                <a:cs typeface="+mn-ea"/>
                <a:sym typeface="+mn-lt"/>
              </a:rPr>
              <a:t>OF</a:t>
            </a:r>
            <a:r>
              <a:rPr lang="zh-CN" altLang="en-US" dirty="0">
                <a:cs typeface="+mn-ea"/>
                <a:sym typeface="+mn-lt"/>
              </a:rPr>
              <a:t>，</a:t>
            </a:r>
            <a:r>
              <a:rPr lang="en-US" altLang="zh-CN" dirty="0">
                <a:cs typeface="+mn-ea"/>
                <a:sym typeface="+mn-lt"/>
              </a:rPr>
              <a:t>SF</a:t>
            </a:r>
            <a:r>
              <a:rPr lang="zh-CN" altLang="en-US" dirty="0">
                <a:cs typeface="+mn-ea"/>
                <a:sym typeface="+mn-lt"/>
              </a:rPr>
              <a:t>，</a:t>
            </a:r>
            <a:r>
              <a:rPr lang="en-US" altLang="zh-CN" dirty="0">
                <a:cs typeface="+mn-ea"/>
                <a:sym typeface="+mn-lt"/>
              </a:rPr>
              <a:t>ZF</a:t>
            </a:r>
            <a:r>
              <a:rPr lang="zh-CN" altLang="en-US" dirty="0">
                <a:cs typeface="+mn-ea"/>
                <a:sym typeface="+mn-lt"/>
              </a:rPr>
              <a:t>，</a:t>
            </a:r>
            <a:r>
              <a:rPr lang="en-US" altLang="zh-CN" dirty="0">
                <a:cs typeface="+mn-ea"/>
                <a:sym typeface="+mn-lt"/>
              </a:rPr>
              <a:t>AF</a:t>
            </a:r>
            <a:r>
              <a:rPr lang="zh-CN" altLang="en-US" dirty="0">
                <a:cs typeface="+mn-ea"/>
                <a:sym typeface="+mn-lt"/>
              </a:rPr>
              <a:t>，</a:t>
            </a:r>
            <a:r>
              <a:rPr lang="en-US" altLang="zh-CN" dirty="0">
                <a:cs typeface="+mn-ea"/>
                <a:sym typeface="+mn-lt"/>
              </a:rPr>
              <a:t>PF</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算术运算指令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8A017E96-368E-4C7B-BD1C-DD616239E442}"/>
              </a:ext>
            </a:extLst>
          </p:cNvPr>
          <p:cNvSpPr>
            <a:spLocks noGrp="1"/>
          </p:cNvSpPr>
          <p:nvPr>
            <p:ph type="sldNum" sz="quarter" idx="12"/>
          </p:nvPr>
        </p:nvSpPr>
        <p:spPr/>
        <p:txBody>
          <a:bodyPr/>
          <a:lstStyle/>
          <a:p>
            <a:pPr algn="r"/>
            <a:fld id="{16F781C4-B8D4-4498-9C49-C9A9BB9F3E73}" type="slidenum">
              <a:rPr lang="zh-CN" altLang="en-US" smtClean="0"/>
              <a:pPr algn="r"/>
              <a:t>77</a:t>
            </a:fld>
            <a:endParaRPr lang="zh-CN" altLang="en-US" dirty="0"/>
          </a:p>
        </p:txBody>
      </p:sp>
    </p:spTree>
    <p:extLst>
      <p:ext uri="{BB962C8B-B14F-4D97-AF65-F5344CB8AC3E}">
        <p14:creationId xmlns:p14="http://schemas.microsoft.com/office/powerpoint/2010/main" val="40968325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乘法指令</a:t>
            </a:r>
          </a:p>
          <a:p>
            <a:pPr lvl="1"/>
            <a:r>
              <a:rPr lang="en-US" altLang="zh-CN" dirty="0">
                <a:cs typeface="+mn-ea"/>
                <a:sym typeface="+mn-lt"/>
              </a:rPr>
              <a:t>MUL</a:t>
            </a:r>
            <a:r>
              <a:rPr lang="zh-CN" altLang="en-US" dirty="0">
                <a:cs typeface="+mn-ea"/>
                <a:sym typeface="+mn-lt"/>
              </a:rPr>
              <a:t>：无符号数乘法指令，将源操作数和累加器中的目的操作数相乘，</a:t>
            </a:r>
            <a:r>
              <a:rPr lang="zh-CN" altLang="en-US" dirty="0">
                <a:solidFill>
                  <a:srgbClr val="FF0000"/>
                </a:solidFill>
                <a:cs typeface="+mn-ea"/>
                <a:sym typeface="+mn-lt"/>
              </a:rPr>
              <a:t>结果送入累加器</a:t>
            </a:r>
            <a:r>
              <a:rPr lang="zh-CN" altLang="en-US" dirty="0">
                <a:cs typeface="+mn-ea"/>
                <a:sym typeface="+mn-lt"/>
              </a:rPr>
              <a:t>中</a:t>
            </a:r>
          </a:p>
          <a:p>
            <a:pPr lvl="1"/>
            <a:r>
              <a:rPr lang="en-US" altLang="zh-CN" dirty="0">
                <a:cs typeface="+mn-ea"/>
                <a:sym typeface="+mn-lt"/>
              </a:rPr>
              <a:t>IMUL</a:t>
            </a:r>
            <a:r>
              <a:rPr lang="zh-CN" altLang="en-US" dirty="0">
                <a:cs typeface="+mn-ea"/>
                <a:sym typeface="+mn-lt"/>
              </a:rPr>
              <a:t>：有符号数乘法指令，将源操作数和累加器中的目的操作数相乘，</a:t>
            </a:r>
            <a:r>
              <a:rPr lang="zh-CN" altLang="en-US" dirty="0">
                <a:solidFill>
                  <a:srgbClr val="FF0000"/>
                </a:solidFill>
                <a:cs typeface="+mn-ea"/>
                <a:sym typeface="+mn-lt"/>
              </a:rPr>
              <a:t>结果送入累加器</a:t>
            </a:r>
            <a:r>
              <a:rPr lang="zh-CN" altLang="en-US" dirty="0">
                <a:cs typeface="+mn-ea"/>
                <a:sym typeface="+mn-lt"/>
              </a:rPr>
              <a:t>中</a:t>
            </a:r>
          </a:p>
          <a:p>
            <a:pPr lvl="1"/>
            <a:r>
              <a:rPr lang="zh-CN" altLang="en-US" dirty="0">
                <a:cs typeface="+mn-ea"/>
                <a:sym typeface="+mn-lt"/>
              </a:rPr>
              <a:t>指令格式：</a:t>
            </a:r>
            <a:r>
              <a:rPr lang="en-US" altLang="zh-CN" dirty="0">
                <a:cs typeface="+mn-ea"/>
                <a:sym typeface="+mn-lt"/>
              </a:rPr>
              <a:t>MUL (IMUL) SRC</a:t>
            </a:r>
            <a:endParaRPr lang="zh-CN" altLang="en-US" dirty="0">
              <a:cs typeface="+mn-ea"/>
              <a:sym typeface="+mn-lt"/>
            </a:endParaRPr>
          </a:p>
          <a:p>
            <a:pPr lvl="1"/>
            <a:r>
              <a:rPr lang="zh-CN" altLang="en-US" dirty="0">
                <a:cs typeface="+mn-ea"/>
                <a:sym typeface="+mn-lt"/>
              </a:rPr>
              <a:t>说明：</a:t>
            </a:r>
            <a:r>
              <a:rPr lang="en-US" altLang="zh-CN" dirty="0">
                <a:cs typeface="+mn-ea"/>
                <a:sym typeface="+mn-lt"/>
              </a:rPr>
              <a:t>MUL</a:t>
            </a:r>
            <a:r>
              <a:rPr lang="zh-CN" altLang="en-US" dirty="0">
                <a:cs typeface="+mn-ea"/>
                <a:sym typeface="+mn-lt"/>
              </a:rPr>
              <a:t>，</a:t>
            </a:r>
            <a:r>
              <a:rPr lang="en-US" altLang="zh-CN" dirty="0">
                <a:cs typeface="+mn-ea"/>
                <a:sym typeface="+mn-lt"/>
              </a:rPr>
              <a:t>IMUL</a:t>
            </a:r>
            <a:r>
              <a:rPr lang="zh-CN" altLang="en-US" dirty="0">
                <a:cs typeface="+mn-ea"/>
                <a:sym typeface="+mn-lt"/>
              </a:rPr>
              <a:t>指令的源操作数为通用寄存器或存储器操作数，</a:t>
            </a:r>
            <a:r>
              <a:rPr lang="zh-CN" altLang="en-US" dirty="0">
                <a:solidFill>
                  <a:srgbClr val="FF0000"/>
                </a:solidFill>
                <a:cs typeface="+mn-ea"/>
                <a:sym typeface="+mn-lt"/>
              </a:rPr>
              <a:t>目的操作数缺省存放在</a:t>
            </a:r>
            <a:r>
              <a:rPr lang="en-US" altLang="zh-CN" dirty="0">
                <a:solidFill>
                  <a:srgbClr val="FF0000"/>
                </a:solidFill>
                <a:cs typeface="+mn-ea"/>
                <a:sym typeface="+mn-lt"/>
              </a:rPr>
              <a:t>ACC</a:t>
            </a:r>
            <a:r>
              <a:rPr lang="zh-CN" altLang="en-US" dirty="0">
                <a:solidFill>
                  <a:srgbClr val="FF0000"/>
                </a:solidFill>
                <a:cs typeface="+mn-ea"/>
                <a:sym typeface="+mn-lt"/>
              </a:rPr>
              <a:t>累加器（</a:t>
            </a:r>
            <a:r>
              <a:rPr lang="en-US" altLang="zh-CN" dirty="0">
                <a:solidFill>
                  <a:srgbClr val="FF0000"/>
                </a:solidFill>
                <a:cs typeface="+mn-ea"/>
                <a:sym typeface="+mn-lt"/>
              </a:rPr>
              <a:t>AL</a:t>
            </a:r>
            <a:r>
              <a:rPr lang="zh-CN" altLang="en-US" dirty="0">
                <a:solidFill>
                  <a:srgbClr val="FF0000"/>
                </a:solidFill>
                <a:cs typeface="+mn-ea"/>
                <a:sym typeface="+mn-lt"/>
              </a:rPr>
              <a:t>，</a:t>
            </a:r>
            <a:r>
              <a:rPr lang="en-US" altLang="zh-CN" dirty="0">
                <a:solidFill>
                  <a:srgbClr val="FF0000"/>
                </a:solidFill>
                <a:cs typeface="+mn-ea"/>
                <a:sym typeface="+mn-lt"/>
              </a:rPr>
              <a:t>AX</a:t>
            </a:r>
            <a:r>
              <a:rPr lang="zh-CN" altLang="en-US" dirty="0">
                <a:solidFill>
                  <a:srgbClr val="FF0000"/>
                </a:solidFill>
                <a:cs typeface="+mn-ea"/>
                <a:sym typeface="+mn-lt"/>
              </a:rPr>
              <a:t>，</a:t>
            </a:r>
            <a:r>
              <a:rPr lang="en-US" altLang="zh-CN" dirty="0">
                <a:solidFill>
                  <a:srgbClr val="FF0000"/>
                </a:solidFill>
                <a:cs typeface="+mn-ea"/>
                <a:sym typeface="+mn-lt"/>
              </a:rPr>
              <a:t>EAX</a:t>
            </a:r>
            <a:r>
              <a:rPr lang="zh-CN" altLang="en-US" dirty="0">
                <a:solidFill>
                  <a:srgbClr val="FF0000"/>
                </a:solidFill>
                <a:cs typeface="+mn-ea"/>
                <a:sym typeface="+mn-lt"/>
              </a:rPr>
              <a:t>）中</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算术运算指令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73FFA3F5-81BE-4C72-8073-41656158CA68}"/>
              </a:ext>
            </a:extLst>
          </p:cNvPr>
          <p:cNvSpPr>
            <a:spLocks noGrp="1"/>
          </p:cNvSpPr>
          <p:nvPr>
            <p:ph type="sldNum" sz="quarter" idx="12"/>
          </p:nvPr>
        </p:nvSpPr>
        <p:spPr/>
        <p:txBody>
          <a:bodyPr/>
          <a:lstStyle/>
          <a:p>
            <a:pPr algn="r"/>
            <a:fld id="{16F781C4-B8D4-4498-9C49-C9A9BB9F3E73}" type="slidenum">
              <a:rPr lang="zh-CN" altLang="en-US" smtClean="0"/>
              <a:pPr algn="r"/>
              <a:t>78</a:t>
            </a:fld>
            <a:endParaRPr lang="zh-CN" altLang="en-US" dirty="0"/>
          </a:p>
        </p:txBody>
      </p:sp>
    </p:spTree>
    <p:extLst>
      <p:ext uri="{BB962C8B-B14F-4D97-AF65-F5344CB8AC3E}">
        <p14:creationId xmlns:p14="http://schemas.microsoft.com/office/powerpoint/2010/main" val="905268476"/>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778180" cy="5184576"/>
          </a:xfrm>
        </p:spPr>
        <p:txBody>
          <a:bodyPr>
            <a:normAutofit fontScale="92500" lnSpcReduction="10000"/>
          </a:bodyPr>
          <a:lstStyle/>
          <a:p>
            <a:r>
              <a:rPr lang="zh-CN" altLang="en-US" dirty="0">
                <a:cs typeface="+mn-ea"/>
                <a:sym typeface="+mn-lt"/>
              </a:rPr>
              <a:t>除法指令</a:t>
            </a:r>
          </a:p>
          <a:p>
            <a:pPr lvl="1"/>
            <a:r>
              <a:rPr lang="en-US" altLang="zh-CN" dirty="0">
                <a:cs typeface="+mn-ea"/>
                <a:sym typeface="+mn-lt"/>
              </a:rPr>
              <a:t>DIV</a:t>
            </a:r>
            <a:r>
              <a:rPr lang="zh-CN" altLang="en-US" dirty="0">
                <a:cs typeface="+mn-ea"/>
                <a:sym typeface="+mn-lt"/>
              </a:rPr>
              <a:t>：无符号除法指令</a:t>
            </a:r>
          </a:p>
          <a:p>
            <a:pPr lvl="1"/>
            <a:r>
              <a:rPr lang="en-US" altLang="zh-CN" dirty="0">
                <a:cs typeface="+mn-ea"/>
                <a:sym typeface="+mn-lt"/>
              </a:rPr>
              <a:t>IDIV</a:t>
            </a:r>
            <a:r>
              <a:rPr lang="zh-CN" altLang="en-US" dirty="0">
                <a:cs typeface="+mn-ea"/>
                <a:sym typeface="+mn-lt"/>
              </a:rPr>
              <a:t>：有符号除法指令</a:t>
            </a:r>
          </a:p>
          <a:p>
            <a:pPr lvl="1"/>
            <a:r>
              <a:rPr lang="zh-CN" altLang="en-US" dirty="0">
                <a:cs typeface="+mn-ea"/>
                <a:sym typeface="+mn-lt"/>
              </a:rPr>
              <a:t>指令格式：</a:t>
            </a:r>
            <a:r>
              <a:rPr lang="en-US" altLang="zh-CN" dirty="0">
                <a:solidFill>
                  <a:srgbClr val="FF0000"/>
                </a:solidFill>
                <a:cs typeface="+mn-ea"/>
                <a:sym typeface="+mn-lt"/>
              </a:rPr>
              <a:t>DIV</a:t>
            </a:r>
            <a:r>
              <a:rPr lang="en-US" altLang="zh-CN" dirty="0">
                <a:cs typeface="+mn-ea"/>
                <a:sym typeface="+mn-lt"/>
              </a:rPr>
              <a:t> (</a:t>
            </a:r>
            <a:r>
              <a:rPr lang="en-US" altLang="zh-CN" dirty="0">
                <a:solidFill>
                  <a:srgbClr val="00B050"/>
                </a:solidFill>
                <a:cs typeface="+mn-ea"/>
                <a:sym typeface="+mn-lt"/>
              </a:rPr>
              <a:t>IDIV</a:t>
            </a:r>
            <a:r>
              <a:rPr lang="en-US" altLang="zh-CN" dirty="0">
                <a:cs typeface="+mn-ea"/>
                <a:sym typeface="+mn-lt"/>
              </a:rPr>
              <a:t>) </a:t>
            </a:r>
            <a:r>
              <a:rPr lang="en-US" altLang="zh-CN" dirty="0">
                <a:solidFill>
                  <a:srgbClr val="0000FF"/>
                </a:solidFill>
                <a:cs typeface="+mn-ea"/>
                <a:sym typeface="+mn-lt"/>
              </a:rPr>
              <a:t>SRC</a:t>
            </a:r>
            <a:r>
              <a:rPr lang="zh-CN" altLang="en-US" dirty="0">
                <a:cs typeface="+mn-ea"/>
                <a:sym typeface="+mn-lt"/>
              </a:rPr>
              <a:t>；假设</a:t>
            </a:r>
            <a:r>
              <a:rPr lang="zh-CN" altLang="en-US" dirty="0">
                <a:highlight>
                  <a:srgbClr val="FFFF00"/>
                </a:highlight>
                <a:cs typeface="+mn-ea"/>
                <a:sym typeface="+mn-lt"/>
              </a:rPr>
              <a:t>（</a:t>
            </a:r>
            <a:r>
              <a:rPr lang="en-US" altLang="zh-CN" dirty="0">
                <a:highlight>
                  <a:srgbClr val="FFFF00"/>
                </a:highlight>
                <a:cs typeface="+mn-ea"/>
                <a:sym typeface="+mn-lt"/>
              </a:rPr>
              <a:t>EAX</a:t>
            </a:r>
            <a:r>
              <a:rPr lang="zh-CN" altLang="en-US" dirty="0">
                <a:highlight>
                  <a:srgbClr val="FFFF00"/>
                </a:highlight>
                <a:cs typeface="+mn-ea"/>
                <a:sym typeface="+mn-lt"/>
              </a:rPr>
              <a:t>）</a:t>
            </a:r>
            <a:r>
              <a:rPr lang="en-US" altLang="zh-CN" dirty="0">
                <a:highlight>
                  <a:srgbClr val="FFFF00"/>
                </a:highlight>
                <a:cs typeface="+mn-ea"/>
                <a:sym typeface="+mn-lt"/>
              </a:rPr>
              <a:t>= 7</a:t>
            </a:r>
            <a:r>
              <a:rPr lang="zh-CN" altLang="en-US" dirty="0">
                <a:solidFill>
                  <a:srgbClr val="0000FF"/>
                </a:solidFill>
                <a:cs typeface="+mn-ea"/>
                <a:sym typeface="+mn-lt"/>
              </a:rPr>
              <a:t>，（</a:t>
            </a:r>
            <a:r>
              <a:rPr lang="en-US" altLang="zh-CN" dirty="0">
                <a:solidFill>
                  <a:srgbClr val="0000FF"/>
                </a:solidFill>
                <a:cs typeface="+mn-ea"/>
                <a:sym typeface="+mn-lt"/>
              </a:rPr>
              <a:t>EBX</a:t>
            </a:r>
            <a:r>
              <a:rPr lang="zh-CN" altLang="en-US" dirty="0">
                <a:solidFill>
                  <a:srgbClr val="0000FF"/>
                </a:solidFill>
                <a:cs typeface="+mn-ea"/>
                <a:sym typeface="+mn-lt"/>
              </a:rPr>
              <a:t>）</a:t>
            </a:r>
            <a:r>
              <a:rPr lang="en-US" altLang="zh-CN" dirty="0">
                <a:solidFill>
                  <a:srgbClr val="0000FF"/>
                </a:solidFill>
                <a:cs typeface="+mn-ea"/>
                <a:sym typeface="+mn-lt"/>
              </a:rPr>
              <a:t>=2</a:t>
            </a:r>
          </a:p>
          <a:p>
            <a:pPr lvl="2"/>
            <a:r>
              <a:rPr lang="en-US" altLang="zh-CN" dirty="0">
                <a:solidFill>
                  <a:srgbClr val="FF0000"/>
                </a:solidFill>
                <a:cs typeface="+mn-ea"/>
                <a:sym typeface="+mn-lt"/>
              </a:rPr>
              <a:t>DIV</a:t>
            </a:r>
            <a:r>
              <a:rPr lang="en-US" altLang="zh-CN" dirty="0">
                <a:solidFill>
                  <a:srgbClr val="0000FF"/>
                </a:solidFill>
                <a:cs typeface="+mn-ea"/>
                <a:sym typeface="+mn-lt"/>
              </a:rPr>
              <a:t> EBX</a:t>
            </a:r>
          </a:p>
          <a:p>
            <a:pPr lvl="2"/>
            <a:r>
              <a:rPr lang="zh-CN" altLang="en-US" dirty="0">
                <a:cs typeface="+mn-ea"/>
                <a:sym typeface="+mn-lt"/>
              </a:rPr>
              <a:t>“</a:t>
            </a:r>
            <a:r>
              <a:rPr lang="en-US" altLang="zh-CN" dirty="0">
                <a:highlight>
                  <a:srgbClr val="FFFF00"/>
                </a:highlight>
                <a:cs typeface="+mn-ea"/>
                <a:sym typeface="+mn-lt"/>
              </a:rPr>
              <a:t>7</a:t>
            </a:r>
            <a:r>
              <a:rPr lang="en-US" altLang="zh-CN" dirty="0">
                <a:cs typeface="+mn-ea"/>
                <a:sym typeface="+mn-lt"/>
              </a:rPr>
              <a:t>÷</a:t>
            </a:r>
            <a:r>
              <a:rPr lang="en-US" altLang="zh-CN" dirty="0">
                <a:solidFill>
                  <a:srgbClr val="0000FF"/>
                </a:solidFill>
                <a:cs typeface="+mn-ea"/>
                <a:sym typeface="+mn-lt"/>
              </a:rPr>
              <a:t>2</a:t>
            </a:r>
            <a:r>
              <a:rPr lang="zh-CN" altLang="en-US" dirty="0">
                <a:cs typeface="+mn-ea"/>
                <a:sym typeface="+mn-lt"/>
              </a:rPr>
              <a:t>”计算结果为，商：</a:t>
            </a:r>
            <a:r>
              <a:rPr lang="en-US" altLang="zh-CN" dirty="0">
                <a:highlight>
                  <a:srgbClr val="FFFF00"/>
                </a:highlight>
                <a:cs typeface="+mn-ea"/>
                <a:sym typeface="+mn-lt"/>
              </a:rPr>
              <a:t>(EAX)=3</a:t>
            </a:r>
            <a:r>
              <a:rPr lang="en-US" altLang="zh-CN" dirty="0">
                <a:cs typeface="+mn-ea"/>
                <a:sym typeface="+mn-lt"/>
              </a:rPr>
              <a:t>, </a:t>
            </a:r>
            <a:r>
              <a:rPr lang="zh-CN" altLang="en-US" dirty="0">
                <a:cs typeface="+mn-ea"/>
                <a:sym typeface="+mn-lt"/>
              </a:rPr>
              <a:t>余数： </a:t>
            </a:r>
            <a:r>
              <a:rPr lang="en-US" altLang="zh-CN" dirty="0">
                <a:solidFill>
                  <a:srgbClr val="C0504D"/>
                </a:solidFill>
                <a:cs typeface="+mn-ea"/>
                <a:sym typeface="+mn-lt"/>
              </a:rPr>
              <a:t>(EDX)=1</a:t>
            </a:r>
          </a:p>
          <a:p>
            <a:pPr lvl="1"/>
            <a:endParaRPr lang="zh-CN" altLang="en-US" dirty="0">
              <a:solidFill>
                <a:srgbClr val="0000FF"/>
              </a:solidFill>
              <a:cs typeface="+mn-ea"/>
              <a:sym typeface="+mn-lt"/>
            </a:endParaRPr>
          </a:p>
          <a:p>
            <a:pPr lvl="1"/>
            <a:r>
              <a:rPr lang="zh-CN" altLang="en-US" dirty="0">
                <a:cs typeface="+mn-ea"/>
                <a:sym typeface="+mn-lt"/>
              </a:rPr>
              <a:t>说明：</a:t>
            </a:r>
            <a:r>
              <a:rPr lang="en-US" altLang="zh-CN" dirty="0">
                <a:cs typeface="+mn-ea"/>
                <a:sym typeface="+mn-lt"/>
              </a:rPr>
              <a:t>DIV</a:t>
            </a:r>
            <a:r>
              <a:rPr lang="zh-CN" altLang="en-US" dirty="0">
                <a:cs typeface="+mn-ea"/>
                <a:sym typeface="+mn-lt"/>
              </a:rPr>
              <a:t>、</a:t>
            </a:r>
            <a:r>
              <a:rPr lang="en-US" altLang="zh-CN" dirty="0">
                <a:cs typeface="+mn-ea"/>
                <a:sym typeface="+mn-lt"/>
              </a:rPr>
              <a:t>IDIV</a:t>
            </a:r>
            <a:r>
              <a:rPr lang="zh-CN" altLang="en-US" dirty="0">
                <a:cs typeface="+mn-ea"/>
                <a:sym typeface="+mn-lt"/>
              </a:rPr>
              <a:t>指令的</a:t>
            </a:r>
            <a:r>
              <a:rPr lang="zh-CN" altLang="en-US" dirty="0">
                <a:solidFill>
                  <a:srgbClr val="0000FF"/>
                </a:solidFill>
                <a:cs typeface="+mn-ea"/>
                <a:sym typeface="+mn-lt"/>
              </a:rPr>
              <a:t>源操作数作为除数</a:t>
            </a:r>
            <a:r>
              <a:rPr lang="zh-CN" altLang="en-US" dirty="0">
                <a:cs typeface="+mn-ea"/>
                <a:sym typeface="+mn-lt"/>
              </a:rPr>
              <a:t>，为通用寄存器或存储器操作数，目的操作数作为</a:t>
            </a:r>
            <a:r>
              <a:rPr lang="zh-CN" altLang="en-US" dirty="0">
                <a:highlight>
                  <a:srgbClr val="FFFF00"/>
                </a:highlight>
                <a:cs typeface="+mn-ea"/>
                <a:sym typeface="+mn-lt"/>
              </a:rPr>
              <a:t>被除数，默认存放在</a:t>
            </a:r>
            <a:r>
              <a:rPr lang="en-US" altLang="zh-CN" dirty="0">
                <a:highlight>
                  <a:srgbClr val="FFFF00"/>
                </a:highlight>
                <a:cs typeface="+mn-ea"/>
                <a:sym typeface="+mn-lt"/>
              </a:rPr>
              <a:t>EAX</a:t>
            </a:r>
            <a:r>
              <a:rPr lang="zh-CN" altLang="en-US" dirty="0">
                <a:cs typeface="+mn-ea"/>
                <a:sym typeface="+mn-lt"/>
              </a:rPr>
              <a:t>中，除法的</a:t>
            </a:r>
            <a:r>
              <a:rPr lang="zh-CN" altLang="en-US" dirty="0">
                <a:highlight>
                  <a:srgbClr val="FFFF00"/>
                </a:highlight>
                <a:cs typeface="+mn-ea"/>
                <a:sym typeface="+mn-lt"/>
              </a:rPr>
              <a:t>商也返回至</a:t>
            </a:r>
            <a:r>
              <a:rPr lang="en-US" altLang="zh-CN" dirty="0">
                <a:highlight>
                  <a:srgbClr val="FFFF00"/>
                </a:highlight>
                <a:cs typeface="+mn-ea"/>
                <a:sym typeface="+mn-lt"/>
              </a:rPr>
              <a:t>EAX</a:t>
            </a:r>
            <a:r>
              <a:rPr lang="zh-CN" altLang="en-US" dirty="0">
                <a:cs typeface="+mn-ea"/>
                <a:sym typeface="+mn-lt"/>
              </a:rPr>
              <a:t>中，而</a:t>
            </a:r>
            <a:r>
              <a:rPr lang="zh-CN" altLang="en-US" dirty="0">
                <a:solidFill>
                  <a:schemeClr val="accent6">
                    <a:lumMod val="75000"/>
                  </a:schemeClr>
                </a:solidFill>
                <a:cs typeface="+mn-ea"/>
                <a:sym typeface="+mn-lt"/>
              </a:rPr>
              <a:t>余数则存放于</a:t>
            </a:r>
            <a:r>
              <a:rPr lang="en-US" altLang="zh-CN" dirty="0">
                <a:solidFill>
                  <a:schemeClr val="accent6">
                    <a:lumMod val="75000"/>
                  </a:schemeClr>
                </a:solidFill>
                <a:cs typeface="+mn-ea"/>
                <a:sym typeface="+mn-lt"/>
              </a:rPr>
              <a:t>EDX</a:t>
            </a:r>
            <a:r>
              <a:rPr lang="zh-CN" altLang="en-US" dirty="0">
                <a:cs typeface="+mn-ea"/>
                <a:sym typeface="+mn-lt"/>
              </a:rPr>
              <a:t>中</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算术运算指令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E43B520A-4ADB-43F7-A107-44F105641500}"/>
              </a:ext>
            </a:extLst>
          </p:cNvPr>
          <p:cNvSpPr>
            <a:spLocks noGrp="1"/>
          </p:cNvSpPr>
          <p:nvPr>
            <p:ph type="sldNum" sz="quarter" idx="12"/>
          </p:nvPr>
        </p:nvSpPr>
        <p:spPr/>
        <p:txBody>
          <a:bodyPr/>
          <a:lstStyle/>
          <a:p>
            <a:pPr algn="r"/>
            <a:fld id="{16F781C4-B8D4-4498-9C49-C9A9BB9F3E73}" type="slidenum">
              <a:rPr lang="zh-CN" altLang="en-US" smtClean="0"/>
              <a:pPr algn="r"/>
              <a:t>79</a:t>
            </a:fld>
            <a:endParaRPr lang="zh-CN" altLang="en-US" dirty="0"/>
          </a:p>
        </p:txBody>
      </p:sp>
    </p:spTree>
    <p:extLst>
      <p:ext uri="{BB962C8B-B14F-4D97-AF65-F5344CB8AC3E}">
        <p14:creationId xmlns:p14="http://schemas.microsoft.com/office/powerpoint/2010/main" val="19756147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634164" cy="4680520"/>
          </a:xfrm>
        </p:spPr>
        <p:txBody>
          <a:bodyPr>
            <a:normAutofit/>
          </a:bodyPr>
          <a:lstStyle/>
          <a:p>
            <a:pPr>
              <a:defRPr/>
            </a:pPr>
            <a:r>
              <a:rPr lang="zh-CN" altLang="en-US" dirty="0">
                <a:cs typeface="+mn-ea"/>
                <a:sym typeface="+mn-lt"/>
              </a:rPr>
              <a:t>时钟</a:t>
            </a:r>
            <a:endParaRPr lang="en-US" altLang="zh-CN" dirty="0">
              <a:cs typeface="+mn-ea"/>
              <a:sym typeface="+mn-lt"/>
            </a:endParaRPr>
          </a:p>
          <a:p>
            <a:pPr lvl="1">
              <a:defRPr/>
            </a:pPr>
            <a:r>
              <a:rPr lang="zh-CN" altLang="en-US" dirty="0">
                <a:cs typeface="+mn-ea"/>
                <a:sym typeface="+mn-lt"/>
              </a:rPr>
              <a:t>时钟是整个计算机运转的“节拍器”，</a:t>
            </a:r>
            <a:r>
              <a:rPr lang="zh-CN" altLang="en-US" dirty="0">
                <a:highlight>
                  <a:srgbClr val="FFFF00"/>
                </a:highlight>
                <a:cs typeface="+mn-ea"/>
                <a:sym typeface="+mn-lt"/>
              </a:rPr>
              <a:t>机器指令的最小执行时间就是一个时钟周期</a:t>
            </a:r>
            <a:endParaRPr lang="en-US" altLang="zh-CN" dirty="0">
              <a:highlight>
                <a:srgbClr val="FFFF00"/>
              </a:highlight>
              <a:cs typeface="+mn-ea"/>
              <a:sym typeface="+mn-lt"/>
            </a:endParaRPr>
          </a:p>
          <a:p>
            <a:pPr lvl="2">
              <a:defRPr/>
            </a:pPr>
            <a:r>
              <a:rPr lang="zh-CN" altLang="en-US" dirty="0">
                <a:cs typeface="+mn-ea"/>
                <a:sym typeface="+mn-lt"/>
              </a:rPr>
              <a:t>注：精准的时钟是所有数字信号的基础，模拟信号向数字信号的转换过程，就是在时钟指导下的一个采样过程（</a:t>
            </a:r>
            <a:r>
              <a:rPr lang="en-US" altLang="zh-CN" dirty="0">
                <a:cs typeface="+mn-ea"/>
                <a:sym typeface="+mn-lt"/>
              </a:rPr>
              <a:t>Sampling</a:t>
            </a:r>
            <a:r>
              <a:rPr lang="zh-CN" altLang="en-US" dirty="0">
                <a:cs typeface="+mn-ea"/>
                <a:sym typeface="+mn-lt"/>
              </a:rPr>
              <a:t>），</a:t>
            </a:r>
            <a:r>
              <a:rPr lang="zh-CN" altLang="en-US" dirty="0">
                <a:solidFill>
                  <a:srgbClr val="0000FF"/>
                </a:solidFill>
                <a:cs typeface="+mn-ea"/>
                <a:sym typeface="+mn-lt"/>
              </a:rPr>
              <a:t>时钟的偏移将会使数字信号失准</a:t>
            </a:r>
            <a:endParaRPr lang="en-US" altLang="zh-CN" dirty="0">
              <a:solidFill>
                <a:srgbClr val="0000FF"/>
              </a:solidFill>
              <a:cs typeface="+mn-ea"/>
              <a:sym typeface="+mn-lt"/>
            </a:endParaRPr>
          </a:p>
          <a:p>
            <a:pPr lvl="1">
              <a:defRPr/>
            </a:pP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sp>
        <p:nvSpPr>
          <p:cNvPr id="8" name="文本框 7">
            <a:extLst>
              <a:ext uri="{FF2B5EF4-FFF2-40B4-BE49-F238E27FC236}">
                <a16:creationId xmlns:a16="http://schemas.microsoft.com/office/drawing/2014/main" id="{6E44A33A-DF4B-4623-B6C1-8F60E7B1531C}"/>
              </a:ext>
            </a:extLst>
          </p:cNvPr>
          <p:cNvSpPr txBox="1"/>
          <p:nvPr/>
        </p:nvSpPr>
        <p:spPr>
          <a:xfrm>
            <a:off x="495300" y="4597909"/>
            <a:ext cx="6048672" cy="1766637"/>
          </a:xfrm>
          <a:prstGeom prst="rect">
            <a:avLst/>
          </a:prstGeom>
          <a:noFill/>
        </p:spPr>
        <p:txBody>
          <a:bodyPr wrap="square">
            <a:spAutoFit/>
          </a:bodyPr>
          <a:lstStyle/>
          <a:p>
            <a:pPr marL="914400" lvl="1" indent="-457200">
              <a:spcBef>
                <a:spcPct val="20000"/>
              </a:spcBef>
              <a:buFont typeface="Arial" panose="020B0604020202020204" pitchFamily="34" charset="0"/>
              <a:buChar char="‒"/>
              <a:defRPr/>
            </a:pPr>
            <a:r>
              <a:rPr lang="en-US" altLang="zh-CN" sz="2800" b="1" dirty="0">
                <a:cs typeface="+mn-ea"/>
                <a:sym typeface="+mn-lt"/>
              </a:rPr>
              <a:t>CPU</a:t>
            </a:r>
            <a:r>
              <a:rPr lang="zh-CN" altLang="en-US" sz="2800" b="1" dirty="0">
                <a:cs typeface="+mn-ea"/>
                <a:sym typeface="+mn-lt"/>
              </a:rPr>
              <a:t>的主频即为</a:t>
            </a:r>
            <a:r>
              <a:rPr lang="zh-CN" altLang="en-US" sz="2800" b="1" dirty="0">
                <a:solidFill>
                  <a:srgbClr val="FF0000"/>
                </a:solidFill>
                <a:cs typeface="+mn-ea"/>
                <a:sym typeface="+mn-lt"/>
              </a:rPr>
              <a:t>时钟频率</a:t>
            </a:r>
            <a:r>
              <a:rPr lang="zh-CN" altLang="en-US" sz="2800" b="1" dirty="0">
                <a:cs typeface="+mn-ea"/>
                <a:sym typeface="+mn-lt"/>
              </a:rPr>
              <a:t>，对</a:t>
            </a:r>
            <a:r>
              <a:rPr lang="en-US" altLang="zh-CN" sz="2800" b="1" dirty="0">
                <a:cs typeface="+mn-ea"/>
                <a:sym typeface="+mn-lt"/>
              </a:rPr>
              <a:t>CPU</a:t>
            </a:r>
            <a:r>
              <a:rPr lang="zh-CN" altLang="en-US" sz="2800" b="1" dirty="0">
                <a:cs typeface="+mn-ea"/>
                <a:sym typeface="+mn-lt"/>
              </a:rPr>
              <a:t>的整体性能具有直接影响</a:t>
            </a:r>
            <a:endParaRPr lang="en-US" altLang="zh-CN" sz="2800" b="1" dirty="0">
              <a:cs typeface="+mn-ea"/>
              <a:sym typeface="+mn-lt"/>
            </a:endParaRPr>
          </a:p>
          <a:p>
            <a:pPr marL="1371600" lvl="2" indent="-457200">
              <a:spcBef>
                <a:spcPct val="20000"/>
              </a:spcBef>
              <a:buFont typeface="Wingdings" panose="05000000000000000000" pitchFamily="2" charset="2"/>
              <a:buChar char="Ø"/>
              <a:defRPr/>
            </a:pPr>
            <a:r>
              <a:rPr lang="zh-CN" altLang="en-US" sz="2400" b="1" dirty="0">
                <a:cs typeface="+mn-ea"/>
                <a:sym typeface="+mn-lt"/>
              </a:rPr>
              <a:t>注：</a:t>
            </a:r>
            <a:r>
              <a:rPr lang="en-US" altLang="zh-CN" sz="2400" b="1" dirty="0">
                <a:solidFill>
                  <a:srgbClr val="FF0000"/>
                </a:solidFill>
                <a:cs typeface="+mn-ea"/>
                <a:sym typeface="+mn-lt"/>
              </a:rPr>
              <a:t>CPU</a:t>
            </a:r>
            <a:r>
              <a:rPr lang="zh-CN" altLang="en-US" sz="2400" b="1" dirty="0">
                <a:solidFill>
                  <a:srgbClr val="FF0000"/>
                </a:solidFill>
                <a:cs typeface="+mn-ea"/>
                <a:sym typeface="+mn-lt"/>
              </a:rPr>
              <a:t>的位数</a:t>
            </a:r>
            <a:r>
              <a:rPr lang="zh-CN" altLang="en-US" sz="2400" b="1" dirty="0">
                <a:cs typeface="+mn-ea"/>
                <a:sym typeface="+mn-lt"/>
              </a:rPr>
              <a:t>也是影响</a:t>
            </a:r>
            <a:r>
              <a:rPr lang="en-US" altLang="zh-CN" sz="2400" b="1" dirty="0">
                <a:cs typeface="+mn-ea"/>
                <a:sym typeface="+mn-lt"/>
              </a:rPr>
              <a:t>CPU</a:t>
            </a:r>
            <a:r>
              <a:rPr lang="zh-CN" altLang="en-US" sz="2400" b="1" dirty="0">
                <a:cs typeface="+mn-ea"/>
                <a:sym typeface="+mn-lt"/>
              </a:rPr>
              <a:t>性能的主要因素之一</a:t>
            </a:r>
          </a:p>
        </p:txBody>
      </p:sp>
      <p:pic>
        <p:nvPicPr>
          <p:cNvPr id="2054" name="Picture 6" descr="CPU clock - CLC Definition">
            <a:extLst>
              <a:ext uri="{FF2B5EF4-FFF2-40B4-BE49-F238E27FC236}">
                <a16:creationId xmlns:a16="http://schemas.microsoft.com/office/drawing/2014/main" id="{1F09AB47-9A71-4D07-85C3-2A11E025F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482" y="4615210"/>
            <a:ext cx="3503114" cy="1910134"/>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E9FBF648-4D17-45EB-8286-8CCA372FAC54}"/>
              </a:ext>
            </a:extLst>
          </p:cNvPr>
          <p:cNvSpPr>
            <a:spLocks noGrp="1"/>
          </p:cNvSpPr>
          <p:nvPr>
            <p:ph type="sldNum" sz="quarter" idx="12"/>
          </p:nvPr>
        </p:nvSpPr>
        <p:spPr/>
        <p:txBody>
          <a:bodyPr/>
          <a:lstStyle/>
          <a:p>
            <a:pPr algn="r"/>
            <a:fld id="{16F781C4-B8D4-4498-9C49-C9A9BB9F3E73}" type="slidenum">
              <a:rPr lang="zh-CN" altLang="en-US" smtClean="0"/>
              <a:pPr algn="r"/>
              <a:t>8</a:t>
            </a:fld>
            <a:endParaRPr lang="zh-CN" altLang="en-US" dirty="0"/>
          </a:p>
        </p:txBody>
      </p:sp>
    </p:spTree>
    <p:extLst>
      <p:ext uri="{BB962C8B-B14F-4D97-AF65-F5344CB8AC3E}">
        <p14:creationId xmlns:p14="http://schemas.microsoft.com/office/powerpoint/2010/main" val="1153885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数据传送指令</a:t>
            </a:r>
          </a:p>
          <a:p>
            <a:r>
              <a:rPr lang="zh-CN" altLang="en-US" dirty="0">
                <a:cs typeface="+mn-ea"/>
                <a:sym typeface="+mn-lt"/>
              </a:rPr>
              <a:t>算术运算指令</a:t>
            </a:r>
          </a:p>
          <a:p>
            <a:r>
              <a:rPr lang="zh-CN" altLang="en-US" dirty="0">
                <a:solidFill>
                  <a:srgbClr val="FF0000"/>
                </a:solidFill>
                <a:cs typeface="+mn-ea"/>
                <a:sym typeface="+mn-lt"/>
              </a:rPr>
              <a:t>逻辑运算和移位指令</a:t>
            </a:r>
          </a:p>
          <a:p>
            <a:r>
              <a:rPr lang="zh-CN" altLang="en-US" dirty="0">
                <a:cs typeface="+mn-ea"/>
                <a:sym typeface="+mn-lt"/>
              </a:rPr>
              <a:t>串操作指令</a:t>
            </a:r>
          </a:p>
          <a:p>
            <a:r>
              <a:rPr lang="zh-CN" altLang="en-US" dirty="0">
                <a:cs typeface="+mn-ea"/>
                <a:sym typeface="+mn-lt"/>
              </a:rPr>
              <a:t>控制转移指令</a:t>
            </a:r>
          </a:p>
          <a:p>
            <a:r>
              <a:rPr lang="zh-CN" altLang="en-US" dirty="0">
                <a:cs typeface="+mn-ea"/>
                <a:sym typeface="+mn-lt"/>
              </a:rPr>
              <a:t>处理器控制指令</a:t>
            </a:r>
            <a:endParaRPr lang="en-US" altLang="zh-CN" dirty="0">
              <a:cs typeface="+mn-ea"/>
              <a:sym typeface="+mn-lt"/>
            </a:endParaRPr>
          </a:p>
          <a:p>
            <a:r>
              <a:rPr lang="zh-CN" altLang="en-US" dirty="0">
                <a:cs typeface="+mn-ea"/>
                <a:sym typeface="+mn-lt"/>
              </a:rPr>
              <a:t>浮点运算指令</a:t>
            </a:r>
          </a:p>
          <a:p>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a:t>
            </a:r>
          </a:p>
        </p:txBody>
      </p:sp>
      <p:sp>
        <p:nvSpPr>
          <p:cNvPr id="7" name="灯片编号占位符 6">
            <a:extLst>
              <a:ext uri="{FF2B5EF4-FFF2-40B4-BE49-F238E27FC236}">
                <a16:creationId xmlns:a16="http://schemas.microsoft.com/office/drawing/2014/main" id="{94B0F97B-0BE6-4EF0-8D8E-92CEE5B73923}"/>
              </a:ext>
            </a:extLst>
          </p:cNvPr>
          <p:cNvSpPr>
            <a:spLocks noGrp="1"/>
          </p:cNvSpPr>
          <p:nvPr>
            <p:ph type="sldNum" sz="quarter" idx="12"/>
          </p:nvPr>
        </p:nvSpPr>
        <p:spPr/>
        <p:txBody>
          <a:bodyPr/>
          <a:lstStyle/>
          <a:p>
            <a:pPr algn="r"/>
            <a:fld id="{16F781C4-B8D4-4498-9C49-C9A9BB9F3E73}" type="slidenum">
              <a:rPr lang="zh-CN" altLang="en-US" smtClean="0"/>
              <a:pPr algn="r"/>
              <a:t>80</a:t>
            </a:fld>
            <a:endParaRPr lang="zh-CN" altLang="en-US" dirty="0"/>
          </a:p>
        </p:txBody>
      </p:sp>
    </p:spTree>
    <p:extLst>
      <p:ext uri="{BB962C8B-B14F-4D97-AF65-F5344CB8AC3E}">
        <p14:creationId xmlns:p14="http://schemas.microsoft.com/office/powerpoint/2010/main" val="136689785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逻辑运算和移位指令</a:t>
            </a:r>
            <a:endParaRPr lang="en-US" altLang="zh-CN" dirty="0">
              <a:cs typeface="+mn-ea"/>
              <a:sym typeface="+mn-lt"/>
            </a:endParaRPr>
          </a:p>
          <a:p>
            <a:pPr lvl="1"/>
            <a:r>
              <a:rPr lang="zh-CN" altLang="en-US" dirty="0">
                <a:cs typeface="+mn-ea"/>
                <a:sym typeface="+mn-lt"/>
              </a:rPr>
              <a:t>逻辑运算</a:t>
            </a:r>
            <a:endParaRPr lang="en-US" altLang="zh-CN" dirty="0">
              <a:cs typeface="+mn-ea"/>
              <a:sym typeface="+mn-lt"/>
            </a:endParaRPr>
          </a:p>
          <a:p>
            <a:pPr lvl="1"/>
            <a:r>
              <a:rPr lang="zh-CN" altLang="en-US" dirty="0">
                <a:cs typeface="+mn-ea"/>
                <a:sym typeface="+mn-lt"/>
              </a:rPr>
              <a:t>算术逻辑移位</a:t>
            </a:r>
          </a:p>
          <a:p>
            <a:pPr lvl="1"/>
            <a:r>
              <a:rPr lang="zh-CN" altLang="en-US" dirty="0">
                <a:cs typeface="+mn-ea"/>
                <a:sym typeface="+mn-lt"/>
              </a:rPr>
              <a:t>循环移位</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逻辑运算和移位指令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486C1D09-A86B-4A72-9DAC-34C73BAE9EF9}"/>
              </a:ext>
            </a:extLst>
          </p:cNvPr>
          <p:cNvSpPr>
            <a:spLocks noGrp="1"/>
          </p:cNvSpPr>
          <p:nvPr>
            <p:ph type="sldNum" sz="quarter" idx="12"/>
          </p:nvPr>
        </p:nvSpPr>
        <p:spPr/>
        <p:txBody>
          <a:bodyPr/>
          <a:lstStyle/>
          <a:p>
            <a:pPr algn="r"/>
            <a:fld id="{16F781C4-B8D4-4498-9C49-C9A9BB9F3E73}" type="slidenum">
              <a:rPr lang="zh-CN" altLang="en-US" smtClean="0"/>
              <a:pPr algn="r"/>
              <a:t>81</a:t>
            </a:fld>
            <a:endParaRPr lang="zh-CN" altLang="en-US" dirty="0"/>
          </a:p>
        </p:txBody>
      </p:sp>
    </p:spTree>
    <p:extLst>
      <p:ext uri="{BB962C8B-B14F-4D97-AF65-F5344CB8AC3E}">
        <p14:creationId xmlns:p14="http://schemas.microsoft.com/office/powerpoint/2010/main" val="382787082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逻辑运算</a:t>
            </a:r>
            <a:endParaRPr lang="en-US" altLang="zh-CN" dirty="0">
              <a:cs typeface="+mn-ea"/>
              <a:sym typeface="+mn-lt"/>
            </a:endParaRPr>
          </a:p>
          <a:p>
            <a:pPr lvl="1"/>
            <a:r>
              <a:rPr lang="en-US" altLang="zh-CN" dirty="0">
                <a:cs typeface="+mn-ea"/>
                <a:sym typeface="+mn-lt"/>
              </a:rPr>
              <a:t>AND</a:t>
            </a:r>
            <a:r>
              <a:rPr lang="zh-CN" altLang="en-US" dirty="0">
                <a:cs typeface="+mn-ea"/>
                <a:sym typeface="+mn-lt"/>
              </a:rPr>
              <a:t>：逻辑与，目的操作数和源操作数按位进行逻辑与运算，</a:t>
            </a:r>
            <a:r>
              <a:rPr lang="zh-CN" altLang="en-US" dirty="0">
                <a:solidFill>
                  <a:srgbClr val="0000FF"/>
                </a:solidFill>
                <a:cs typeface="+mn-ea"/>
                <a:sym typeface="+mn-lt"/>
              </a:rPr>
              <a:t>结果存目的操作数</a:t>
            </a:r>
            <a:r>
              <a:rPr lang="zh-CN" altLang="en-US" dirty="0">
                <a:cs typeface="+mn-ea"/>
                <a:sym typeface="+mn-lt"/>
              </a:rPr>
              <a:t>。</a:t>
            </a:r>
          </a:p>
          <a:p>
            <a:pPr lvl="1"/>
            <a:r>
              <a:rPr lang="en-US" altLang="zh-CN" dirty="0">
                <a:cs typeface="+mn-ea"/>
                <a:sym typeface="+mn-lt"/>
              </a:rPr>
              <a:t>OR</a:t>
            </a:r>
            <a:r>
              <a:rPr lang="zh-CN" altLang="en-US" dirty="0">
                <a:cs typeface="+mn-ea"/>
                <a:sym typeface="+mn-lt"/>
              </a:rPr>
              <a:t>：逻辑或，目的操作数和源操作数按位进行逻辑或运算，</a:t>
            </a:r>
            <a:r>
              <a:rPr lang="zh-CN" altLang="en-US" dirty="0">
                <a:solidFill>
                  <a:srgbClr val="0000FF"/>
                </a:solidFill>
                <a:cs typeface="+mn-ea"/>
                <a:sym typeface="+mn-lt"/>
              </a:rPr>
              <a:t>结果存目的操作数</a:t>
            </a:r>
            <a:r>
              <a:rPr lang="zh-CN" altLang="en-US" dirty="0">
                <a:cs typeface="+mn-ea"/>
                <a:sym typeface="+mn-lt"/>
              </a:rPr>
              <a:t>。</a:t>
            </a:r>
          </a:p>
          <a:p>
            <a:pPr lvl="1"/>
            <a:r>
              <a:rPr lang="zh-CN" altLang="en-US" dirty="0">
                <a:cs typeface="+mn-ea"/>
                <a:sym typeface="+mn-lt"/>
              </a:rPr>
              <a:t>源操作数可以是通用寄存器、存储器操作数或立即数，目的操作数是通用寄存器或存储器操作数。</a:t>
            </a:r>
          </a:p>
          <a:p>
            <a:pPr lvl="1"/>
            <a:r>
              <a:rPr lang="en-US" altLang="zh-CN" dirty="0">
                <a:cs typeface="+mn-ea"/>
                <a:sym typeface="+mn-lt"/>
              </a:rPr>
              <a:t>XOR</a:t>
            </a:r>
            <a:r>
              <a:rPr lang="zh-CN" altLang="en-US" dirty="0">
                <a:cs typeface="+mn-ea"/>
                <a:sym typeface="+mn-lt"/>
              </a:rPr>
              <a:t>：逻辑异或，目的操作数和源操作数按位进行逻辑异或运算，</a:t>
            </a:r>
            <a:r>
              <a:rPr lang="zh-CN" altLang="en-US" dirty="0">
                <a:solidFill>
                  <a:srgbClr val="0000FF"/>
                </a:solidFill>
                <a:cs typeface="+mn-ea"/>
                <a:sym typeface="+mn-lt"/>
              </a:rPr>
              <a:t>结果存目的操作数</a:t>
            </a:r>
            <a:r>
              <a:rPr lang="zh-CN" altLang="en-US" dirty="0">
                <a:cs typeface="+mn-ea"/>
                <a:sym typeface="+mn-lt"/>
              </a:rPr>
              <a:t>。</a:t>
            </a:r>
          </a:p>
          <a:p>
            <a:pPr lvl="1"/>
            <a:r>
              <a:rPr lang="zh-CN" altLang="en-US" dirty="0">
                <a:cs typeface="+mn-ea"/>
                <a:sym typeface="+mn-lt"/>
              </a:rPr>
              <a:t>指令格式：</a:t>
            </a:r>
            <a:r>
              <a:rPr lang="en-US" altLang="zh-CN" dirty="0">
                <a:cs typeface="+mn-ea"/>
                <a:sym typeface="+mn-lt"/>
              </a:rPr>
              <a:t>AND (OR/XOR/XOR) DEST</a:t>
            </a:r>
            <a:r>
              <a:rPr lang="zh-CN" altLang="en-US" dirty="0">
                <a:cs typeface="+mn-ea"/>
                <a:sym typeface="+mn-lt"/>
              </a:rPr>
              <a:t>，</a:t>
            </a:r>
            <a:r>
              <a:rPr lang="en-US" altLang="zh-CN" dirty="0">
                <a:cs typeface="+mn-ea"/>
                <a:sym typeface="+mn-lt"/>
              </a:rPr>
              <a:t>SRC</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逻辑运算和移位指令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337960AD-0FCA-4ACD-92D1-DF04DADDA536}"/>
              </a:ext>
            </a:extLst>
          </p:cNvPr>
          <p:cNvSpPr>
            <a:spLocks noGrp="1"/>
          </p:cNvSpPr>
          <p:nvPr>
            <p:ph type="sldNum" sz="quarter" idx="12"/>
          </p:nvPr>
        </p:nvSpPr>
        <p:spPr/>
        <p:txBody>
          <a:bodyPr/>
          <a:lstStyle/>
          <a:p>
            <a:pPr algn="r"/>
            <a:fld id="{16F781C4-B8D4-4498-9C49-C9A9BB9F3E73}" type="slidenum">
              <a:rPr lang="zh-CN" altLang="en-US" smtClean="0"/>
              <a:pPr algn="r"/>
              <a:t>82</a:t>
            </a:fld>
            <a:endParaRPr lang="zh-CN" altLang="en-US" dirty="0"/>
          </a:p>
        </p:txBody>
      </p:sp>
    </p:spTree>
    <p:extLst>
      <p:ext uri="{BB962C8B-B14F-4D97-AF65-F5344CB8AC3E}">
        <p14:creationId xmlns:p14="http://schemas.microsoft.com/office/powerpoint/2010/main" val="90419003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逻辑运算</a:t>
            </a:r>
            <a:endParaRPr lang="en-US" altLang="zh-CN" dirty="0">
              <a:cs typeface="+mn-ea"/>
              <a:sym typeface="+mn-lt"/>
            </a:endParaRPr>
          </a:p>
          <a:p>
            <a:pPr lvl="1"/>
            <a:r>
              <a:rPr lang="en-US" altLang="zh-CN" dirty="0">
                <a:cs typeface="+mn-ea"/>
                <a:sym typeface="+mn-lt"/>
              </a:rPr>
              <a:t>NOT</a:t>
            </a:r>
            <a:r>
              <a:rPr lang="zh-CN" altLang="en-US" dirty="0">
                <a:cs typeface="+mn-ea"/>
                <a:sym typeface="+mn-lt"/>
              </a:rPr>
              <a:t>：逻辑非，对目的操作数按位取反，</a:t>
            </a:r>
            <a:r>
              <a:rPr lang="zh-CN" altLang="en-US" dirty="0">
                <a:solidFill>
                  <a:srgbClr val="0000FF"/>
                </a:solidFill>
                <a:cs typeface="+mn-ea"/>
                <a:sym typeface="+mn-lt"/>
              </a:rPr>
              <a:t>结果存入目的操作数</a:t>
            </a:r>
            <a:r>
              <a:rPr lang="zh-CN" altLang="en-US" dirty="0">
                <a:cs typeface="+mn-ea"/>
                <a:sym typeface="+mn-lt"/>
              </a:rPr>
              <a:t>。</a:t>
            </a:r>
          </a:p>
          <a:p>
            <a:pPr lvl="1"/>
            <a:r>
              <a:rPr lang="zh-CN" altLang="en-US" dirty="0">
                <a:cs typeface="+mn-ea"/>
                <a:sym typeface="+mn-lt"/>
              </a:rPr>
              <a:t>指令格式：</a:t>
            </a:r>
            <a:r>
              <a:rPr lang="en-US" altLang="zh-CN" dirty="0">
                <a:cs typeface="+mn-ea"/>
                <a:sym typeface="+mn-lt"/>
              </a:rPr>
              <a:t>NOT</a:t>
            </a:r>
            <a:r>
              <a:rPr lang="zh-CN" altLang="en-US" dirty="0">
                <a:cs typeface="+mn-ea"/>
                <a:sym typeface="+mn-lt"/>
              </a:rPr>
              <a:t> </a:t>
            </a:r>
            <a:r>
              <a:rPr lang="en-US" altLang="zh-CN" dirty="0">
                <a:cs typeface="+mn-ea"/>
                <a:sym typeface="+mn-lt"/>
              </a:rPr>
              <a:t>DEST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逻辑运算和移位指令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FCD93FFA-D29C-406F-8460-5612EA90E757}"/>
              </a:ext>
            </a:extLst>
          </p:cNvPr>
          <p:cNvSpPr>
            <a:spLocks noGrp="1"/>
          </p:cNvSpPr>
          <p:nvPr>
            <p:ph type="sldNum" sz="quarter" idx="12"/>
          </p:nvPr>
        </p:nvSpPr>
        <p:spPr/>
        <p:txBody>
          <a:bodyPr/>
          <a:lstStyle/>
          <a:p>
            <a:pPr algn="r"/>
            <a:fld id="{16F781C4-B8D4-4498-9C49-C9A9BB9F3E73}" type="slidenum">
              <a:rPr lang="zh-CN" altLang="en-US" smtClean="0"/>
              <a:pPr algn="r"/>
              <a:t>83</a:t>
            </a:fld>
            <a:endParaRPr lang="zh-CN" altLang="en-US" dirty="0"/>
          </a:p>
        </p:txBody>
      </p:sp>
    </p:spTree>
    <p:extLst>
      <p:ext uri="{BB962C8B-B14F-4D97-AF65-F5344CB8AC3E}">
        <p14:creationId xmlns:p14="http://schemas.microsoft.com/office/powerpoint/2010/main" val="220861918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fontScale="92500" lnSpcReduction="10000"/>
          </a:bodyPr>
          <a:lstStyle/>
          <a:p>
            <a:r>
              <a:rPr lang="zh-CN" altLang="en-US" dirty="0">
                <a:cs typeface="+mn-ea"/>
                <a:sym typeface="+mn-lt"/>
              </a:rPr>
              <a:t>逻辑运算</a:t>
            </a:r>
            <a:endParaRPr lang="en-US" altLang="zh-CN" dirty="0">
              <a:cs typeface="+mn-ea"/>
              <a:sym typeface="+mn-lt"/>
            </a:endParaRPr>
          </a:p>
          <a:p>
            <a:pPr lvl="1"/>
            <a:r>
              <a:rPr lang="en-US" altLang="zh-CN" dirty="0">
                <a:cs typeface="+mn-ea"/>
                <a:sym typeface="+mn-lt"/>
              </a:rPr>
              <a:t>TEST</a:t>
            </a:r>
            <a:r>
              <a:rPr lang="zh-CN" altLang="en-US" dirty="0">
                <a:cs typeface="+mn-ea"/>
                <a:sym typeface="+mn-lt"/>
              </a:rPr>
              <a:t>：目的操作数与源操作数按位进行</a:t>
            </a:r>
            <a:r>
              <a:rPr lang="zh-CN" altLang="en-US" dirty="0">
                <a:solidFill>
                  <a:srgbClr val="0000FF"/>
                </a:solidFill>
                <a:cs typeface="+mn-ea"/>
                <a:sym typeface="+mn-lt"/>
              </a:rPr>
              <a:t>逻辑与</a:t>
            </a:r>
            <a:r>
              <a:rPr lang="zh-CN" altLang="en-US" dirty="0">
                <a:cs typeface="+mn-ea"/>
                <a:sym typeface="+mn-lt"/>
              </a:rPr>
              <a:t>操作，</a:t>
            </a:r>
            <a:r>
              <a:rPr lang="zh-CN" altLang="en-US" dirty="0">
                <a:solidFill>
                  <a:srgbClr val="FF0000"/>
                </a:solidFill>
                <a:highlight>
                  <a:srgbClr val="C0C0C0"/>
                </a:highlight>
                <a:cs typeface="+mn-ea"/>
                <a:sym typeface="+mn-lt"/>
              </a:rPr>
              <a:t>并修改标志位</a:t>
            </a:r>
            <a:r>
              <a:rPr lang="zh-CN" altLang="en-US" dirty="0">
                <a:cs typeface="+mn-ea"/>
                <a:sym typeface="+mn-lt"/>
              </a:rPr>
              <a:t>，但</a:t>
            </a:r>
            <a:r>
              <a:rPr lang="zh-CN" altLang="en-US" dirty="0">
                <a:solidFill>
                  <a:srgbClr val="FF0000"/>
                </a:solidFill>
                <a:highlight>
                  <a:srgbClr val="FFFF00"/>
                </a:highlight>
                <a:cs typeface="+mn-ea"/>
                <a:sym typeface="+mn-lt"/>
              </a:rPr>
              <a:t>结果不回送目的操作数</a:t>
            </a:r>
            <a:r>
              <a:rPr lang="zh-CN" altLang="en-US" dirty="0">
                <a:cs typeface="+mn-ea"/>
                <a:sym typeface="+mn-lt"/>
              </a:rPr>
              <a:t>。</a:t>
            </a:r>
          </a:p>
          <a:p>
            <a:pPr lvl="1"/>
            <a:r>
              <a:rPr lang="zh-CN" altLang="en-US" dirty="0">
                <a:cs typeface="+mn-ea"/>
                <a:sym typeface="+mn-lt"/>
              </a:rPr>
              <a:t>指令格式：</a:t>
            </a:r>
            <a:r>
              <a:rPr lang="en-US" altLang="zh-CN" dirty="0">
                <a:cs typeface="+mn-ea"/>
                <a:sym typeface="+mn-lt"/>
              </a:rPr>
              <a:t>TEST DEST</a:t>
            </a:r>
            <a:r>
              <a:rPr lang="zh-CN" altLang="en-US" dirty="0">
                <a:cs typeface="+mn-ea"/>
                <a:sym typeface="+mn-lt"/>
              </a:rPr>
              <a:t>，</a:t>
            </a:r>
            <a:r>
              <a:rPr lang="en-US" altLang="zh-CN" dirty="0">
                <a:cs typeface="+mn-ea"/>
                <a:sym typeface="+mn-lt"/>
              </a:rPr>
              <a:t>SRC</a:t>
            </a:r>
            <a:endParaRPr lang="zh-CN" altLang="en-US" dirty="0">
              <a:cs typeface="+mn-ea"/>
              <a:sym typeface="+mn-lt"/>
            </a:endParaRPr>
          </a:p>
          <a:p>
            <a:pPr lvl="1"/>
            <a:r>
              <a:rPr lang="zh-CN" altLang="en-US" dirty="0">
                <a:cs typeface="+mn-ea"/>
                <a:sym typeface="+mn-lt"/>
              </a:rPr>
              <a:t>注：</a:t>
            </a:r>
            <a:r>
              <a:rPr lang="en-US" altLang="zh-CN" dirty="0">
                <a:cs typeface="+mn-ea"/>
                <a:sym typeface="+mn-lt"/>
              </a:rPr>
              <a:t>TEST</a:t>
            </a:r>
            <a:r>
              <a:rPr lang="zh-CN" altLang="en-US" u="sng" dirty="0">
                <a:solidFill>
                  <a:srgbClr val="00B050"/>
                </a:solidFill>
                <a:cs typeface="+mn-ea"/>
                <a:sym typeface="+mn-lt"/>
              </a:rPr>
              <a:t>指令常用在检测某些条件是否满足，但又不希望改变原有操作数的情况下</a:t>
            </a:r>
            <a:r>
              <a:rPr lang="zh-CN" altLang="en-US" dirty="0">
                <a:cs typeface="+mn-ea"/>
                <a:sym typeface="+mn-lt"/>
              </a:rPr>
              <a:t>。紧跟在这条指令后面的往往是一条条件转移指令，根据测试结果产生分支，转向不同的处理程序</a:t>
            </a:r>
          </a:p>
          <a:p>
            <a:pPr lvl="1"/>
            <a:r>
              <a:rPr lang="zh-CN" altLang="en-US" dirty="0">
                <a:cs typeface="+mn-ea"/>
                <a:sym typeface="+mn-lt"/>
              </a:rPr>
              <a:t>例如</a:t>
            </a:r>
            <a:endParaRPr lang="en-US" altLang="zh-CN" dirty="0">
              <a:cs typeface="+mn-ea"/>
              <a:sym typeface="+mn-lt"/>
            </a:endParaRPr>
          </a:p>
          <a:p>
            <a:pPr lvl="2"/>
            <a:r>
              <a:rPr lang="en-US" altLang="zh-CN" dirty="0">
                <a:highlight>
                  <a:srgbClr val="C0C0C0"/>
                </a:highlight>
                <a:cs typeface="+mn-ea"/>
                <a:sym typeface="+mn-lt"/>
              </a:rPr>
              <a:t>TEST  EAX</a:t>
            </a:r>
            <a:r>
              <a:rPr lang="zh-CN" altLang="en-US" dirty="0">
                <a:highlight>
                  <a:srgbClr val="C0C0C0"/>
                </a:highlight>
                <a:cs typeface="+mn-ea"/>
                <a:sym typeface="+mn-lt"/>
              </a:rPr>
              <a:t>，</a:t>
            </a:r>
            <a:r>
              <a:rPr lang="en-US" altLang="zh-CN" dirty="0">
                <a:highlight>
                  <a:srgbClr val="C0C0C0"/>
                </a:highlight>
                <a:cs typeface="+mn-ea"/>
                <a:sym typeface="+mn-lt"/>
              </a:rPr>
              <a:t>EAX </a:t>
            </a:r>
          </a:p>
          <a:p>
            <a:pPr lvl="2"/>
            <a:r>
              <a:rPr lang="en-US" altLang="zh-CN" dirty="0">
                <a:highlight>
                  <a:srgbClr val="C0C0C0"/>
                </a:highlight>
                <a:cs typeface="+mn-ea"/>
                <a:sym typeface="+mn-lt"/>
              </a:rPr>
              <a:t>JNZ OFFSET FLAT: _main</a:t>
            </a:r>
            <a:r>
              <a:rPr lang="zh-CN" altLang="en-US" dirty="0">
                <a:cs typeface="+mn-ea"/>
                <a:sym typeface="+mn-lt"/>
              </a:rPr>
              <a:t>    </a:t>
            </a:r>
            <a:r>
              <a:rPr lang="en-US" altLang="zh-CN" dirty="0">
                <a:cs typeface="+mn-ea"/>
                <a:sym typeface="+mn-lt"/>
              </a:rPr>
              <a:t># </a:t>
            </a:r>
            <a:r>
              <a:rPr lang="zh-CN" altLang="en-US" dirty="0">
                <a:cs typeface="+mn-ea"/>
                <a:sym typeface="+mn-lt"/>
              </a:rPr>
              <a:t>程序跳转到标签 </a:t>
            </a:r>
            <a:r>
              <a:rPr lang="en-US" altLang="zh-CN" dirty="0">
                <a:cs typeface="+mn-ea"/>
                <a:sym typeface="+mn-lt"/>
              </a:rPr>
              <a:t>_main </a:t>
            </a:r>
            <a:r>
              <a:rPr lang="zh-CN" altLang="en-US" dirty="0">
                <a:cs typeface="+mn-ea"/>
                <a:sym typeface="+mn-lt"/>
              </a:rPr>
              <a:t>处继续执行</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逻辑运算和移位指令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9DF82BBD-7DBE-465F-8E6E-148AD97330E3}"/>
              </a:ext>
            </a:extLst>
          </p:cNvPr>
          <p:cNvSpPr>
            <a:spLocks noGrp="1"/>
          </p:cNvSpPr>
          <p:nvPr>
            <p:ph type="sldNum" sz="quarter" idx="12"/>
          </p:nvPr>
        </p:nvSpPr>
        <p:spPr/>
        <p:txBody>
          <a:bodyPr/>
          <a:lstStyle/>
          <a:p>
            <a:pPr algn="r"/>
            <a:fld id="{16F781C4-B8D4-4498-9C49-C9A9BB9F3E73}" type="slidenum">
              <a:rPr lang="zh-CN" altLang="en-US" smtClean="0"/>
              <a:pPr algn="r"/>
              <a:t>84</a:t>
            </a:fld>
            <a:endParaRPr lang="zh-CN" altLang="en-US" dirty="0"/>
          </a:p>
        </p:txBody>
      </p:sp>
    </p:spTree>
    <p:extLst>
      <p:ext uri="{BB962C8B-B14F-4D97-AF65-F5344CB8AC3E}">
        <p14:creationId xmlns:p14="http://schemas.microsoft.com/office/powerpoint/2010/main" val="281453105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算术逻辑移位</a:t>
            </a:r>
            <a:endParaRPr lang="en-US" altLang="zh-CN" dirty="0">
              <a:cs typeface="+mn-ea"/>
              <a:sym typeface="+mn-lt"/>
            </a:endParaRPr>
          </a:p>
          <a:p>
            <a:pPr lvl="1"/>
            <a:r>
              <a:rPr lang="en-US" altLang="zh-CN" dirty="0">
                <a:cs typeface="+mn-ea"/>
                <a:sym typeface="+mn-lt"/>
              </a:rPr>
              <a:t>SAR</a:t>
            </a:r>
            <a:r>
              <a:rPr lang="zh-CN" altLang="en-US" dirty="0">
                <a:cs typeface="+mn-ea"/>
                <a:sym typeface="+mn-lt"/>
              </a:rPr>
              <a:t>：算术右移</a:t>
            </a:r>
            <a:endParaRPr lang="en-US" altLang="zh-CN" dirty="0">
              <a:cs typeface="+mn-ea"/>
              <a:sym typeface="+mn-lt"/>
            </a:endParaRPr>
          </a:p>
          <a:p>
            <a:pPr lvl="2"/>
            <a:r>
              <a:rPr lang="zh-CN" altLang="en-US" dirty="0">
                <a:cs typeface="+mn-ea"/>
                <a:sym typeface="+mn-lt"/>
              </a:rPr>
              <a:t>按照操作数</a:t>
            </a:r>
            <a:r>
              <a:rPr lang="en-US" altLang="zh-CN" dirty="0">
                <a:cs typeface="+mn-ea"/>
                <a:sym typeface="+mn-lt"/>
              </a:rPr>
              <a:t>OPRD</a:t>
            </a:r>
            <a:r>
              <a:rPr lang="zh-CN" altLang="en-US" dirty="0">
                <a:cs typeface="+mn-ea"/>
                <a:sym typeface="+mn-lt"/>
              </a:rPr>
              <a:t>规定的移位位数，对目的操作数进行右移操作，每移一位，最低位移入标志位</a:t>
            </a:r>
            <a:r>
              <a:rPr lang="en-US" altLang="zh-CN" dirty="0">
                <a:cs typeface="+mn-ea"/>
                <a:sym typeface="+mn-lt"/>
              </a:rPr>
              <a:t>CF</a:t>
            </a:r>
            <a:r>
              <a:rPr lang="zh-CN" altLang="en-US" dirty="0">
                <a:cs typeface="+mn-ea"/>
                <a:sym typeface="+mn-lt"/>
              </a:rPr>
              <a:t>，最高位</a:t>
            </a:r>
            <a:r>
              <a:rPr lang="en-US" altLang="zh-CN" dirty="0">
                <a:cs typeface="+mn-ea"/>
                <a:sym typeface="+mn-lt"/>
              </a:rPr>
              <a:t>(</a:t>
            </a:r>
            <a:r>
              <a:rPr lang="zh-CN" altLang="en-US" dirty="0">
                <a:cs typeface="+mn-ea"/>
                <a:sym typeface="+mn-lt"/>
              </a:rPr>
              <a:t>符号位</a:t>
            </a:r>
            <a:r>
              <a:rPr lang="en-US" altLang="zh-CN" dirty="0">
                <a:cs typeface="+mn-ea"/>
                <a:sym typeface="+mn-lt"/>
              </a:rPr>
              <a:t>)</a:t>
            </a:r>
            <a:r>
              <a:rPr lang="zh-CN" altLang="en-US" dirty="0">
                <a:cs typeface="+mn-ea"/>
                <a:sym typeface="+mn-lt"/>
              </a:rPr>
              <a:t>保持不变。相当于对有符号数进行除</a:t>
            </a:r>
            <a:r>
              <a:rPr lang="en-US" altLang="zh-CN" dirty="0">
                <a:cs typeface="+mn-ea"/>
                <a:sym typeface="+mn-lt"/>
              </a:rPr>
              <a:t>2</a:t>
            </a:r>
            <a:r>
              <a:rPr lang="zh-CN" altLang="en-US" dirty="0">
                <a:cs typeface="+mn-ea"/>
                <a:sym typeface="+mn-lt"/>
              </a:rPr>
              <a:t>操作</a:t>
            </a:r>
          </a:p>
          <a:p>
            <a:pPr lvl="1"/>
            <a:r>
              <a:rPr lang="en-US" altLang="zh-CN" dirty="0">
                <a:cs typeface="+mn-ea"/>
                <a:sym typeface="+mn-lt"/>
              </a:rPr>
              <a:t>SHR</a:t>
            </a:r>
            <a:r>
              <a:rPr lang="zh-CN" altLang="en-US" dirty="0">
                <a:cs typeface="+mn-ea"/>
                <a:sym typeface="+mn-lt"/>
              </a:rPr>
              <a:t>：逻辑右移</a:t>
            </a:r>
            <a:endParaRPr lang="en-US" altLang="zh-CN" dirty="0">
              <a:cs typeface="+mn-ea"/>
              <a:sym typeface="+mn-lt"/>
            </a:endParaRPr>
          </a:p>
          <a:p>
            <a:pPr lvl="2"/>
            <a:r>
              <a:rPr lang="zh-CN" altLang="en-US" dirty="0">
                <a:cs typeface="+mn-ea"/>
                <a:sym typeface="+mn-lt"/>
              </a:rPr>
              <a:t>按照操作数</a:t>
            </a:r>
            <a:r>
              <a:rPr lang="en-US" altLang="zh-CN" dirty="0">
                <a:cs typeface="+mn-ea"/>
                <a:sym typeface="+mn-lt"/>
              </a:rPr>
              <a:t>OPRD</a:t>
            </a:r>
            <a:r>
              <a:rPr lang="zh-CN" altLang="en-US" dirty="0">
                <a:cs typeface="+mn-ea"/>
                <a:sym typeface="+mn-lt"/>
              </a:rPr>
              <a:t>规定的移位位数，对目的操作数进行右移操作，每移一位，最低位移入标志位</a:t>
            </a:r>
            <a:r>
              <a:rPr lang="en-US" altLang="zh-CN" dirty="0">
                <a:cs typeface="+mn-ea"/>
                <a:sym typeface="+mn-lt"/>
              </a:rPr>
              <a:t>CF</a:t>
            </a:r>
            <a:r>
              <a:rPr lang="zh-CN" altLang="en-US" dirty="0">
                <a:cs typeface="+mn-ea"/>
                <a:sym typeface="+mn-lt"/>
              </a:rPr>
              <a:t>，最高位补</a:t>
            </a:r>
            <a:r>
              <a:rPr lang="en-US" altLang="zh-CN" dirty="0">
                <a:cs typeface="+mn-ea"/>
                <a:sym typeface="+mn-lt"/>
              </a:rPr>
              <a:t>0</a:t>
            </a:r>
            <a:endParaRPr lang="zh-CN" altLang="en-US" dirty="0">
              <a:cs typeface="+mn-ea"/>
              <a:sym typeface="+mn-lt"/>
            </a:endParaRPr>
          </a:p>
          <a:p>
            <a:pPr lvl="1"/>
            <a:r>
              <a:rPr lang="zh-CN" altLang="en-US" dirty="0">
                <a:cs typeface="+mn-ea"/>
                <a:sym typeface="+mn-lt"/>
              </a:rPr>
              <a:t>指令格式：</a:t>
            </a:r>
            <a:r>
              <a:rPr lang="en-US" altLang="zh-CN" dirty="0">
                <a:cs typeface="+mn-ea"/>
                <a:sym typeface="+mn-lt"/>
              </a:rPr>
              <a:t>SAR (SHR) DEST</a:t>
            </a:r>
            <a:r>
              <a:rPr lang="zh-CN" altLang="en-US" dirty="0">
                <a:cs typeface="+mn-ea"/>
                <a:sym typeface="+mn-lt"/>
              </a:rPr>
              <a:t>，</a:t>
            </a:r>
            <a:r>
              <a:rPr lang="en-US" altLang="zh-CN" dirty="0">
                <a:cs typeface="+mn-ea"/>
                <a:sym typeface="+mn-lt"/>
              </a:rPr>
              <a:t>OPRD</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逻辑运算和移位指令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B3851FB0-C83D-481C-BD25-5ABE86960B08}"/>
              </a:ext>
            </a:extLst>
          </p:cNvPr>
          <p:cNvSpPr>
            <a:spLocks noGrp="1"/>
          </p:cNvSpPr>
          <p:nvPr>
            <p:ph type="sldNum" sz="quarter" idx="12"/>
          </p:nvPr>
        </p:nvSpPr>
        <p:spPr/>
        <p:txBody>
          <a:bodyPr/>
          <a:lstStyle/>
          <a:p>
            <a:pPr algn="r"/>
            <a:fld id="{16F781C4-B8D4-4498-9C49-C9A9BB9F3E73}" type="slidenum">
              <a:rPr lang="zh-CN" altLang="en-US" smtClean="0"/>
              <a:pPr algn="r"/>
              <a:t>85</a:t>
            </a:fld>
            <a:endParaRPr lang="zh-CN" altLang="en-US" dirty="0"/>
          </a:p>
        </p:txBody>
      </p:sp>
    </p:spTree>
    <p:extLst>
      <p:ext uri="{BB962C8B-B14F-4D97-AF65-F5344CB8AC3E}">
        <p14:creationId xmlns:p14="http://schemas.microsoft.com/office/powerpoint/2010/main" val="422798247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算术逻辑移位</a:t>
            </a:r>
            <a:endParaRPr lang="en-US" altLang="zh-CN" dirty="0">
              <a:cs typeface="+mn-ea"/>
              <a:sym typeface="+mn-lt"/>
            </a:endParaRPr>
          </a:p>
          <a:p>
            <a:pPr lvl="1"/>
            <a:r>
              <a:rPr lang="en-US" altLang="zh-CN" dirty="0">
                <a:cs typeface="+mn-ea"/>
                <a:sym typeface="+mn-lt"/>
              </a:rPr>
              <a:t>SAL</a:t>
            </a:r>
            <a:r>
              <a:rPr lang="zh-CN" altLang="en-US" dirty="0">
                <a:cs typeface="+mn-ea"/>
                <a:sym typeface="+mn-lt"/>
              </a:rPr>
              <a:t>：算术左移指令</a:t>
            </a:r>
          </a:p>
          <a:p>
            <a:pPr lvl="1"/>
            <a:r>
              <a:rPr lang="en-US" altLang="zh-CN" dirty="0">
                <a:cs typeface="+mn-ea"/>
                <a:sym typeface="+mn-lt"/>
              </a:rPr>
              <a:t>SHL</a:t>
            </a:r>
            <a:r>
              <a:rPr lang="zh-CN" altLang="en-US" dirty="0">
                <a:cs typeface="+mn-ea"/>
                <a:sym typeface="+mn-lt"/>
              </a:rPr>
              <a:t>：逻辑左移指令</a:t>
            </a:r>
          </a:p>
          <a:p>
            <a:pPr lvl="1"/>
            <a:r>
              <a:rPr lang="zh-CN" altLang="en-US" dirty="0">
                <a:cs typeface="+mn-ea"/>
                <a:sym typeface="+mn-lt"/>
              </a:rPr>
              <a:t>指令格式：</a:t>
            </a:r>
            <a:r>
              <a:rPr lang="en-US" altLang="zh-CN" dirty="0">
                <a:cs typeface="+mn-ea"/>
                <a:sym typeface="+mn-lt"/>
              </a:rPr>
              <a:t>SAL (SHL) DEST</a:t>
            </a:r>
            <a:r>
              <a:rPr lang="zh-CN" altLang="en-US" dirty="0">
                <a:cs typeface="+mn-ea"/>
                <a:sym typeface="+mn-lt"/>
              </a:rPr>
              <a:t>，</a:t>
            </a:r>
            <a:r>
              <a:rPr lang="en-US" altLang="zh-CN" dirty="0">
                <a:cs typeface="+mn-ea"/>
                <a:sym typeface="+mn-lt"/>
              </a:rPr>
              <a:t>OPRD</a:t>
            </a:r>
            <a:endParaRPr lang="zh-CN" altLang="en-US" dirty="0">
              <a:cs typeface="+mn-ea"/>
              <a:sym typeface="+mn-lt"/>
            </a:endParaRPr>
          </a:p>
          <a:p>
            <a:pPr lvl="2"/>
            <a:r>
              <a:rPr lang="zh-CN" altLang="en-US" dirty="0">
                <a:cs typeface="+mn-ea"/>
                <a:sym typeface="+mn-lt"/>
              </a:rPr>
              <a:t>说明：</a:t>
            </a:r>
            <a:endParaRPr lang="en-US" altLang="zh-CN" dirty="0">
              <a:cs typeface="+mn-ea"/>
              <a:sym typeface="+mn-lt"/>
            </a:endParaRPr>
          </a:p>
          <a:p>
            <a:pPr lvl="2"/>
            <a:r>
              <a:rPr lang="en-US" altLang="zh-CN" dirty="0">
                <a:solidFill>
                  <a:srgbClr val="0000FF"/>
                </a:solidFill>
                <a:cs typeface="+mn-ea"/>
                <a:sym typeface="+mn-lt"/>
              </a:rPr>
              <a:t>SAL</a:t>
            </a:r>
            <a:r>
              <a:rPr lang="zh-CN" altLang="en-US" dirty="0">
                <a:solidFill>
                  <a:srgbClr val="0000FF"/>
                </a:solidFill>
                <a:cs typeface="+mn-ea"/>
                <a:sym typeface="+mn-lt"/>
              </a:rPr>
              <a:t>、</a:t>
            </a:r>
            <a:r>
              <a:rPr lang="en-US" altLang="zh-CN" dirty="0">
                <a:solidFill>
                  <a:srgbClr val="0000FF"/>
                </a:solidFill>
                <a:cs typeface="+mn-ea"/>
                <a:sym typeface="+mn-lt"/>
              </a:rPr>
              <a:t>SHL</a:t>
            </a:r>
            <a:r>
              <a:rPr lang="zh-CN" altLang="en-US" dirty="0">
                <a:solidFill>
                  <a:srgbClr val="0000FF"/>
                </a:solidFill>
                <a:cs typeface="+mn-ea"/>
                <a:sym typeface="+mn-lt"/>
              </a:rPr>
              <a:t>指令功能完全相同</a:t>
            </a:r>
            <a:r>
              <a:rPr lang="zh-CN" altLang="en-US" dirty="0">
                <a:cs typeface="+mn-ea"/>
                <a:sym typeface="+mn-lt"/>
              </a:rPr>
              <a:t>，按照操作数</a:t>
            </a:r>
            <a:r>
              <a:rPr lang="en-US" altLang="zh-CN" dirty="0">
                <a:cs typeface="+mn-ea"/>
                <a:sym typeface="+mn-lt"/>
              </a:rPr>
              <a:t>OPRD</a:t>
            </a:r>
            <a:r>
              <a:rPr lang="zh-CN" altLang="en-US" dirty="0">
                <a:cs typeface="+mn-ea"/>
                <a:sym typeface="+mn-lt"/>
              </a:rPr>
              <a:t>的规定的移位位数对目的操作数进行左移操作，</a:t>
            </a:r>
            <a:r>
              <a:rPr lang="zh-CN" altLang="en-US" dirty="0">
                <a:solidFill>
                  <a:srgbClr val="00B050"/>
                </a:solidFill>
                <a:cs typeface="+mn-ea"/>
                <a:sym typeface="+mn-lt"/>
              </a:rPr>
              <a:t>每移一位，最低位补</a:t>
            </a:r>
            <a:r>
              <a:rPr lang="en-US" altLang="zh-CN" dirty="0">
                <a:solidFill>
                  <a:srgbClr val="00B050"/>
                </a:solidFill>
                <a:cs typeface="+mn-ea"/>
                <a:sym typeface="+mn-lt"/>
              </a:rPr>
              <a:t>0</a:t>
            </a:r>
            <a:r>
              <a:rPr lang="zh-CN" altLang="en-US" dirty="0">
                <a:cs typeface="+mn-ea"/>
                <a:sym typeface="+mn-lt"/>
              </a:rPr>
              <a:t>，</a:t>
            </a:r>
            <a:r>
              <a:rPr lang="zh-CN" altLang="en-US" dirty="0">
                <a:solidFill>
                  <a:srgbClr val="FF0000"/>
                </a:solidFill>
                <a:cs typeface="+mn-ea"/>
                <a:sym typeface="+mn-lt"/>
              </a:rPr>
              <a:t>最高位移入标志位</a:t>
            </a:r>
            <a:r>
              <a:rPr lang="en-US" altLang="zh-CN" dirty="0">
                <a:solidFill>
                  <a:srgbClr val="FF0000"/>
                </a:solidFill>
                <a:cs typeface="+mn-ea"/>
                <a:sym typeface="+mn-lt"/>
              </a:rPr>
              <a:t>CF</a:t>
            </a:r>
            <a:r>
              <a:rPr lang="zh-CN" altLang="en-US" dirty="0">
                <a:cs typeface="+mn-ea"/>
                <a:sym typeface="+mn-lt"/>
              </a:rPr>
              <a:t>中</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逻辑运算和移位指令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13436E4E-199D-4316-9C98-C35173F9537B}"/>
              </a:ext>
            </a:extLst>
          </p:cNvPr>
          <p:cNvSpPr>
            <a:spLocks noGrp="1"/>
          </p:cNvSpPr>
          <p:nvPr>
            <p:ph type="sldNum" sz="quarter" idx="12"/>
          </p:nvPr>
        </p:nvSpPr>
        <p:spPr/>
        <p:txBody>
          <a:bodyPr/>
          <a:lstStyle/>
          <a:p>
            <a:pPr algn="r"/>
            <a:fld id="{16F781C4-B8D4-4498-9C49-C9A9BB9F3E73}" type="slidenum">
              <a:rPr lang="zh-CN" altLang="en-US" smtClean="0"/>
              <a:pPr algn="r"/>
              <a:t>86</a:t>
            </a:fld>
            <a:endParaRPr lang="zh-CN" altLang="en-US" dirty="0"/>
          </a:p>
        </p:txBody>
      </p:sp>
    </p:spTree>
    <p:extLst>
      <p:ext uri="{BB962C8B-B14F-4D97-AF65-F5344CB8AC3E}">
        <p14:creationId xmlns:p14="http://schemas.microsoft.com/office/powerpoint/2010/main" val="3648564056"/>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lvl="1"/>
            <a:r>
              <a:rPr lang="zh-CN" altLang="en-US" dirty="0">
                <a:cs typeface="+mn-ea"/>
                <a:sym typeface="+mn-lt"/>
              </a:rPr>
              <a:t>算术左移和算术右移</a:t>
            </a:r>
            <a:endParaRPr lang="en-US" altLang="zh-CN" dirty="0">
              <a:cs typeface="+mn-ea"/>
              <a:sym typeface="+mn-lt"/>
            </a:endParaRPr>
          </a:p>
          <a:p>
            <a:pPr lvl="2"/>
            <a:r>
              <a:rPr lang="zh-CN" altLang="en-US" dirty="0">
                <a:cs typeface="+mn-ea"/>
                <a:sym typeface="+mn-lt"/>
              </a:rPr>
              <a:t>主要用来进行有符号数的倍增、减半</a:t>
            </a:r>
            <a:endParaRPr lang="en-US" altLang="zh-CN" dirty="0">
              <a:cs typeface="+mn-ea"/>
              <a:sym typeface="+mn-lt"/>
            </a:endParaRPr>
          </a:p>
          <a:p>
            <a:pPr lvl="1"/>
            <a:r>
              <a:rPr lang="zh-CN" altLang="en-US" dirty="0">
                <a:cs typeface="+mn-ea"/>
                <a:sym typeface="+mn-lt"/>
              </a:rPr>
              <a:t>逻辑左移和逻辑右移</a:t>
            </a:r>
            <a:endParaRPr lang="en-US" altLang="zh-CN" dirty="0">
              <a:cs typeface="+mn-ea"/>
              <a:sym typeface="+mn-lt"/>
            </a:endParaRPr>
          </a:p>
          <a:p>
            <a:pPr lvl="2"/>
            <a:r>
              <a:rPr lang="zh-CN" altLang="en-US" dirty="0">
                <a:cs typeface="+mn-ea"/>
                <a:sym typeface="+mn-lt"/>
              </a:rPr>
              <a:t>主要用来进行无符号数的倍增、减半</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逻辑运算和移位指令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07C3957A-BA9C-42C2-8987-C7AC044C26CD}"/>
              </a:ext>
            </a:extLst>
          </p:cNvPr>
          <p:cNvSpPr>
            <a:spLocks noGrp="1"/>
          </p:cNvSpPr>
          <p:nvPr>
            <p:ph type="sldNum" sz="quarter" idx="12"/>
          </p:nvPr>
        </p:nvSpPr>
        <p:spPr/>
        <p:txBody>
          <a:bodyPr/>
          <a:lstStyle/>
          <a:p>
            <a:pPr algn="r"/>
            <a:fld id="{16F781C4-B8D4-4498-9C49-C9A9BB9F3E73}" type="slidenum">
              <a:rPr lang="zh-CN" altLang="en-US" smtClean="0"/>
              <a:pPr algn="r"/>
              <a:t>87</a:t>
            </a:fld>
            <a:endParaRPr lang="zh-CN" altLang="en-US" dirty="0"/>
          </a:p>
        </p:txBody>
      </p:sp>
    </p:spTree>
    <p:extLst>
      <p:ext uri="{BB962C8B-B14F-4D97-AF65-F5344CB8AC3E}">
        <p14:creationId xmlns:p14="http://schemas.microsoft.com/office/powerpoint/2010/main" val="295936564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循环移位</a:t>
            </a:r>
          </a:p>
          <a:p>
            <a:pPr lvl="1"/>
            <a:r>
              <a:rPr lang="en-US" altLang="zh-CN" dirty="0">
                <a:cs typeface="+mn-ea"/>
                <a:sym typeface="+mn-lt"/>
              </a:rPr>
              <a:t>ROL</a:t>
            </a:r>
            <a:r>
              <a:rPr lang="zh-CN" altLang="en-US" dirty="0">
                <a:cs typeface="+mn-ea"/>
                <a:sym typeface="+mn-lt"/>
              </a:rPr>
              <a:t>：循环左移</a:t>
            </a:r>
          </a:p>
          <a:p>
            <a:pPr lvl="1"/>
            <a:r>
              <a:rPr lang="en-US" altLang="zh-CN" dirty="0">
                <a:cs typeface="+mn-ea"/>
                <a:sym typeface="+mn-lt"/>
              </a:rPr>
              <a:t>ROR</a:t>
            </a:r>
            <a:r>
              <a:rPr lang="zh-CN" altLang="en-US" dirty="0">
                <a:cs typeface="+mn-ea"/>
                <a:sym typeface="+mn-lt"/>
              </a:rPr>
              <a:t>：循环右移</a:t>
            </a:r>
          </a:p>
          <a:p>
            <a:pPr lvl="1"/>
            <a:r>
              <a:rPr lang="zh-CN" altLang="en-US" dirty="0">
                <a:cs typeface="+mn-ea"/>
                <a:sym typeface="+mn-lt"/>
              </a:rPr>
              <a:t>指令格式：</a:t>
            </a:r>
            <a:r>
              <a:rPr lang="en-US" altLang="zh-CN" dirty="0">
                <a:cs typeface="+mn-ea"/>
                <a:sym typeface="+mn-lt"/>
              </a:rPr>
              <a:t>ROL(ROR) DEST</a:t>
            </a:r>
            <a:r>
              <a:rPr lang="zh-CN" altLang="en-US" dirty="0">
                <a:cs typeface="+mn-ea"/>
                <a:sym typeface="+mn-lt"/>
              </a:rPr>
              <a:t>，</a:t>
            </a:r>
            <a:r>
              <a:rPr lang="en-US" altLang="zh-CN" dirty="0">
                <a:cs typeface="+mn-ea"/>
                <a:sym typeface="+mn-lt"/>
              </a:rPr>
              <a:t>OPRD</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逻辑运算和移位指令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ACD981FA-D5FE-4EAD-8F33-07353D401A0B}"/>
              </a:ext>
            </a:extLst>
          </p:cNvPr>
          <p:cNvSpPr>
            <a:spLocks noGrp="1"/>
          </p:cNvSpPr>
          <p:nvPr>
            <p:ph type="sldNum" sz="quarter" idx="12"/>
          </p:nvPr>
        </p:nvSpPr>
        <p:spPr/>
        <p:txBody>
          <a:bodyPr/>
          <a:lstStyle/>
          <a:p>
            <a:pPr algn="r"/>
            <a:fld id="{16F781C4-B8D4-4498-9C49-C9A9BB9F3E73}" type="slidenum">
              <a:rPr lang="zh-CN" altLang="en-US" smtClean="0"/>
              <a:pPr algn="r"/>
              <a:t>88</a:t>
            </a:fld>
            <a:endParaRPr lang="zh-CN" altLang="en-US" dirty="0"/>
          </a:p>
        </p:txBody>
      </p:sp>
    </p:spTree>
    <p:extLst>
      <p:ext uri="{BB962C8B-B14F-4D97-AF65-F5344CB8AC3E}">
        <p14:creationId xmlns:p14="http://schemas.microsoft.com/office/powerpoint/2010/main" val="250739499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数据传送指令</a:t>
            </a:r>
          </a:p>
          <a:p>
            <a:r>
              <a:rPr lang="zh-CN" altLang="en-US" dirty="0">
                <a:cs typeface="+mn-ea"/>
                <a:sym typeface="+mn-lt"/>
              </a:rPr>
              <a:t>算术运算指令</a:t>
            </a:r>
          </a:p>
          <a:p>
            <a:r>
              <a:rPr lang="zh-CN" altLang="en-US" dirty="0">
                <a:cs typeface="+mn-ea"/>
                <a:sym typeface="+mn-lt"/>
              </a:rPr>
              <a:t>逻辑运算和移位指令</a:t>
            </a:r>
          </a:p>
          <a:p>
            <a:r>
              <a:rPr lang="zh-CN" altLang="en-US" dirty="0">
                <a:solidFill>
                  <a:srgbClr val="FF0000"/>
                </a:solidFill>
                <a:cs typeface="+mn-ea"/>
                <a:sym typeface="+mn-lt"/>
              </a:rPr>
              <a:t>串操作指令</a:t>
            </a:r>
          </a:p>
          <a:p>
            <a:r>
              <a:rPr lang="zh-CN" altLang="en-US" dirty="0">
                <a:cs typeface="+mn-ea"/>
                <a:sym typeface="+mn-lt"/>
              </a:rPr>
              <a:t>控制转移指令</a:t>
            </a:r>
          </a:p>
          <a:p>
            <a:r>
              <a:rPr lang="zh-CN" altLang="en-US" dirty="0">
                <a:cs typeface="+mn-ea"/>
                <a:sym typeface="+mn-lt"/>
              </a:rPr>
              <a:t>处理器控制指令</a:t>
            </a:r>
            <a:endParaRPr lang="en-US" altLang="zh-CN" dirty="0">
              <a:cs typeface="+mn-ea"/>
              <a:sym typeface="+mn-lt"/>
            </a:endParaRPr>
          </a:p>
          <a:p>
            <a:r>
              <a:rPr lang="zh-CN" altLang="en-US" dirty="0">
                <a:cs typeface="+mn-ea"/>
                <a:sym typeface="+mn-lt"/>
              </a:rPr>
              <a:t>浮点运算指令</a:t>
            </a:r>
          </a:p>
          <a:p>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a:t>
            </a:r>
          </a:p>
        </p:txBody>
      </p:sp>
      <p:sp>
        <p:nvSpPr>
          <p:cNvPr id="7" name="灯片编号占位符 6">
            <a:extLst>
              <a:ext uri="{FF2B5EF4-FFF2-40B4-BE49-F238E27FC236}">
                <a16:creationId xmlns:a16="http://schemas.microsoft.com/office/drawing/2014/main" id="{1D922BB7-6C18-46A2-8E3A-FD91679703DA}"/>
              </a:ext>
            </a:extLst>
          </p:cNvPr>
          <p:cNvSpPr>
            <a:spLocks noGrp="1"/>
          </p:cNvSpPr>
          <p:nvPr>
            <p:ph type="sldNum" sz="quarter" idx="12"/>
          </p:nvPr>
        </p:nvSpPr>
        <p:spPr/>
        <p:txBody>
          <a:bodyPr/>
          <a:lstStyle/>
          <a:p>
            <a:pPr algn="r"/>
            <a:fld id="{16F781C4-B8D4-4498-9C49-C9A9BB9F3E73}" type="slidenum">
              <a:rPr lang="zh-CN" altLang="en-US" smtClean="0"/>
              <a:pPr algn="r"/>
              <a:t>89</a:t>
            </a:fld>
            <a:endParaRPr lang="zh-CN" altLang="en-US" dirty="0"/>
          </a:p>
        </p:txBody>
      </p:sp>
    </p:spTree>
    <p:extLst>
      <p:ext uri="{BB962C8B-B14F-4D97-AF65-F5344CB8AC3E}">
        <p14:creationId xmlns:p14="http://schemas.microsoft.com/office/powerpoint/2010/main" val="39413086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326701"/>
            <a:ext cx="9410700" cy="4680520"/>
          </a:xfrm>
        </p:spPr>
        <p:txBody>
          <a:bodyPr>
            <a:normAutofit/>
          </a:bodyPr>
          <a:lstStyle/>
          <a:p>
            <a:pPr>
              <a:defRPr/>
            </a:pPr>
            <a:r>
              <a:rPr lang="zh-CN" altLang="en-US" dirty="0">
                <a:solidFill>
                  <a:srgbClr val="FF0000"/>
                </a:solidFill>
                <a:cs typeface="+mn-ea"/>
                <a:sym typeface="+mn-lt"/>
              </a:rPr>
              <a:t>时钟周期</a:t>
            </a:r>
            <a:r>
              <a:rPr lang="zh-CN" altLang="en-US" dirty="0">
                <a:cs typeface="+mn-ea"/>
                <a:sym typeface="+mn-lt"/>
              </a:rPr>
              <a:t>：</a:t>
            </a:r>
            <a:endParaRPr lang="en-US" altLang="zh-CN" dirty="0">
              <a:cs typeface="+mn-ea"/>
              <a:sym typeface="+mn-lt"/>
            </a:endParaRPr>
          </a:p>
          <a:p>
            <a:pPr lvl="1">
              <a:defRPr/>
            </a:pPr>
            <a:r>
              <a:rPr lang="zh-CN" altLang="en-US" b="0" dirty="0">
                <a:cs typeface="+mn-ea"/>
                <a:sym typeface="+mn-lt"/>
              </a:rPr>
              <a:t>定义为</a:t>
            </a:r>
            <a:r>
              <a:rPr lang="zh-CN" altLang="en-US" dirty="0">
                <a:cs typeface="+mn-ea"/>
                <a:sym typeface="+mn-lt"/>
              </a:rPr>
              <a:t>时钟频率的倒数</a:t>
            </a:r>
            <a:r>
              <a:rPr lang="zh-CN" altLang="en-US" b="0" dirty="0">
                <a:cs typeface="+mn-ea"/>
                <a:sym typeface="+mn-lt"/>
              </a:rPr>
              <a:t>，是计算机中</a:t>
            </a:r>
            <a:r>
              <a:rPr lang="zh-CN" altLang="en-US" dirty="0">
                <a:cs typeface="+mn-ea"/>
                <a:sym typeface="+mn-lt"/>
              </a:rPr>
              <a:t>最小的时间单位</a:t>
            </a:r>
            <a:endParaRPr lang="en-US" altLang="zh-CN" dirty="0">
              <a:cs typeface="+mn-ea"/>
              <a:sym typeface="+mn-lt"/>
            </a:endParaRPr>
          </a:p>
          <a:p>
            <a:pPr>
              <a:defRPr/>
            </a:pPr>
            <a:r>
              <a:rPr lang="en-US" altLang="zh-CN" dirty="0">
                <a:solidFill>
                  <a:srgbClr val="00B050"/>
                </a:solidFill>
                <a:cs typeface="+mn-ea"/>
                <a:sym typeface="+mn-lt"/>
              </a:rPr>
              <a:t>CPU</a:t>
            </a:r>
            <a:r>
              <a:rPr lang="zh-CN" altLang="en-US" dirty="0">
                <a:solidFill>
                  <a:srgbClr val="00B050"/>
                </a:solidFill>
                <a:cs typeface="+mn-ea"/>
                <a:sym typeface="+mn-lt"/>
              </a:rPr>
              <a:t>周期</a:t>
            </a:r>
            <a:r>
              <a:rPr lang="zh-CN" altLang="en-US" dirty="0">
                <a:cs typeface="+mn-ea"/>
                <a:sym typeface="+mn-lt"/>
              </a:rPr>
              <a:t>：</a:t>
            </a:r>
            <a:r>
              <a:rPr lang="zh-CN" altLang="en-US" b="0" dirty="0">
                <a:cs typeface="+mn-ea"/>
                <a:sym typeface="+mn-lt"/>
              </a:rPr>
              <a:t>一条指令执行过程被划分为若干阶段，每一阶段完成所需时间</a:t>
            </a:r>
            <a:endParaRPr lang="en-US" altLang="zh-CN" b="0" dirty="0">
              <a:cs typeface="+mn-ea"/>
              <a:sym typeface="+mn-lt"/>
            </a:endParaRPr>
          </a:p>
          <a:p>
            <a:pPr>
              <a:defRPr/>
            </a:pPr>
            <a:r>
              <a:rPr lang="zh-CN" altLang="en-US" dirty="0">
                <a:solidFill>
                  <a:srgbClr val="0000FF"/>
                </a:solidFill>
                <a:cs typeface="+mn-ea"/>
                <a:sym typeface="+mn-lt"/>
              </a:rPr>
              <a:t>指令周期</a:t>
            </a:r>
            <a:r>
              <a:rPr lang="zh-CN" altLang="en-US" b="0" dirty="0">
                <a:cs typeface="+mn-ea"/>
                <a:sym typeface="+mn-lt"/>
              </a:rPr>
              <a:t>：取出并执行一条指令的时间</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a:t>
            </a:r>
            <a:r>
              <a:rPr lang="en-US" altLang="zh-CN" sz="2800" b="1" dirty="0">
                <a:solidFill>
                  <a:srgbClr val="C00000"/>
                </a:solidFill>
                <a:cs typeface="+mn-ea"/>
                <a:sym typeface="+mn-lt"/>
              </a:rPr>
              <a:t> CPU</a:t>
            </a:r>
            <a:r>
              <a:rPr lang="zh-CN" altLang="en-US" sz="2800" b="1" dirty="0">
                <a:solidFill>
                  <a:srgbClr val="C00000"/>
                </a:solidFill>
                <a:cs typeface="+mn-ea"/>
                <a:sym typeface="+mn-lt"/>
              </a:rPr>
              <a:t>简介</a:t>
            </a:r>
          </a:p>
        </p:txBody>
      </p:sp>
      <p:pic>
        <p:nvPicPr>
          <p:cNvPr id="1026" name="Picture 2" descr="See the source image">
            <a:extLst>
              <a:ext uri="{FF2B5EF4-FFF2-40B4-BE49-F238E27FC236}">
                <a16:creationId xmlns:a16="http://schemas.microsoft.com/office/drawing/2014/main" id="{8E81D40F-82DE-4684-9C21-D0BC58B9D2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5" t="2355" r="4012" b="8151"/>
          <a:stretch/>
        </p:blipFill>
        <p:spPr bwMode="auto">
          <a:xfrm>
            <a:off x="2216696" y="4365104"/>
            <a:ext cx="4896544" cy="2297145"/>
          </a:xfrm>
          <a:prstGeom prst="rect">
            <a:avLst/>
          </a:prstGeom>
          <a:noFill/>
          <a:extLst>
            <a:ext uri="{909E8E84-426E-40DD-AFC4-6F175D3DCCD1}">
              <a14:hiddenFill xmlns:a14="http://schemas.microsoft.com/office/drawing/2010/main">
                <a:solidFill>
                  <a:srgbClr val="FFFFFF"/>
                </a:solidFill>
              </a14:hiddenFill>
            </a:ext>
          </a:extLst>
        </p:spPr>
      </p:pic>
      <p:sp>
        <p:nvSpPr>
          <p:cNvPr id="2" name="对话气泡: 椭圆形 1">
            <a:extLst>
              <a:ext uri="{FF2B5EF4-FFF2-40B4-BE49-F238E27FC236}">
                <a16:creationId xmlns:a16="http://schemas.microsoft.com/office/drawing/2014/main" id="{2D916A94-9C0D-4672-9281-0221FEAFD94D}"/>
              </a:ext>
            </a:extLst>
          </p:cNvPr>
          <p:cNvSpPr/>
          <p:nvPr/>
        </p:nvSpPr>
        <p:spPr>
          <a:xfrm>
            <a:off x="1147428" y="4058780"/>
            <a:ext cx="914400" cy="612648"/>
          </a:xfrm>
          <a:prstGeom prst="wedgeEllipseCallout">
            <a:avLst>
              <a:gd name="adj1" fmla="val 287081"/>
              <a:gd name="adj2" fmla="val 23845"/>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cs typeface="+mn-ea"/>
                <a:sym typeface="+mn-lt"/>
              </a:rPr>
              <a:t>时钟周期</a:t>
            </a:r>
          </a:p>
        </p:txBody>
      </p:sp>
      <p:sp>
        <p:nvSpPr>
          <p:cNvPr id="7" name="对话气泡: 圆角矩形 6">
            <a:extLst>
              <a:ext uri="{FF2B5EF4-FFF2-40B4-BE49-F238E27FC236}">
                <a16:creationId xmlns:a16="http://schemas.microsoft.com/office/drawing/2014/main" id="{BA789280-AD83-4784-BD54-6A56B85600F6}"/>
              </a:ext>
            </a:extLst>
          </p:cNvPr>
          <p:cNvSpPr/>
          <p:nvPr/>
        </p:nvSpPr>
        <p:spPr>
          <a:xfrm>
            <a:off x="1136576" y="4941168"/>
            <a:ext cx="936104" cy="576064"/>
          </a:xfrm>
          <a:prstGeom prst="wedgeRoundRectCallout">
            <a:avLst>
              <a:gd name="adj1" fmla="val 111283"/>
              <a:gd name="adj2" fmla="val 119924"/>
              <a:gd name="adj3" fmla="val 16667"/>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cs typeface="+mn-ea"/>
                <a:sym typeface="+mn-lt"/>
              </a:rPr>
              <a:t>CPU </a:t>
            </a:r>
          </a:p>
          <a:p>
            <a:pPr algn="ctr"/>
            <a:r>
              <a:rPr lang="zh-CN" altLang="en-US" dirty="0">
                <a:cs typeface="+mn-ea"/>
                <a:sym typeface="+mn-lt"/>
              </a:rPr>
              <a:t>周期</a:t>
            </a:r>
          </a:p>
        </p:txBody>
      </p:sp>
      <p:sp>
        <p:nvSpPr>
          <p:cNvPr id="8" name="对话气泡: 矩形 7">
            <a:extLst>
              <a:ext uri="{FF2B5EF4-FFF2-40B4-BE49-F238E27FC236}">
                <a16:creationId xmlns:a16="http://schemas.microsoft.com/office/drawing/2014/main" id="{EE40F6BE-4D5E-4A95-B9F1-6A8E589E8658}"/>
              </a:ext>
            </a:extLst>
          </p:cNvPr>
          <p:cNvSpPr/>
          <p:nvPr/>
        </p:nvSpPr>
        <p:spPr>
          <a:xfrm>
            <a:off x="7595120" y="5253554"/>
            <a:ext cx="914400" cy="576064"/>
          </a:xfrm>
          <a:prstGeom prst="wedgeRectCallout">
            <a:avLst>
              <a:gd name="adj1" fmla="val -193495"/>
              <a:gd name="adj2" fmla="val 85339"/>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solidFill>
                  <a:schemeClr val="bg1"/>
                </a:solidFill>
                <a:cs typeface="+mn-ea"/>
                <a:sym typeface="+mn-lt"/>
              </a:rPr>
              <a:t>CPU</a:t>
            </a:r>
          </a:p>
          <a:p>
            <a:pPr algn="ctr"/>
            <a:r>
              <a:rPr lang="zh-CN" altLang="en-US" dirty="0">
                <a:solidFill>
                  <a:schemeClr val="bg1"/>
                </a:solidFill>
                <a:cs typeface="+mn-ea"/>
                <a:sym typeface="+mn-lt"/>
              </a:rPr>
              <a:t>周期</a:t>
            </a:r>
          </a:p>
        </p:txBody>
      </p:sp>
      <p:grpSp>
        <p:nvGrpSpPr>
          <p:cNvPr id="11" name="组合 10">
            <a:extLst>
              <a:ext uri="{FF2B5EF4-FFF2-40B4-BE49-F238E27FC236}">
                <a16:creationId xmlns:a16="http://schemas.microsoft.com/office/drawing/2014/main" id="{A92F0E9C-54B3-452B-B4F8-F819DCF5F562}"/>
              </a:ext>
            </a:extLst>
          </p:cNvPr>
          <p:cNvGrpSpPr/>
          <p:nvPr/>
        </p:nvGrpSpPr>
        <p:grpSpPr>
          <a:xfrm>
            <a:off x="1147428" y="5985284"/>
            <a:ext cx="5182216" cy="604957"/>
            <a:chOff x="1147428" y="5985284"/>
            <a:chExt cx="5182216" cy="604957"/>
          </a:xfrm>
        </p:grpSpPr>
        <p:sp>
          <p:nvSpPr>
            <p:cNvPr id="9" name="双括号 8">
              <a:extLst>
                <a:ext uri="{FF2B5EF4-FFF2-40B4-BE49-F238E27FC236}">
                  <a16:creationId xmlns:a16="http://schemas.microsoft.com/office/drawing/2014/main" id="{941B3C54-307F-4211-B3A8-589A9A68D3A2}"/>
                </a:ext>
              </a:extLst>
            </p:cNvPr>
            <p:cNvSpPr/>
            <p:nvPr/>
          </p:nvSpPr>
          <p:spPr>
            <a:xfrm>
              <a:off x="2609622" y="6309320"/>
              <a:ext cx="3720022" cy="280921"/>
            </a:xfrm>
            <a:prstGeom prst="bracketPair">
              <a:avLst/>
            </a:prstGeom>
            <a:noFill/>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FF"/>
                </a:solidFill>
                <a:cs typeface="+mn-ea"/>
                <a:sym typeface="+mn-lt"/>
              </a:endParaRPr>
            </a:p>
          </p:txBody>
        </p:sp>
        <p:sp>
          <p:nvSpPr>
            <p:cNvPr id="10" name="标注: 线形 9">
              <a:extLst>
                <a:ext uri="{FF2B5EF4-FFF2-40B4-BE49-F238E27FC236}">
                  <a16:creationId xmlns:a16="http://schemas.microsoft.com/office/drawing/2014/main" id="{6DA26B14-4F09-4D72-A73F-2AB50377FD7B}"/>
                </a:ext>
              </a:extLst>
            </p:cNvPr>
            <p:cNvSpPr/>
            <p:nvPr/>
          </p:nvSpPr>
          <p:spPr>
            <a:xfrm>
              <a:off x="1147428" y="5985284"/>
              <a:ext cx="914400" cy="576064"/>
            </a:xfrm>
            <a:prstGeom prst="borderCallout1">
              <a:avLst>
                <a:gd name="adj1" fmla="val 85518"/>
                <a:gd name="adj2" fmla="val 159707"/>
                <a:gd name="adj3" fmla="val 44472"/>
                <a:gd name="adj4" fmla="val 100477"/>
              </a:avLst>
            </a:prstGeom>
            <a:ln>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rgbClr val="0000FF"/>
                  </a:solidFill>
                  <a:cs typeface="+mn-ea"/>
                  <a:sym typeface="+mn-lt"/>
                </a:rPr>
                <a:t>指令</a:t>
              </a:r>
              <a:endParaRPr lang="en-US" altLang="zh-CN" dirty="0">
                <a:solidFill>
                  <a:srgbClr val="0000FF"/>
                </a:solidFill>
                <a:cs typeface="+mn-ea"/>
                <a:sym typeface="+mn-lt"/>
              </a:endParaRPr>
            </a:p>
            <a:p>
              <a:pPr algn="ctr"/>
              <a:r>
                <a:rPr lang="zh-CN" altLang="en-US" dirty="0">
                  <a:solidFill>
                    <a:srgbClr val="0000FF"/>
                  </a:solidFill>
                  <a:cs typeface="+mn-ea"/>
                  <a:sym typeface="+mn-lt"/>
                </a:rPr>
                <a:t>周期</a:t>
              </a:r>
            </a:p>
          </p:txBody>
        </p:sp>
      </p:grpSp>
      <p:sp>
        <p:nvSpPr>
          <p:cNvPr id="13" name="灯片编号占位符 12">
            <a:extLst>
              <a:ext uri="{FF2B5EF4-FFF2-40B4-BE49-F238E27FC236}">
                <a16:creationId xmlns:a16="http://schemas.microsoft.com/office/drawing/2014/main" id="{A190EA3B-353B-49F8-B491-5C00AC8810B8}"/>
              </a:ext>
            </a:extLst>
          </p:cNvPr>
          <p:cNvSpPr>
            <a:spLocks noGrp="1"/>
          </p:cNvSpPr>
          <p:nvPr>
            <p:ph type="sldNum" sz="quarter" idx="12"/>
          </p:nvPr>
        </p:nvSpPr>
        <p:spPr/>
        <p:txBody>
          <a:bodyPr/>
          <a:lstStyle/>
          <a:p>
            <a:pPr algn="r"/>
            <a:fld id="{16F781C4-B8D4-4498-9C49-C9A9BB9F3E73}" type="slidenum">
              <a:rPr lang="zh-CN" altLang="en-US" smtClean="0"/>
              <a:pPr algn="r"/>
              <a:t>9</a:t>
            </a:fld>
            <a:endParaRPr lang="zh-CN" altLang="en-US" dirty="0"/>
          </a:p>
        </p:txBody>
      </p:sp>
      <p:sp>
        <p:nvSpPr>
          <p:cNvPr id="6" name="Rectangle: Rounded Corners 5">
            <a:extLst>
              <a:ext uri="{FF2B5EF4-FFF2-40B4-BE49-F238E27FC236}">
                <a16:creationId xmlns:a16="http://schemas.microsoft.com/office/drawing/2014/main" id="{4586BC59-57B1-F6E6-99E4-8D92491C5E3A}"/>
              </a:ext>
            </a:extLst>
          </p:cNvPr>
          <p:cNvSpPr/>
          <p:nvPr/>
        </p:nvSpPr>
        <p:spPr>
          <a:xfrm>
            <a:off x="4088904" y="5962232"/>
            <a:ext cx="2240740" cy="252028"/>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8117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grpId="0" nodeType="clickEffect">
                                  <p:stCondLst>
                                    <p:cond delay="1000"/>
                                  </p:stCondLst>
                                  <p:childTnLst>
                                    <p:animEffect transition="out" filter="fade">
                                      <p:cBhvr>
                                        <p:cTn id="25" dur="500" tmFilter="0, 0; .2, .5; .8, .5; 1, 0"/>
                                        <p:tgtEl>
                                          <p:spTgt spid="6"/>
                                        </p:tgtEl>
                                      </p:cBhvr>
                                    </p:animEffect>
                                    <p:animScale>
                                      <p:cBhvr>
                                        <p:cTn id="26" dur="250" autoRev="1" fill="hold"/>
                                        <p:tgtEl>
                                          <p:spTgt spid="6"/>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1000"/>
                                        <p:tgtEl>
                                          <p:spTgt spid="4">
                                            <p:txEl>
                                              <p:pRg st="3" end="3"/>
                                            </p:txEl>
                                          </p:spTgt>
                                        </p:tgtEl>
                                      </p:cBhvr>
                                    </p:animEffect>
                                    <p:anim calcmode="lin" valueType="num">
                                      <p:cBhvr>
                                        <p:cTn id="3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circle(in)">
                                      <p:cBhvr>
                                        <p:cTn id="4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串指连续存放在存储器中的一些数据字节、字或双字。</a:t>
            </a:r>
          </a:p>
          <a:p>
            <a:r>
              <a:rPr lang="zh-CN" altLang="en-US" dirty="0">
                <a:cs typeface="+mn-ea"/>
                <a:sym typeface="+mn-lt"/>
              </a:rPr>
              <a:t>串操作允许程序对连续存放的数据块进行操作。</a:t>
            </a:r>
          </a:p>
          <a:p>
            <a:r>
              <a:rPr lang="zh-CN" altLang="en-US" dirty="0">
                <a:cs typeface="+mn-ea"/>
                <a:sym typeface="+mn-lt"/>
              </a:rPr>
              <a:t>串操作通常以</a:t>
            </a:r>
            <a:r>
              <a:rPr lang="en-US" altLang="zh-CN" dirty="0">
                <a:cs typeface="+mn-ea"/>
                <a:sym typeface="+mn-lt"/>
              </a:rPr>
              <a:t>DS</a:t>
            </a:r>
            <a:r>
              <a:rPr lang="zh-CN" altLang="en-US" dirty="0">
                <a:cs typeface="+mn-ea"/>
                <a:sym typeface="+mn-lt"/>
              </a:rPr>
              <a:t>：</a:t>
            </a:r>
            <a:r>
              <a:rPr lang="en-US" altLang="zh-CN" dirty="0">
                <a:cs typeface="+mn-ea"/>
                <a:sym typeface="+mn-lt"/>
              </a:rPr>
              <a:t>ESI</a:t>
            </a:r>
            <a:r>
              <a:rPr lang="zh-CN" altLang="en-US" dirty="0">
                <a:cs typeface="+mn-ea"/>
                <a:sym typeface="+mn-lt"/>
              </a:rPr>
              <a:t>来寻址源串，以</a:t>
            </a:r>
            <a:r>
              <a:rPr lang="en-US" altLang="zh-CN" dirty="0">
                <a:cs typeface="+mn-ea"/>
                <a:sym typeface="+mn-lt"/>
              </a:rPr>
              <a:t>ES</a:t>
            </a:r>
            <a:r>
              <a:rPr lang="zh-CN" altLang="en-US" dirty="0">
                <a:cs typeface="+mn-ea"/>
                <a:sym typeface="+mn-lt"/>
              </a:rPr>
              <a:t>：</a:t>
            </a:r>
            <a:r>
              <a:rPr lang="en-US" altLang="zh-CN" dirty="0">
                <a:cs typeface="+mn-ea"/>
                <a:sym typeface="+mn-lt"/>
              </a:rPr>
              <a:t>EDI</a:t>
            </a:r>
            <a:r>
              <a:rPr lang="zh-CN" altLang="en-US" dirty="0">
                <a:cs typeface="+mn-ea"/>
                <a:sym typeface="+mn-lt"/>
              </a:rPr>
              <a:t>来寻址目的串</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串操作指令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C3EB1CC9-1C69-454A-B315-AE3F444CF5E3}"/>
              </a:ext>
            </a:extLst>
          </p:cNvPr>
          <p:cNvSpPr>
            <a:spLocks noGrp="1"/>
          </p:cNvSpPr>
          <p:nvPr>
            <p:ph type="sldNum" sz="quarter" idx="12"/>
          </p:nvPr>
        </p:nvSpPr>
        <p:spPr/>
        <p:txBody>
          <a:bodyPr/>
          <a:lstStyle/>
          <a:p>
            <a:pPr algn="r"/>
            <a:fld id="{16F781C4-B8D4-4498-9C49-C9A9BB9F3E73}" type="slidenum">
              <a:rPr lang="zh-CN" altLang="en-US" smtClean="0"/>
              <a:pPr algn="r"/>
              <a:t>90</a:t>
            </a:fld>
            <a:endParaRPr lang="zh-CN" altLang="en-US" dirty="0"/>
          </a:p>
        </p:txBody>
      </p:sp>
    </p:spTree>
    <p:extLst>
      <p:ext uri="{BB962C8B-B14F-4D97-AF65-F5344CB8AC3E}">
        <p14:creationId xmlns:p14="http://schemas.microsoft.com/office/powerpoint/2010/main" val="172542150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9138220" cy="4896544"/>
          </a:xfrm>
        </p:spPr>
        <p:txBody>
          <a:bodyPr>
            <a:normAutofit/>
          </a:bodyPr>
          <a:lstStyle/>
          <a:p>
            <a:r>
              <a:rPr lang="zh-CN" altLang="en-US" dirty="0">
                <a:cs typeface="+mn-ea"/>
                <a:sym typeface="+mn-lt"/>
              </a:rPr>
              <a:t>对于字符串的基本操作，</a:t>
            </a:r>
            <a:r>
              <a:rPr lang="en-US" altLang="zh-CN" dirty="0">
                <a:cs typeface="+mn-ea"/>
                <a:sym typeface="+mn-lt"/>
              </a:rPr>
              <a:t>80x86</a:t>
            </a:r>
            <a:r>
              <a:rPr lang="zh-CN" altLang="en-US" dirty="0">
                <a:cs typeface="+mn-ea"/>
                <a:sym typeface="+mn-lt"/>
              </a:rPr>
              <a:t>提供了五个指令</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串操作指令</a:t>
            </a:r>
            <a:endParaRPr lang="en-US" altLang="zh-CN" sz="2800" b="1" dirty="0">
              <a:solidFill>
                <a:srgbClr val="C00000"/>
              </a:solidFill>
              <a:cs typeface="+mn-ea"/>
              <a:sym typeface="+mn-lt"/>
            </a:endParaRPr>
          </a:p>
        </p:txBody>
      </p:sp>
      <p:graphicFrame>
        <p:nvGraphicFramePr>
          <p:cNvPr id="6" name="表格 5"/>
          <p:cNvGraphicFramePr>
            <a:graphicFrameLocks noGrp="1"/>
          </p:cNvGraphicFramePr>
          <p:nvPr>
            <p:extLst>
              <p:ext uri="{D42A27DB-BD31-4B8C-83A1-F6EECF244321}">
                <p14:modId xmlns:p14="http://schemas.microsoft.com/office/powerpoint/2010/main" val="3010171543"/>
              </p:ext>
            </p:extLst>
          </p:nvPr>
        </p:nvGraphicFramePr>
        <p:xfrm>
          <a:off x="416496" y="2405041"/>
          <a:ext cx="9138221" cy="3951310"/>
        </p:xfrm>
        <a:graphic>
          <a:graphicData uri="http://schemas.openxmlformats.org/drawingml/2006/table">
            <a:tbl>
              <a:tblPr>
                <a:tableStyleId>{BC89EF96-8CEA-46FF-86C4-4CE0E7609802}</a:tableStyleId>
              </a:tblPr>
              <a:tblGrid>
                <a:gridCol w="1827424">
                  <a:extLst>
                    <a:ext uri="{9D8B030D-6E8A-4147-A177-3AD203B41FA5}">
                      <a16:colId xmlns:a16="http://schemas.microsoft.com/office/drawing/2014/main" val="20000"/>
                    </a:ext>
                  </a:extLst>
                </a:gridCol>
                <a:gridCol w="2695422">
                  <a:extLst>
                    <a:ext uri="{9D8B030D-6E8A-4147-A177-3AD203B41FA5}">
                      <a16:colId xmlns:a16="http://schemas.microsoft.com/office/drawing/2014/main" val="20001"/>
                    </a:ext>
                  </a:extLst>
                </a:gridCol>
                <a:gridCol w="1405541">
                  <a:extLst>
                    <a:ext uri="{9D8B030D-6E8A-4147-A177-3AD203B41FA5}">
                      <a16:colId xmlns:a16="http://schemas.microsoft.com/office/drawing/2014/main" val="20002"/>
                    </a:ext>
                  </a:extLst>
                </a:gridCol>
                <a:gridCol w="1381308">
                  <a:extLst>
                    <a:ext uri="{9D8B030D-6E8A-4147-A177-3AD203B41FA5}">
                      <a16:colId xmlns:a16="http://schemas.microsoft.com/office/drawing/2014/main" val="20003"/>
                    </a:ext>
                  </a:extLst>
                </a:gridCol>
                <a:gridCol w="1828526">
                  <a:extLst>
                    <a:ext uri="{9D8B030D-6E8A-4147-A177-3AD203B41FA5}">
                      <a16:colId xmlns:a16="http://schemas.microsoft.com/office/drawing/2014/main" val="20004"/>
                    </a:ext>
                  </a:extLst>
                </a:gridCol>
              </a:tblGrid>
              <a:tr h="790262">
                <a:tc>
                  <a:txBody>
                    <a:bodyPr/>
                    <a:lstStyle/>
                    <a:p>
                      <a:pPr indent="127000" algn="ctr">
                        <a:lnSpc>
                          <a:spcPts val="2300"/>
                        </a:lnSpc>
                        <a:spcAft>
                          <a:spcPts val="0"/>
                        </a:spcAft>
                      </a:pPr>
                      <a:r>
                        <a:rPr lang="zh-CN" sz="2000" b="1" kern="100" dirty="0">
                          <a:latin typeface="+mn-lt"/>
                          <a:ea typeface="+mn-ea"/>
                          <a:cs typeface="+mn-ea"/>
                          <a:sym typeface="+mn-lt"/>
                        </a:rPr>
                        <a:t>指令名称</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zh-CN" sz="2000" b="1" kern="100" dirty="0">
                          <a:latin typeface="+mn-lt"/>
                          <a:ea typeface="+mn-ea"/>
                          <a:cs typeface="+mn-ea"/>
                          <a:sym typeface="+mn-lt"/>
                        </a:rPr>
                        <a:t>字节</a:t>
                      </a:r>
                      <a:r>
                        <a:rPr lang="en-US" sz="2000" b="1" kern="100" dirty="0">
                          <a:latin typeface="+mn-lt"/>
                          <a:ea typeface="+mn-ea"/>
                          <a:cs typeface="+mn-ea"/>
                          <a:sym typeface="+mn-lt"/>
                        </a:rPr>
                        <a:t>/</a:t>
                      </a:r>
                      <a:r>
                        <a:rPr lang="zh-CN" sz="2000" b="1" kern="100" dirty="0">
                          <a:latin typeface="+mn-lt"/>
                          <a:ea typeface="+mn-ea"/>
                          <a:cs typeface="+mn-ea"/>
                          <a:sym typeface="+mn-lt"/>
                        </a:rPr>
                        <a:t>字操作</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zh-CN" sz="2000" b="1" kern="100" dirty="0">
                          <a:latin typeface="+mn-lt"/>
                          <a:ea typeface="+mn-ea"/>
                          <a:cs typeface="+mn-ea"/>
                          <a:sym typeface="+mn-lt"/>
                        </a:rPr>
                        <a:t>字节操作</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zh-CN" sz="2000" b="1" kern="100" dirty="0">
                          <a:latin typeface="+mn-lt"/>
                          <a:ea typeface="+mn-ea"/>
                          <a:cs typeface="+mn-ea"/>
                          <a:sym typeface="+mn-lt"/>
                        </a:rPr>
                        <a:t>字操作</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zh-CN" sz="2000" b="1" kern="100" dirty="0">
                          <a:latin typeface="+mn-lt"/>
                          <a:ea typeface="+mn-ea"/>
                          <a:cs typeface="+mn-ea"/>
                          <a:sym typeface="+mn-lt"/>
                        </a:rPr>
                        <a:t>双字操作</a:t>
                      </a:r>
                    </a:p>
                  </a:txBody>
                  <a:tcPr marL="68580" marR="68580" marT="0" marB="0" anchor="ctr">
                    <a:solidFill>
                      <a:schemeClr val="accent1">
                        <a:lumMod val="20000"/>
                        <a:lumOff val="80000"/>
                      </a:schemeClr>
                    </a:solidFill>
                  </a:tcPr>
                </a:tc>
                <a:extLst>
                  <a:ext uri="{0D108BD9-81ED-4DB2-BD59-A6C34878D82A}">
                    <a16:rowId xmlns:a16="http://schemas.microsoft.com/office/drawing/2014/main" val="10000"/>
                  </a:ext>
                </a:extLst>
              </a:tr>
              <a:tr h="790262">
                <a:tc>
                  <a:txBody>
                    <a:bodyPr/>
                    <a:lstStyle/>
                    <a:p>
                      <a:pPr indent="127000" algn="ctr">
                        <a:lnSpc>
                          <a:spcPts val="2300"/>
                        </a:lnSpc>
                        <a:spcAft>
                          <a:spcPts val="0"/>
                        </a:spcAft>
                      </a:pPr>
                      <a:r>
                        <a:rPr lang="zh-CN" sz="2000" b="1" kern="100">
                          <a:latin typeface="+mn-lt"/>
                          <a:ea typeface="+mn-ea"/>
                          <a:cs typeface="+mn-ea"/>
                          <a:sym typeface="+mn-lt"/>
                        </a:rPr>
                        <a:t>字符串传送</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dirty="0">
                          <a:latin typeface="+mn-lt"/>
                          <a:ea typeface="+mn-ea"/>
                          <a:cs typeface="+mn-ea"/>
                          <a:sym typeface="+mn-lt"/>
                        </a:rPr>
                        <a:t>MOVS </a:t>
                      </a:r>
                      <a:r>
                        <a:rPr lang="zh-CN" sz="2000" b="1" kern="100" dirty="0">
                          <a:latin typeface="+mn-lt"/>
                          <a:ea typeface="+mn-ea"/>
                          <a:cs typeface="+mn-ea"/>
                          <a:sym typeface="+mn-lt"/>
                        </a:rPr>
                        <a:t>目的串，源串</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MOVSB</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MOVSW</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MOVSD</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10001"/>
                  </a:ext>
                </a:extLst>
              </a:tr>
              <a:tr h="790262">
                <a:tc>
                  <a:txBody>
                    <a:bodyPr/>
                    <a:lstStyle/>
                    <a:p>
                      <a:pPr indent="127000" algn="ctr">
                        <a:lnSpc>
                          <a:spcPts val="2300"/>
                        </a:lnSpc>
                        <a:spcAft>
                          <a:spcPts val="0"/>
                        </a:spcAft>
                      </a:pPr>
                      <a:r>
                        <a:rPr lang="zh-CN" sz="2000" b="1" kern="100">
                          <a:latin typeface="+mn-lt"/>
                          <a:ea typeface="+mn-ea"/>
                          <a:cs typeface="+mn-ea"/>
                          <a:sym typeface="+mn-lt"/>
                        </a:rPr>
                        <a:t>字符串比较</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CMPS </a:t>
                      </a:r>
                      <a:r>
                        <a:rPr lang="zh-CN" sz="2000" b="1" kern="100">
                          <a:latin typeface="+mn-lt"/>
                          <a:ea typeface="+mn-ea"/>
                          <a:cs typeface="+mn-ea"/>
                          <a:sym typeface="+mn-lt"/>
                        </a:rPr>
                        <a:t>目的串，源串</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CMPSB</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CMPSW</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CMPSD</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10002"/>
                  </a:ext>
                </a:extLst>
              </a:tr>
              <a:tr h="395131">
                <a:tc>
                  <a:txBody>
                    <a:bodyPr/>
                    <a:lstStyle/>
                    <a:p>
                      <a:pPr indent="127000" algn="ctr">
                        <a:lnSpc>
                          <a:spcPts val="2300"/>
                        </a:lnSpc>
                        <a:spcAft>
                          <a:spcPts val="0"/>
                        </a:spcAft>
                      </a:pPr>
                      <a:r>
                        <a:rPr lang="zh-CN" sz="2000" b="1" kern="100">
                          <a:latin typeface="+mn-lt"/>
                          <a:ea typeface="+mn-ea"/>
                          <a:cs typeface="+mn-ea"/>
                          <a:sym typeface="+mn-lt"/>
                        </a:rPr>
                        <a:t>字符串扫描</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dirty="0">
                          <a:latin typeface="+mn-lt"/>
                          <a:ea typeface="+mn-ea"/>
                          <a:cs typeface="+mn-ea"/>
                          <a:sym typeface="+mn-lt"/>
                        </a:rPr>
                        <a:t>SCAS </a:t>
                      </a:r>
                      <a:r>
                        <a:rPr lang="zh-CN" sz="2000" b="1" kern="100" dirty="0">
                          <a:latin typeface="+mn-lt"/>
                          <a:ea typeface="+mn-ea"/>
                          <a:cs typeface="+mn-ea"/>
                          <a:sym typeface="+mn-lt"/>
                        </a:rPr>
                        <a:t>目的串</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SCASB</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SCASW</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SCASD</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10003"/>
                  </a:ext>
                </a:extLst>
              </a:tr>
              <a:tr h="790262">
                <a:tc>
                  <a:txBody>
                    <a:bodyPr/>
                    <a:lstStyle/>
                    <a:p>
                      <a:pPr indent="127000" algn="ctr">
                        <a:lnSpc>
                          <a:spcPts val="2300"/>
                        </a:lnSpc>
                        <a:spcAft>
                          <a:spcPts val="0"/>
                        </a:spcAft>
                      </a:pPr>
                      <a:r>
                        <a:rPr lang="zh-CN" sz="2000" b="1" kern="100">
                          <a:latin typeface="+mn-lt"/>
                          <a:ea typeface="+mn-ea"/>
                          <a:cs typeface="+mn-ea"/>
                          <a:sym typeface="+mn-lt"/>
                        </a:rPr>
                        <a:t>字符串装入</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LODS </a:t>
                      </a:r>
                      <a:r>
                        <a:rPr lang="zh-CN" sz="2000" b="1" kern="100">
                          <a:latin typeface="+mn-lt"/>
                          <a:ea typeface="+mn-ea"/>
                          <a:cs typeface="+mn-ea"/>
                          <a:sym typeface="+mn-lt"/>
                        </a:rPr>
                        <a:t>源串</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LODSB</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LODSW</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LODSD</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10004"/>
                  </a:ext>
                </a:extLst>
              </a:tr>
              <a:tr h="395131">
                <a:tc>
                  <a:txBody>
                    <a:bodyPr/>
                    <a:lstStyle/>
                    <a:p>
                      <a:pPr indent="127000" algn="ctr">
                        <a:lnSpc>
                          <a:spcPts val="2300"/>
                        </a:lnSpc>
                        <a:spcAft>
                          <a:spcPts val="0"/>
                        </a:spcAft>
                      </a:pPr>
                      <a:r>
                        <a:rPr lang="zh-CN" sz="2000" b="1" kern="100">
                          <a:latin typeface="+mn-lt"/>
                          <a:ea typeface="+mn-ea"/>
                          <a:cs typeface="+mn-ea"/>
                          <a:sym typeface="+mn-lt"/>
                        </a:rPr>
                        <a:t>字符串存储</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STOS </a:t>
                      </a:r>
                      <a:r>
                        <a:rPr lang="zh-CN" sz="2000" b="1" kern="100">
                          <a:latin typeface="+mn-lt"/>
                          <a:ea typeface="+mn-ea"/>
                          <a:cs typeface="+mn-ea"/>
                          <a:sym typeface="+mn-lt"/>
                        </a:rPr>
                        <a:t>目的串</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STOSB</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a:latin typeface="+mn-lt"/>
                          <a:ea typeface="+mn-ea"/>
                          <a:cs typeface="+mn-ea"/>
                          <a:sym typeface="+mn-lt"/>
                        </a:rPr>
                        <a:t>STOSW</a:t>
                      </a:r>
                      <a:endParaRPr lang="zh-CN" sz="20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en-US" sz="2000" b="1" kern="100" dirty="0">
                          <a:latin typeface="+mn-lt"/>
                          <a:ea typeface="+mn-ea"/>
                          <a:cs typeface="+mn-ea"/>
                          <a:sym typeface="+mn-lt"/>
                        </a:rPr>
                        <a:t>STOSD</a:t>
                      </a:r>
                      <a:endParaRPr lang="zh-CN" sz="2000" b="1" kern="100" dirty="0">
                        <a:latin typeface="+mn-lt"/>
                        <a:ea typeface="+mn-ea"/>
                        <a:cs typeface="+mn-ea"/>
                        <a:sym typeface="+mn-lt"/>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
        <p:nvSpPr>
          <p:cNvPr id="8" name="灯片编号占位符 7">
            <a:extLst>
              <a:ext uri="{FF2B5EF4-FFF2-40B4-BE49-F238E27FC236}">
                <a16:creationId xmlns:a16="http://schemas.microsoft.com/office/drawing/2014/main" id="{E151AB74-BF18-4B87-8417-5CFE39B5F9F5}"/>
              </a:ext>
            </a:extLst>
          </p:cNvPr>
          <p:cNvSpPr>
            <a:spLocks noGrp="1"/>
          </p:cNvSpPr>
          <p:nvPr>
            <p:ph type="sldNum" sz="quarter" idx="12"/>
          </p:nvPr>
        </p:nvSpPr>
        <p:spPr/>
        <p:txBody>
          <a:bodyPr/>
          <a:lstStyle/>
          <a:p>
            <a:pPr algn="r"/>
            <a:fld id="{16F781C4-B8D4-4498-9C49-C9A9BB9F3E73}" type="slidenum">
              <a:rPr lang="zh-CN" altLang="en-US" smtClean="0"/>
              <a:pPr algn="r"/>
              <a:t>91</a:t>
            </a:fld>
            <a:endParaRPr lang="zh-CN" altLang="en-US" dirty="0"/>
          </a:p>
        </p:txBody>
      </p:sp>
    </p:spTree>
    <p:extLst>
      <p:ext uri="{BB962C8B-B14F-4D97-AF65-F5344CB8AC3E}">
        <p14:creationId xmlns:p14="http://schemas.microsoft.com/office/powerpoint/2010/main" val="147322061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a:defRPr/>
            </a:pPr>
            <a:r>
              <a:rPr lang="en-US" altLang="zh-CN" dirty="0">
                <a:cs typeface="+mn-ea"/>
                <a:sym typeface="+mn-lt"/>
              </a:rPr>
              <a:t>MOVS  </a:t>
            </a:r>
            <a:r>
              <a:rPr lang="zh-CN" altLang="en-US" kern="100" dirty="0">
                <a:cs typeface="+mn-ea"/>
                <a:sym typeface="+mn-lt"/>
              </a:rPr>
              <a:t>目的串，源串</a:t>
            </a:r>
            <a:endParaRPr lang="zh-CN" altLang="en-US" dirty="0">
              <a:cs typeface="+mn-ea"/>
              <a:sym typeface="+mn-lt"/>
            </a:endParaRPr>
          </a:p>
          <a:p>
            <a:pPr lvl="1">
              <a:defRPr/>
            </a:pPr>
            <a:r>
              <a:rPr lang="zh-CN" altLang="en-US" dirty="0">
                <a:cs typeface="+mn-ea"/>
                <a:sym typeface="+mn-lt"/>
              </a:rPr>
              <a:t>指令功能：字符串传送指令，把由</a:t>
            </a:r>
            <a:r>
              <a:rPr lang="en-US" altLang="zh-CN" dirty="0">
                <a:cs typeface="+mn-ea"/>
                <a:sym typeface="+mn-lt"/>
              </a:rPr>
              <a:t>ESI</a:t>
            </a:r>
            <a:r>
              <a:rPr lang="zh-CN" altLang="en-US" dirty="0">
                <a:cs typeface="+mn-ea"/>
                <a:sym typeface="+mn-lt"/>
              </a:rPr>
              <a:t>作指针的源串的字节或字，传送到由</a:t>
            </a:r>
            <a:r>
              <a:rPr lang="en-US" altLang="zh-CN" dirty="0">
                <a:cs typeface="+mn-ea"/>
                <a:sym typeface="+mn-lt"/>
              </a:rPr>
              <a:t>EDI</a:t>
            </a:r>
            <a:r>
              <a:rPr lang="zh-CN" altLang="en-US" dirty="0">
                <a:cs typeface="+mn-ea"/>
                <a:sym typeface="+mn-lt"/>
              </a:rPr>
              <a:t>作指针的目的串中</a:t>
            </a:r>
          </a:p>
          <a:p>
            <a:pPr>
              <a:defRPr/>
            </a:pPr>
            <a:r>
              <a:rPr lang="en-US" altLang="zh-CN" dirty="0">
                <a:cs typeface="+mn-ea"/>
                <a:sym typeface="+mn-lt"/>
              </a:rPr>
              <a:t>CMPS </a:t>
            </a:r>
            <a:r>
              <a:rPr lang="zh-CN" altLang="en-US" kern="100" dirty="0">
                <a:cs typeface="+mn-ea"/>
                <a:sym typeface="+mn-lt"/>
              </a:rPr>
              <a:t>目的串，源串</a:t>
            </a:r>
            <a:endParaRPr lang="zh-CN" altLang="en-US" dirty="0">
              <a:cs typeface="+mn-ea"/>
              <a:sym typeface="+mn-lt"/>
            </a:endParaRPr>
          </a:p>
          <a:p>
            <a:pPr lvl="1">
              <a:defRPr/>
            </a:pPr>
            <a:r>
              <a:rPr lang="zh-CN" altLang="en-US" dirty="0">
                <a:cs typeface="+mn-ea"/>
                <a:sym typeface="+mn-lt"/>
              </a:rPr>
              <a:t>指令功能：字符串比较指令，由</a:t>
            </a:r>
            <a:r>
              <a:rPr lang="en-US" altLang="zh-CN" dirty="0">
                <a:cs typeface="+mn-ea"/>
                <a:sym typeface="+mn-lt"/>
              </a:rPr>
              <a:t>DS</a:t>
            </a:r>
            <a:r>
              <a:rPr lang="zh-CN" altLang="en-US" dirty="0">
                <a:cs typeface="+mn-ea"/>
                <a:sym typeface="+mn-lt"/>
              </a:rPr>
              <a:t>：</a:t>
            </a:r>
            <a:r>
              <a:rPr lang="en-US" altLang="zh-CN" dirty="0">
                <a:cs typeface="+mn-ea"/>
                <a:sym typeface="+mn-lt"/>
              </a:rPr>
              <a:t>ESI</a:t>
            </a:r>
            <a:r>
              <a:rPr lang="zh-CN" altLang="en-US" dirty="0">
                <a:cs typeface="+mn-ea"/>
                <a:sym typeface="+mn-lt"/>
              </a:rPr>
              <a:t>规定的源串元素减去</a:t>
            </a:r>
            <a:r>
              <a:rPr lang="en-US" altLang="zh-CN" dirty="0">
                <a:cs typeface="+mn-ea"/>
                <a:sym typeface="+mn-lt"/>
              </a:rPr>
              <a:t>ES</a:t>
            </a:r>
            <a:r>
              <a:rPr lang="zh-CN" altLang="en-US" dirty="0">
                <a:cs typeface="+mn-ea"/>
                <a:sym typeface="+mn-lt"/>
              </a:rPr>
              <a:t>：</a:t>
            </a:r>
            <a:r>
              <a:rPr lang="en-US" altLang="zh-CN" dirty="0">
                <a:cs typeface="+mn-ea"/>
                <a:sym typeface="+mn-lt"/>
              </a:rPr>
              <a:t>EDI</a:t>
            </a:r>
            <a:r>
              <a:rPr lang="zh-CN" altLang="en-US" dirty="0">
                <a:cs typeface="+mn-ea"/>
                <a:sym typeface="+mn-lt"/>
              </a:rPr>
              <a:t>指出的目的串元素，结果不回送，仅影响标志位</a:t>
            </a:r>
            <a:r>
              <a:rPr lang="en-US" altLang="zh-CN" dirty="0">
                <a:cs typeface="+mn-ea"/>
                <a:sym typeface="+mn-lt"/>
              </a:rPr>
              <a:t>CF</a:t>
            </a:r>
            <a:r>
              <a:rPr lang="zh-CN" altLang="en-US" dirty="0">
                <a:cs typeface="+mn-ea"/>
                <a:sym typeface="+mn-lt"/>
              </a:rPr>
              <a:t>，</a:t>
            </a:r>
            <a:r>
              <a:rPr lang="en-US" altLang="zh-CN" dirty="0">
                <a:cs typeface="+mn-ea"/>
                <a:sym typeface="+mn-lt"/>
              </a:rPr>
              <a:t>AF</a:t>
            </a:r>
            <a:r>
              <a:rPr lang="zh-CN" altLang="en-US" dirty="0">
                <a:cs typeface="+mn-ea"/>
                <a:sym typeface="+mn-lt"/>
              </a:rPr>
              <a:t>，</a:t>
            </a:r>
            <a:r>
              <a:rPr lang="en-US" altLang="zh-CN" dirty="0">
                <a:cs typeface="+mn-ea"/>
                <a:sym typeface="+mn-lt"/>
              </a:rPr>
              <a:t>PF</a:t>
            </a:r>
            <a:r>
              <a:rPr lang="zh-CN" altLang="en-US" dirty="0">
                <a:cs typeface="+mn-ea"/>
                <a:sym typeface="+mn-lt"/>
              </a:rPr>
              <a:t>，</a:t>
            </a:r>
            <a:r>
              <a:rPr lang="en-US" altLang="zh-CN" dirty="0">
                <a:cs typeface="+mn-ea"/>
                <a:sym typeface="+mn-lt"/>
              </a:rPr>
              <a:t>OF</a:t>
            </a:r>
            <a:r>
              <a:rPr lang="zh-CN" altLang="en-US" dirty="0">
                <a:cs typeface="+mn-ea"/>
                <a:sym typeface="+mn-lt"/>
              </a:rPr>
              <a:t>，</a:t>
            </a:r>
            <a:r>
              <a:rPr lang="en-US" altLang="zh-CN" dirty="0">
                <a:cs typeface="+mn-ea"/>
                <a:sym typeface="+mn-lt"/>
              </a:rPr>
              <a:t>ZF</a:t>
            </a:r>
            <a:r>
              <a:rPr lang="zh-CN" altLang="en-US" dirty="0">
                <a:cs typeface="+mn-ea"/>
                <a:sym typeface="+mn-lt"/>
              </a:rPr>
              <a:t>和</a:t>
            </a:r>
            <a:r>
              <a:rPr lang="en-US" altLang="zh-CN" dirty="0">
                <a:cs typeface="+mn-ea"/>
                <a:sym typeface="+mn-lt"/>
              </a:rPr>
              <a:t>SF</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串操作指令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FFB15FBA-5887-4B8D-92F9-DC27A7492B7E}"/>
              </a:ext>
            </a:extLst>
          </p:cNvPr>
          <p:cNvSpPr>
            <a:spLocks noGrp="1"/>
          </p:cNvSpPr>
          <p:nvPr>
            <p:ph type="sldNum" sz="quarter" idx="12"/>
          </p:nvPr>
        </p:nvSpPr>
        <p:spPr/>
        <p:txBody>
          <a:bodyPr/>
          <a:lstStyle/>
          <a:p>
            <a:pPr algn="r"/>
            <a:fld id="{16F781C4-B8D4-4498-9C49-C9A9BB9F3E73}" type="slidenum">
              <a:rPr lang="zh-CN" altLang="en-US" smtClean="0"/>
              <a:pPr algn="r"/>
              <a:t>92</a:t>
            </a:fld>
            <a:endParaRPr lang="zh-CN" altLang="en-US" dirty="0"/>
          </a:p>
        </p:txBody>
      </p:sp>
    </p:spTree>
    <p:extLst>
      <p:ext uri="{BB962C8B-B14F-4D97-AF65-F5344CB8AC3E}">
        <p14:creationId xmlns:p14="http://schemas.microsoft.com/office/powerpoint/2010/main" val="2658014103"/>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fontScale="92500" lnSpcReduction="10000"/>
          </a:bodyPr>
          <a:lstStyle/>
          <a:p>
            <a:pPr>
              <a:defRPr/>
            </a:pPr>
            <a:r>
              <a:rPr lang="en-US" altLang="zh-CN" dirty="0">
                <a:cs typeface="+mn-ea"/>
                <a:sym typeface="+mn-lt"/>
              </a:rPr>
              <a:t>SCAS</a:t>
            </a:r>
            <a:r>
              <a:rPr lang="zh-CN" altLang="en-US" dirty="0">
                <a:cs typeface="+mn-ea"/>
                <a:sym typeface="+mn-lt"/>
              </a:rPr>
              <a:t> </a:t>
            </a:r>
            <a:r>
              <a:rPr lang="en-US" altLang="zh-CN" kern="100" dirty="0">
                <a:cs typeface="+mn-ea"/>
                <a:sym typeface="+mn-lt"/>
              </a:rPr>
              <a:t>  </a:t>
            </a:r>
            <a:r>
              <a:rPr lang="zh-CN" altLang="en-US" kern="100" dirty="0">
                <a:cs typeface="+mn-ea"/>
                <a:sym typeface="+mn-lt"/>
              </a:rPr>
              <a:t>目的串</a:t>
            </a:r>
          </a:p>
          <a:p>
            <a:pPr lvl="1">
              <a:defRPr/>
            </a:pPr>
            <a:r>
              <a:rPr lang="zh-CN" altLang="en-US" dirty="0">
                <a:cs typeface="+mn-ea"/>
                <a:sym typeface="+mn-lt"/>
              </a:rPr>
              <a:t>指令功能：串扫描指令，比较</a:t>
            </a:r>
            <a:r>
              <a:rPr lang="en-US" altLang="zh-CN" dirty="0">
                <a:cs typeface="+mn-ea"/>
                <a:sym typeface="+mn-lt"/>
              </a:rPr>
              <a:t>EAX</a:t>
            </a:r>
            <a:r>
              <a:rPr lang="zh-CN" altLang="en-US" dirty="0">
                <a:cs typeface="+mn-ea"/>
                <a:sym typeface="+mn-lt"/>
              </a:rPr>
              <a:t>中内容与目的串中内容进行比较，由</a:t>
            </a:r>
            <a:r>
              <a:rPr lang="en-US" altLang="zh-CN" dirty="0">
                <a:cs typeface="+mn-ea"/>
                <a:sym typeface="+mn-lt"/>
              </a:rPr>
              <a:t>EAX</a:t>
            </a:r>
            <a:r>
              <a:rPr lang="zh-CN" altLang="en-US" dirty="0">
                <a:cs typeface="+mn-ea"/>
                <a:sym typeface="+mn-lt"/>
              </a:rPr>
              <a:t>的内容减去</a:t>
            </a:r>
            <a:r>
              <a:rPr lang="en-US" altLang="zh-CN" dirty="0">
                <a:cs typeface="+mn-ea"/>
                <a:sym typeface="+mn-lt"/>
              </a:rPr>
              <a:t>ES</a:t>
            </a:r>
            <a:r>
              <a:rPr lang="zh-CN" altLang="en-US" dirty="0">
                <a:cs typeface="+mn-ea"/>
                <a:sym typeface="+mn-lt"/>
              </a:rPr>
              <a:t>：</a:t>
            </a:r>
            <a:r>
              <a:rPr lang="en-US" altLang="zh-CN" dirty="0">
                <a:cs typeface="+mn-ea"/>
                <a:sym typeface="+mn-lt"/>
              </a:rPr>
              <a:t>EDI</a:t>
            </a:r>
            <a:r>
              <a:rPr lang="zh-CN" altLang="en-US" dirty="0">
                <a:cs typeface="+mn-ea"/>
                <a:sym typeface="+mn-lt"/>
              </a:rPr>
              <a:t>规定的目的串元素，结果不回送，仅影响标志位</a:t>
            </a:r>
            <a:r>
              <a:rPr lang="en-US" altLang="zh-CN" dirty="0">
                <a:cs typeface="+mn-ea"/>
                <a:sym typeface="+mn-lt"/>
              </a:rPr>
              <a:t>CF</a:t>
            </a:r>
            <a:r>
              <a:rPr lang="zh-CN" altLang="en-US" dirty="0">
                <a:cs typeface="+mn-ea"/>
                <a:sym typeface="+mn-lt"/>
              </a:rPr>
              <a:t>，</a:t>
            </a:r>
            <a:r>
              <a:rPr lang="en-US" altLang="zh-CN" dirty="0">
                <a:cs typeface="+mn-ea"/>
                <a:sym typeface="+mn-lt"/>
              </a:rPr>
              <a:t>AF</a:t>
            </a:r>
            <a:r>
              <a:rPr lang="zh-CN" altLang="en-US" dirty="0">
                <a:cs typeface="+mn-ea"/>
                <a:sym typeface="+mn-lt"/>
              </a:rPr>
              <a:t>，</a:t>
            </a:r>
            <a:r>
              <a:rPr lang="en-US" altLang="zh-CN" dirty="0">
                <a:cs typeface="+mn-ea"/>
                <a:sym typeface="+mn-lt"/>
              </a:rPr>
              <a:t>PF</a:t>
            </a:r>
            <a:r>
              <a:rPr lang="zh-CN" altLang="en-US" dirty="0">
                <a:cs typeface="+mn-ea"/>
                <a:sym typeface="+mn-lt"/>
              </a:rPr>
              <a:t>，</a:t>
            </a:r>
            <a:r>
              <a:rPr lang="en-US" altLang="zh-CN" dirty="0">
                <a:cs typeface="+mn-ea"/>
                <a:sym typeface="+mn-lt"/>
              </a:rPr>
              <a:t>SF</a:t>
            </a:r>
            <a:r>
              <a:rPr lang="zh-CN" altLang="en-US" dirty="0">
                <a:cs typeface="+mn-ea"/>
                <a:sym typeface="+mn-lt"/>
              </a:rPr>
              <a:t>，</a:t>
            </a:r>
            <a:r>
              <a:rPr lang="en-US" altLang="zh-CN" dirty="0">
                <a:cs typeface="+mn-ea"/>
                <a:sym typeface="+mn-lt"/>
              </a:rPr>
              <a:t>OF</a:t>
            </a:r>
            <a:r>
              <a:rPr lang="zh-CN" altLang="en-US" dirty="0">
                <a:cs typeface="+mn-ea"/>
                <a:sym typeface="+mn-lt"/>
              </a:rPr>
              <a:t>，</a:t>
            </a:r>
            <a:r>
              <a:rPr lang="en-US" altLang="zh-CN" dirty="0">
                <a:cs typeface="+mn-ea"/>
                <a:sym typeface="+mn-lt"/>
              </a:rPr>
              <a:t>ZF</a:t>
            </a:r>
            <a:endParaRPr lang="zh-CN" altLang="en-US" dirty="0">
              <a:cs typeface="+mn-ea"/>
              <a:sym typeface="+mn-lt"/>
            </a:endParaRPr>
          </a:p>
          <a:p>
            <a:pPr>
              <a:defRPr/>
            </a:pPr>
            <a:r>
              <a:rPr lang="en-US" altLang="zh-CN" dirty="0">
                <a:cs typeface="+mn-ea"/>
                <a:sym typeface="+mn-lt"/>
              </a:rPr>
              <a:t>LODS</a:t>
            </a:r>
            <a:r>
              <a:rPr lang="zh-CN" altLang="en-US" dirty="0">
                <a:cs typeface="+mn-ea"/>
                <a:sym typeface="+mn-lt"/>
              </a:rPr>
              <a:t>  源串</a:t>
            </a:r>
          </a:p>
          <a:p>
            <a:pPr lvl="1">
              <a:defRPr/>
            </a:pPr>
            <a:r>
              <a:rPr lang="zh-CN" altLang="en-US" dirty="0">
                <a:cs typeface="+mn-ea"/>
                <a:sym typeface="+mn-lt"/>
              </a:rPr>
              <a:t>指令功能：串装入指令，将</a:t>
            </a:r>
            <a:r>
              <a:rPr lang="en-US" altLang="zh-CN" dirty="0">
                <a:cs typeface="+mn-ea"/>
                <a:sym typeface="+mn-lt"/>
              </a:rPr>
              <a:t>DS</a:t>
            </a:r>
            <a:r>
              <a:rPr lang="zh-CN" altLang="en-US" dirty="0">
                <a:cs typeface="+mn-ea"/>
                <a:sym typeface="+mn-lt"/>
              </a:rPr>
              <a:t>：</a:t>
            </a:r>
            <a:r>
              <a:rPr lang="en-US" altLang="zh-CN" dirty="0">
                <a:cs typeface="+mn-ea"/>
                <a:sym typeface="+mn-lt"/>
              </a:rPr>
              <a:t>ESI</a:t>
            </a:r>
            <a:r>
              <a:rPr lang="zh-CN" altLang="en-US" dirty="0">
                <a:cs typeface="+mn-ea"/>
                <a:sym typeface="+mn-lt"/>
              </a:rPr>
              <a:t>所指的源串元素装入累加器</a:t>
            </a:r>
            <a:r>
              <a:rPr lang="en-US" altLang="zh-CN" dirty="0">
                <a:cs typeface="+mn-ea"/>
                <a:sym typeface="+mn-lt"/>
              </a:rPr>
              <a:t>EAX</a:t>
            </a:r>
            <a:r>
              <a:rPr lang="zh-CN" altLang="en-US" dirty="0">
                <a:cs typeface="+mn-ea"/>
                <a:sym typeface="+mn-lt"/>
              </a:rPr>
              <a:t>中</a:t>
            </a:r>
          </a:p>
          <a:p>
            <a:pPr>
              <a:defRPr/>
            </a:pPr>
            <a:r>
              <a:rPr lang="en-US" altLang="zh-CN" dirty="0">
                <a:cs typeface="+mn-ea"/>
                <a:sym typeface="+mn-lt"/>
              </a:rPr>
              <a:t>STOS</a:t>
            </a:r>
            <a:r>
              <a:rPr lang="en-US" altLang="zh-CN" kern="100" dirty="0">
                <a:cs typeface="+mn-ea"/>
                <a:sym typeface="+mn-lt"/>
              </a:rPr>
              <a:t>  </a:t>
            </a:r>
            <a:r>
              <a:rPr lang="zh-CN" altLang="en-US" kern="100" dirty="0">
                <a:cs typeface="+mn-ea"/>
                <a:sym typeface="+mn-lt"/>
              </a:rPr>
              <a:t>目的串</a:t>
            </a:r>
            <a:endParaRPr lang="zh-CN" altLang="en-US" dirty="0">
              <a:cs typeface="+mn-ea"/>
              <a:sym typeface="+mn-lt"/>
            </a:endParaRPr>
          </a:p>
          <a:p>
            <a:pPr lvl="1">
              <a:defRPr/>
            </a:pPr>
            <a:r>
              <a:rPr lang="zh-CN" altLang="en-US" dirty="0">
                <a:cs typeface="+mn-ea"/>
                <a:sym typeface="+mn-lt"/>
              </a:rPr>
              <a:t>指令功能：串存储指令，将累加器</a:t>
            </a:r>
            <a:r>
              <a:rPr lang="en-US" altLang="zh-CN" dirty="0">
                <a:cs typeface="+mn-ea"/>
                <a:sym typeface="+mn-lt"/>
              </a:rPr>
              <a:t>EAX</a:t>
            </a:r>
            <a:r>
              <a:rPr lang="zh-CN" altLang="en-US" dirty="0">
                <a:cs typeface="+mn-ea"/>
                <a:sym typeface="+mn-lt"/>
              </a:rPr>
              <a:t>中值存入</a:t>
            </a:r>
            <a:r>
              <a:rPr lang="en-US" altLang="zh-CN" dirty="0">
                <a:cs typeface="+mn-ea"/>
                <a:sym typeface="+mn-lt"/>
              </a:rPr>
              <a:t>ES</a:t>
            </a:r>
            <a:r>
              <a:rPr lang="zh-CN" altLang="en-US" dirty="0">
                <a:cs typeface="+mn-ea"/>
                <a:sym typeface="+mn-lt"/>
              </a:rPr>
              <a:t>：</a:t>
            </a:r>
            <a:r>
              <a:rPr lang="en-US" altLang="zh-CN" dirty="0">
                <a:cs typeface="+mn-ea"/>
                <a:sym typeface="+mn-lt"/>
              </a:rPr>
              <a:t>EDI</a:t>
            </a:r>
            <a:r>
              <a:rPr lang="zh-CN" altLang="en-US" dirty="0">
                <a:cs typeface="+mn-ea"/>
                <a:sym typeface="+mn-lt"/>
              </a:rPr>
              <a:t>所指的目的串存储单元中</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串操作指令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D761DEC8-5668-4C60-9707-D9AB56408D2D}"/>
              </a:ext>
            </a:extLst>
          </p:cNvPr>
          <p:cNvSpPr>
            <a:spLocks noGrp="1"/>
          </p:cNvSpPr>
          <p:nvPr>
            <p:ph type="sldNum" sz="quarter" idx="12"/>
          </p:nvPr>
        </p:nvSpPr>
        <p:spPr/>
        <p:txBody>
          <a:bodyPr/>
          <a:lstStyle/>
          <a:p>
            <a:pPr algn="r"/>
            <a:fld id="{16F781C4-B8D4-4498-9C49-C9A9BB9F3E73}" type="slidenum">
              <a:rPr lang="zh-CN" altLang="en-US" smtClean="0"/>
              <a:pPr algn="r"/>
              <a:t>93</a:t>
            </a:fld>
            <a:endParaRPr lang="zh-CN" altLang="en-US" dirty="0"/>
          </a:p>
        </p:txBody>
      </p:sp>
    </p:spTree>
    <p:extLst>
      <p:ext uri="{BB962C8B-B14F-4D97-AF65-F5344CB8AC3E}">
        <p14:creationId xmlns:p14="http://schemas.microsoft.com/office/powerpoint/2010/main" val="52513839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数据传送指令</a:t>
            </a:r>
          </a:p>
          <a:p>
            <a:r>
              <a:rPr lang="zh-CN" altLang="en-US" dirty="0">
                <a:cs typeface="+mn-ea"/>
                <a:sym typeface="+mn-lt"/>
              </a:rPr>
              <a:t>算术运算指令</a:t>
            </a:r>
          </a:p>
          <a:p>
            <a:r>
              <a:rPr lang="zh-CN" altLang="en-US" dirty="0">
                <a:cs typeface="+mn-ea"/>
                <a:sym typeface="+mn-lt"/>
              </a:rPr>
              <a:t>逻辑运算和移位指令</a:t>
            </a:r>
          </a:p>
          <a:p>
            <a:r>
              <a:rPr lang="zh-CN" altLang="en-US" dirty="0">
                <a:cs typeface="+mn-ea"/>
                <a:sym typeface="+mn-lt"/>
              </a:rPr>
              <a:t>串操作指令</a:t>
            </a:r>
          </a:p>
          <a:p>
            <a:r>
              <a:rPr lang="zh-CN" altLang="en-US" dirty="0">
                <a:solidFill>
                  <a:srgbClr val="FF0000"/>
                </a:solidFill>
                <a:cs typeface="+mn-ea"/>
                <a:sym typeface="+mn-lt"/>
              </a:rPr>
              <a:t>控制转移指令</a:t>
            </a:r>
          </a:p>
          <a:p>
            <a:r>
              <a:rPr lang="zh-CN" altLang="en-US" dirty="0">
                <a:cs typeface="+mn-ea"/>
                <a:sym typeface="+mn-lt"/>
              </a:rPr>
              <a:t>处理器控制指令</a:t>
            </a:r>
            <a:endParaRPr lang="en-US" altLang="zh-CN" dirty="0">
              <a:cs typeface="+mn-ea"/>
              <a:sym typeface="+mn-lt"/>
            </a:endParaRPr>
          </a:p>
          <a:p>
            <a:r>
              <a:rPr lang="zh-CN" altLang="en-US" dirty="0">
                <a:cs typeface="+mn-ea"/>
                <a:sym typeface="+mn-lt"/>
              </a:rPr>
              <a:t>浮点运算指令</a:t>
            </a:r>
          </a:p>
          <a:p>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a:t>
            </a:r>
          </a:p>
        </p:txBody>
      </p:sp>
      <p:sp>
        <p:nvSpPr>
          <p:cNvPr id="7" name="灯片编号占位符 6">
            <a:extLst>
              <a:ext uri="{FF2B5EF4-FFF2-40B4-BE49-F238E27FC236}">
                <a16:creationId xmlns:a16="http://schemas.microsoft.com/office/drawing/2014/main" id="{00E42CF9-B39A-40CF-8C0C-CA1D7A19BD76}"/>
              </a:ext>
            </a:extLst>
          </p:cNvPr>
          <p:cNvSpPr>
            <a:spLocks noGrp="1"/>
          </p:cNvSpPr>
          <p:nvPr>
            <p:ph type="sldNum" sz="quarter" idx="12"/>
          </p:nvPr>
        </p:nvSpPr>
        <p:spPr/>
        <p:txBody>
          <a:bodyPr/>
          <a:lstStyle/>
          <a:p>
            <a:pPr algn="r"/>
            <a:fld id="{16F781C4-B8D4-4498-9C49-C9A9BB9F3E73}" type="slidenum">
              <a:rPr lang="zh-CN" altLang="en-US" smtClean="0"/>
              <a:pPr algn="r"/>
              <a:t>94</a:t>
            </a:fld>
            <a:endParaRPr lang="zh-CN" altLang="en-US" dirty="0"/>
          </a:p>
        </p:txBody>
      </p:sp>
    </p:spTree>
    <p:extLst>
      <p:ext uri="{BB962C8B-B14F-4D97-AF65-F5344CB8AC3E}">
        <p14:creationId xmlns:p14="http://schemas.microsoft.com/office/powerpoint/2010/main" val="31342079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a:defRPr/>
            </a:pPr>
            <a:r>
              <a:rPr lang="zh-CN" altLang="en-US" dirty="0">
                <a:cs typeface="+mn-ea"/>
                <a:sym typeface="+mn-lt"/>
              </a:rPr>
              <a:t>控制转移指令</a:t>
            </a:r>
          </a:p>
          <a:p>
            <a:pPr lvl="1">
              <a:defRPr/>
            </a:pPr>
            <a:r>
              <a:rPr lang="zh-CN" altLang="en-US" dirty="0">
                <a:cs typeface="+mn-ea"/>
                <a:sym typeface="+mn-lt"/>
              </a:rPr>
              <a:t>无条件转移指令</a:t>
            </a:r>
          </a:p>
          <a:p>
            <a:pPr lvl="1">
              <a:defRPr/>
            </a:pPr>
            <a:r>
              <a:rPr lang="zh-CN" altLang="en-US" dirty="0">
                <a:cs typeface="+mn-ea"/>
                <a:sym typeface="+mn-lt"/>
              </a:rPr>
              <a:t>条件转移指令</a:t>
            </a:r>
          </a:p>
          <a:p>
            <a:pPr lvl="1">
              <a:defRPr/>
            </a:pPr>
            <a:r>
              <a:rPr lang="zh-CN" altLang="en-US" dirty="0">
                <a:cs typeface="+mn-ea"/>
                <a:sym typeface="+mn-lt"/>
              </a:rPr>
              <a:t>循环控制指令</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控制转移指令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6568AB12-107E-4CC9-9C76-9392DF22F3BA}"/>
              </a:ext>
            </a:extLst>
          </p:cNvPr>
          <p:cNvSpPr>
            <a:spLocks noGrp="1"/>
          </p:cNvSpPr>
          <p:nvPr>
            <p:ph type="sldNum" sz="quarter" idx="12"/>
          </p:nvPr>
        </p:nvSpPr>
        <p:spPr/>
        <p:txBody>
          <a:bodyPr/>
          <a:lstStyle/>
          <a:p>
            <a:pPr algn="r"/>
            <a:fld id="{16F781C4-B8D4-4498-9C49-C9A9BB9F3E73}" type="slidenum">
              <a:rPr lang="zh-CN" altLang="en-US" smtClean="0"/>
              <a:pPr algn="r"/>
              <a:t>95</a:t>
            </a:fld>
            <a:endParaRPr lang="zh-CN" altLang="en-US" dirty="0"/>
          </a:p>
        </p:txBody>
      </p:sp>
    </p:spTree>
    <p:extLst>
      <p:ext uri="{BB962C8B-B14F-4D97-AF65-F5344CB8AC3E}">
        <p14:creationId xmlns:p14="http://schemas.microsoft.com/office/powerpoint/2010/main" val="12192106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pPr>
              <a:defRPr/>
            </a:pPr>
            <a:r>
              <a:rPr lang="zh-CN" altLang="en-US" dirty="0">
                <a:cs typeface="+mn-ea"/>
                <a:sym typeface="+mn-lt"/>
              </a:rPr>
              <a:t>无条件转移指令</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控制转移指令</a:t>
            </a:r>
            <a:endParaRPr lang="en-US" altLang="zh-CN" sz="2800" b="1" dirty="0">
              <a:solidFill>
                <a:srgbClr val="C00000"/>
              </a:solidFill>
              <a:cs typeface="+mn-ea"/>
              <a:sym typeface="+mn-lt"/>
            </a:endParaRPr>
          </a:p>
        </p:txBody>
      </p:sp>
      <p:graphicFrame>
        <p:nvGraphicFramePr>
          <p:cNvPr id="6" name="表格 5"/>
          <p:cNvGraphicFramePr>
            <a:graphicFrameLocks noGrp="1"/>
          </p:cNvGraphicFramePr>
          <p:nvPr>
            <p:extLst>
              <p:ext uri="{D42A27DB-BD31-4B8C-83A1-F6EECF244321}">
                <p14:modId xmlns:p14="http://schemas.microsoft.com/office/powerpoint/2010/main" val="1094256761"/>
              </p:ext>
            </p:extLst>
          </p:nvPr>
        </p:nvGraphicFramePr>
        <p:xfrm>
          <a:off x="992560" y="2996952"/>
          <a:ext cx="7920880" cy="1808336"/>
        </p:xfrm>
        <a:graphic>
          <a:graphicData uri="http://schemas.openxmlformats.org/drawingml/2006/table">
            <a:tbl>
              <a:tblPr>
                <a:tableStyleId>{BC89EF96-8CEA-46FF-86C4-4CE0E7609802}</a:tableStyleId>
              </a:tblPr>
              <a:tblGrid>
                <a:gridCol w="3960440">
                  <a:extLst>
                    <a:ext uri="{9D8B030D-6E8A-4147-A177-3AD203B41FA5}">
                      <a16:colId xmlns:a16="http://schemas.microsoft.com/office/drawing/2014/main" val="20000"/>
                    </a:ext>
                  </a:extLst>
                </a:gridCol>
                <a:gridCol w="3960440">
                  <a:extLst>
                    <a:ext uri="{9D8B030D-6E8A-4147-A177-3AD203B41FA5}">
                      <a16:colId xmlns:a16="http://schemas.microsoft.com/office/drawing/2014/main" val="20001"/>
                    </a:ext>
                  </a:extLst>
                </a:gridCol>
              </a:tblGrid>
              <a:tr h="452084">
                <a:tc>
                  <a:txBody>
                    <a:bodyPr/>
                    <a:lstStyle/>
                    <a:p>
                      <a:pPr indent="127000" algn="ctr">
                        <a:lnSpc>
                          <a:spcPts val="2300"/>
                        </a:lnSpc>
                        <a:spcAft>
                          <a:spcPts val="0"/>
                        </a:spcAft>
                      </a:pPr>
                      <a:r>
                        <a:rPr lang="zh-CN" sz="2400" b="1" kern="100">
                          <a:latin typeface="+mn-lt"/>
                          <a:ea typeface="+mn-ea"/>
                          <a:cs typeface="+mn-ea"/>
                          <a:sym typeface="+mn-lt"/>
                        </a:rPr>
                        <a:t>指令</a:t>
                      </a: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zh-CN" sz="2400" b="1" kern="100">
                          <a:latin typeface="+mn-lt"/>
                          <a:ea typeface="+mn-ea"/>
                          <a:cs typeface="+mn-ea"/>
                          <a:sym typeface="+mn-lt"/>
                        </a:rPr>
                        <a:t>说明</a:t>
                      </a:r>
                    </a:p>
                  </a:txBody>
                  <a:tcPr marL="68580" marR="68580" marT="0" marB="0" anchor="ctr">
                    <a:solidFill>
                      <a:schemeClr val="accent1">
                        <a:lumMod val="20000"/>
                        <a:lumOff val="80000"/>
                      </a:schemeClr>
                    </a:solidFill>
                  </a:tcPr>
                </a:tc>
                <a:extLst>
                  <a:ext uri="{0D108BD9-81ED-4DB2-BD59-A6C34878D82A}">
                    <a16:rowId xmlns:a16="http://schemas.microsoft.com/office/drawing/2014/main" val="10000"/>
                  </a:ext>
                </a:extLst>
              </a:tr>
              <a:tr h="452084">
                <a:tc>
                  <a:txBody>
                    <a:bodyPr/>
                    <a:lstStyle/>
                    <a:p>
                      <a:pPr indent="127000" algn="ctr">
                        <a:lnSpc>
                          <a:spcPts val="2300"/>
                        </a:lnSpc>
                        <a:spcAft>
                          <a:spcPts val="0"/>
                        </a:spcAft>
                      </a:pPr>
                      <a:r>
                        <a:rPr lang="en-US" sz="2400" b="1" kern="100">
                          <a:latin typeface="+mn-lt"/>
                          <a:ea typeface="+mn-ea"/>
                          <a:cs typeface="+mn-ea"/>
                          <a:sym typeface="+mn-lt"/>
                        </a:rPr>
                        <a:t>JMP</a:t>
                      </a:r>
                      <a:endParaRPr lang="zh-CN" sz="24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zh-CN" sz="2400" b="1" kern="100">
                          <a:latin typeface="+mn-lt"/>
                          <a:ea typeface="+mn-ea"/>
                          <a:cs typeface="+mn-ea"/>
                          <a:sym typeface="+mn-lt"/>
                        </a:rPr>
                        <a:t>无条件转移</a:t>
                      </a:r>
                    </a:p>
                  </a:txBody>
                  <a:tcPr marL="68580" marR="68580" marT="0" marB="0" anchor="ctr">
                    <a:solidFill>
                      <a:schemeClr val="accent1">
                        <a:lumMod val="20000"/>
                        <a:lumOff val="80000"/>
                      </a:schemeClr>
                    </a:solidFill>
                  </a:tcPr>
                </a:tc>
                <a:extLst>
                  <a:ext uri="{0D108BD9-81ED-4DB2-BD59-A6C34878D82A}">
                    <a16:rowId xmlns:a16="http://schemas.microsoft.com/office/drawing/2014/main" val="10001"/>
                  </a:ext>
                </a:extLst>
              </a:tr>
              <a:tr h="452084">
                <a:tc>
                  <a:txBody>
                    <a:bodyPr/>
                    <a:lstStyle/>
                    <a:p>
                      <a:pPr indent="127000" algn="ctr">
                        <a:lnSpc>
                          <a:spcPts val="2300"/>
                        </a:lnSpc>
                        <a:spcAft>
                          <a:spcPts val="0"/>
                        </a:spcAft>
                      </a:pPr>
                      <a:r>
                        <a:rPr lang="en-US" sz="2400" b="1" kern="100">
                          <a:latin typeface="+mn-lt"/>
                          <a:ea typeface="+mn-ea"/>
                          <a:cs typeface="+mn-ea"/>
                          <a:sym typeface="+mn-lt"/>
                        </a:rPr>
                        <a:t>CALL</a:t>
                      </a:r>
                      <a:endParaRPr lang="zh-CN" sz="24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zh-CN" sz="2400" b="1" kern="100">
                          <a:latin typeface="+mn-lt"/>
                          <a:ea typeface="+mn-ea"/>
                          <a:cs typeface="+mn-ea"/>
                          <a:sym typeface="+mn-lt"/>
                        </a:rPr>
                        <a:t>过程调用</a:t>
                      </a:r>
                    </a:p>
                  </a:txBody>
                  <a:tcPr marL="68580" marR="68580" marT="0" marB="0" anchor="ctr">
                    <a:solidFill>
                      <a:schemeClr val="accent1">
                        <a:lumMod val="20000"/>
                        <a:lumOff val="80000"/>
                      </a:schemeClr>
                    </a:solidFill>
                  </a:tcPr>
                </a:tc>
                <a:extLst>
                  <a:ext uri="{0D108BD9-81ED-4DB2-BD59-A6C34878D82A}">
                    <a16:rowId xmlns:a16="http://schemas.microsoft.com/office/drawing/2014/main" val="10002"/>
                  </a:ext>
                </a:extLst>
              </a:tr>
              <a:tr h="452084">
                <a:tc>
                  <a:txBody>
                    <a:bodyPr/>
                    <a:lstStyle/>
                    <a:p>
                      <a:pPr indent="127000" algn="ctr">
                        <a:lnSpc>
                          <a:spcPts val="2300"/>
                        </a:lnSpc>
                        <a:spcAft>
                          <a:spcPts val="0"/>
                        </a:spcAft>
                      </a:pPr>
                      <a:r>
                        <a:rPr lang="en-US" sz="2400" b="1" kern="100">
                          <a:latin typeface="+mn-lt"/>
                          <a:ea typeface="+mn-ea"/>
                          <a:cs typeface="+mn-ea"/>
                          <a:sym typeface="+mn-lt"/>
                        </a:rPr>
                        <a:t>RET</a:t>
                      </a:r>
                      <a:endParaRPr lang="zh-CN" sz="2400" b="1" kern="100">
                        <a:latin typeface="+mn-lt"/>
                        <a:ea typeface="+mn-ea"/>
                        <a:cs typeface="+mn-ea"/>
                        <a:sym typeface="+mn-lt"/>
                      </a:endParaRPr>
                    </a:p>
                  </a:txBody>
                  <a:tcPr marL="68580" marR="68580" marT="0" marB="0" anchor="ctr">
                    <a:solidFill>
                      <a:schemeClr val="accent1">
                        <a:lumMod val="20000"/>
                        <a:lumOff val="80000"/>
                      </a:schemeClr>
                    </a:solidFill>
                  </a:tcPr>
                </a:tc>
                <a:tc>
                  <a:txBody>
                    <a:bodyPr/>
                    <a:lstStyle/>
                    <a:p>
                      <a:pPr indent="127000" algn="ctr">
                        <a:lnSpc>
                          <a:spcPts val="2300"/>
                        </a:lnSpc>
                        <a:spcAft>
                          <a:spcPts val="0"/>
                        </a:spcAft>
                      </a:pPr>
                      <a:r>
                        <a:rPr lang="zh-CN" sz="2400" b="1" kern="100" dirty="0">
                          <a:latin typeface="+mn-lt"/>
                          <a:ea typeface="+mn-ea"/>
                          <a:cs typeface="+mn-ea"/>
                          <a:sym typeface="+mn-lt"/>
                        </a:rPr>
                        <a:t>过程返回</a:t>
                      </a:r>
                    </a:p>
                  </a:txBody>
                  <a:tcPr marL="68580" marR="68580" marT="0" marB="0" anchor="ctr">
                    <a:solidFill>
                      <a:schemeClr val="accent1">
                        <a:lumMod val="20000"/>
                        <a:lumOff val="80000"/>
                      </a:schemeClr>
                    </a:solidFill>
                  </a:tcPr>
                </a:tc>
                <a:extLst>
                  <a:ext uri="{0D108BD9-81ED-4DB2-BD59-A6C34878D82A}">
                    <a16:rowId xmlns:a16="http://schemas.microsoft.com/office/drawing/2014/main" val="10003"/>
                  </a:ext>
                </a:extLst>
              </a:tr>
            </a:tbl>
          </a:graphicData>
        </a:graphic>
      </p:graphicFrame>
      <p:sp>
        <p:nvSpPr>
          <p:cNvPr id="8" name="灯片编号占位符 7">
            <a:extLst>
              <a:ext uri="{FF2B5EF4-FFF2-40B4-BE49-F238E27FC236}">
                <a16:creationId xmlns:a16="http://schemas.microsoft.com/office/drawing/2014/main" id="{95AE7541-3DF4-4BD7-8AC8-8CDB7392F92D}"/>
              </a:ext>
            </a:extLst>
          </p:cNvPr>
          <p:cNvSpPr>
            <a:spLocks noGrp="1"/>
          </p:cNvSpPr>
          <p:nvPr>
            <p:ph type="sldNum" sz="quarter" idx="12"/>
          </p:nvPr>
        </p:nvSpPr>
        <p:spPr/>
        <p:txBody>
          <a:bodyPr/>
          <a:lstStyle/>
          <a:p>
            <a:pPr algn="r"/>
            <a:fld id="{16F781C4-B8D4-4498-9C49-C9A9BB9F3E73}" type="slidenum">
              <a:rPr lang="zh-CN" altLang="en-US" smtClean="0"/>
              <a:pPr algn="r"/>
              <a:t>96</a:t>
            </a:fld>
            <a:endParaRPr lang="zh-CN" altLang="en-US" dirty="0"/>
          </a:p>
        </p:txBody>
      </p:sp>
    </p:spTree>
    <p:extLst>
      <p:ext uri="{BB962C8B-B14F-4D97-AF65-F5344CB8AC3E}">
        <p14:creationId xmlns:p14="http://schemas.microsoft.com/office/powerpoint/2010/main" val="137470693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条件转移指令</a:t>
            </a:r>
          </a:p>
          <a:p>
            <a:pPr lvl="1"/>
            <a:r>
              <a:rPr lang="zh-CN" altLang="en-US" dirty="0">
                <a:cs typeface="+mn-ea"/>
                <a:sym typeface="+mn-lt"/>
              </a:rPr>
              <a:t>条件转移指令是根据上一条指令执行后，</a:t>
            </a:r>
            <a:r>
              <a:rPr lang="en-US" altLang="zh-CN" dirty="0">
                <a:cs typeface="+mn-ea"/>
                <a:sym typeface="+mn-lt"/>
              </a:rPr>
              <a:t>CPU</a:t>
            </a:r>
            <a:r>
              <a:rPr lang="zh-CN" altLang="en-US" dirty="0">
                <a:cs typeface="+mn-ea"/>
                <a:sym typeface="+mn-lt"/>
              </a:rPr>
              <a:t>设置的状态标志作为判别测试条件，来决定是否转移</a:t>
            </a:r>
            <a:endParaRPr lang="en-US" altLang="zh-CN" dirty="0">
              <a:cs typeface="+mn-ea"/>
              <a:sym typeface="+mn-lt"/>
            </a:endParaRPr>
          </a:p>
          <a:p>
            <a:pPr lvl="2"/>
            <a:r>
              <a:rPr lang="zh-CN" altLang="en-US" dirty="0">
                <a:cs typeface="+mn-ea"/>
                <a:sym typeface="+mn-lt"/>
              </a:rPr>
              <a:t>跳转常用标志主要包括</a:t>
            </a:r>
            <a:r>
              <a:rPr lang="en-US" altLang="zh-CN" dirty="0">
                <a:cs typeface="+mn-ea"/>
                <a:sym typeface="+mn-lt"/>
              </a:rPr>
              <a:t>ZF</a:t>
            </a:r>
            <a:r>
              <a:rPr lang="zh-CN" altLang="en-US" dirty="0">
                <a:cs typeface="+mn-ea"/>
                <a:sym typeface="+mn-lt"/>
              </a:rPr>
              <a:t>，</a:t>
            </a:r>
            <a:r>
              <a:rPr lang="en-US" altLang="zh-CN" dirty="0">
                <a:cs typeface="+mn-ea"/>
                <a:sym typeface="+mn-lt"/>
              </a:rPr>
              <a:t>SF</a:t>
            </a:r>
            <a:r>
              <a:rPr lang="zh-CN" altLang="en-US" dirty="0">
                <a:cs typeface="+mn-ea"/>
                <a:sym typeface="+mn-lt"/>
              </a:rPr>
              <a:t>等</a:t>
            </a:r>
            <a:endParaRPr lang="en-US" altLang="zh-CN" dirty="0">
              <a:cs typeface="+mn-ea"/>
              <a:sym typeface="+mn-lt"/>
            </a:endParaRPr>
          </a:p>
          <a:p>
            <a:pPr lvl="1"/>
            <a:r>
              <a:rPr lang="zh-CN" altLang="en-US" dirty="0">
                <a:cs typeface="+mn-ea"/>
                <a:sym typeface="+mn-lt"/>
              </a:rPr>
              <a:t>每一种条件转移指令都有它的测试条件</a:t>
            </a:r>
            <a:endParaRPr lang="en-US" altLang="zh-CN" dirty="0">
              <a:cs typeface="+mn-ea"/>
              <a:sym typeface="+mn-lt"/>
            </a:endParaRPr>
          </a:p>
          <a:p>
            <a:pPr lvl="2"/>
            <a:r>
              <a:rPr lang="zh-CN" altLang="en-US" dirty="0">
                <a:cs typeface="+mn-ea"/>
                <a:sym typeface="+mn-lt"/>
              </a:rPr>
              <a:t>当条件成立，便控制程序转向指令中给出的目的地址</a:t>
            </a:r>
            <a:endParaRPr lang="en-US" altLang="zh-CN" dirty="0">
              <a:cs typeface="+mn-ea"/>
              <a:sym typeface="+mn-lt"/>
            </a:endParaRPr>
          </a:p>
          <a:p>
            <a:pPr lvl="2"/>
            <a:r>
              <a:rPr lang="zh-CN" altLang="en-US" dirty="0">
                <a:cs typeface="+mn-ea"/>
                <a:sym typeface="+mn-lt"/>
              </a:rPr>
              <a:t>否则，程序仍按顺序执行</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控制转移指令</a:t>
            </a:r>
            <a:endParaRPr lang="en-US" altLang="zh-CN" sz="2800" b="1" dirty="0">
              <a:solidFill>
                <a:srgbClr val="C00000"/>
              </a:solidFill>
              <a:cs typeface="+mn-ea"/>
              <a:sym typeface="+mn-lt"/>
            </a:endParaRPr>
          </a:p>
        </p:txBody>
      </p:sp>
      <p:sp>
        <p:nvSpPr>
          <p:cNvPr id="7" name="灯片编号占位符 6">
            <a:extLst>
              <a:ext uri="{FF2B5EF4-FFF2-40B4-BE49-F238E27FC236}">
                <a16:creationId xmlns:a16="http://schemas.microsoft.com/office/drawing/2014/main" id="{E0BAF594-8B7E-42E9-ABAD-163F40898463}"/>
              </a:ext>
            </a:extLst>
          </p:cNvPr>
          <p:cNvSpPr>
            <a:spLocks noGrp="1"/>
          </p:cNvSpPr>
          <p:nvPr>
            <p:ph type="sldNum" sz="quarter" idx="12"/>
          </p:nvPr>
        </p:nvSpPr>
        <p:spPr/>
        <p:txBody>
          <a:bodyPr/>
          <a:lstStyle/>
          <a:p>
            <a:pPr algn="r"/>
            <a:fld id="{16F781C4-B8D4-4498-9C49-C9A9BB9F3E73}" type="slidenum">
              <a:rPr lang="zh-CN" altLang="en-US" smtClean="0"/>
              <a:pPr algn="r"/>
              <a:t>97</a:t>
            </a:fld>
            <a:endParaRPr lang="zh-CN" altLang="en-US" dirty="0"/>
          </a:p>
        </p:txBody>
      </p:sp>
    </p:spTree>
    <p:extLst>
      <p:ext uri="{BB962C8B-B14F-4D97-AF65-F5344CB8AC3E}">
        <p14:creationId xmlns:p14="http://schemas.microsoft.com/office/powerpoint/2010/main" val="18001964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根据单个标志位的状态判断转移的指令</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控制转移指令</a:t>
            </a:r>
            <a:endParaRPr lang="en-US" altLang="zh-CN" sz="2800" b="1" dirty="0">
              <a:solidFill>
                <a:srgbClr val="C00000"/>
              </a:solidFill>
              <a:cs typeface="+mn-ea"/>
              <a:sym typeface="+mn-lt"/>
            </a:endParaRPr>
          </a:p>
        </p:txBody>
      </p:sp>
      <p:graphicFrame>
        <p:nvGraphicFramePr>
          <p:cNvPr id="6" name="表格 5"/>
          <p:cNvGraphicFramePr>
            <a:graphicFrameLocks noGrp="1"/>
          </p:cNvGraphicFramePr>
          <p:nvPr>
            <p:extLst>
              <p:ext uri="{D42A27DB-BD31-4B8C-83A1-F6EECF244321}">
                <p14:modId xmlns:p14="http://schemas.microsoft.com/office/powerpoint/2010/main" val="1903204787"/>
              </p:ext>
            </p:extLst>
          </p:nvPr>
        </p:nvGraphicFramePr>
        <p:xfrm>
          <a:off x="455898" y="2400672"/>
          <a:ext cx="8994204" cy="3352800"/>
        </p:xfrm>
        <a:graphic>
          <a:graphicData uri="http://schemas.openxmlformats.org/drawingml/2006/table">
            <a:tbl>
              <a:tblPr>
                <a:tableStyleId>{BC89EF96-8CEA-46FF-86C4-4CE0E7609802}</a:tableStyleId>
              </a:tblPr>
              <a:tblGrid>
                <a:gridCol w="3026527">
                  <a:extLst>
                    <a:ext uri="{9D8B030D-6E8A-4147-A177-3AD203B41FA5}">
                      <a16:colId xmlns:a16="http://schemas.microsoft.com/office/drawing/2014/main" val="20000"/>
                    </a:ext>
                  </a:extLst>
                </a:gridCol>
                <a:gridCol w="3026527">
                  <a:extLst>
                    <a:ext uri="{9D8B030D-6E8A-4147-A177-3AD203B41FA5}">
                      <a16:colId xmlns:a16="http://schemas.microsoft.com/office/drawing/2014/main" val="20001"/>
                    </a:ext>
                  </a:extLst>
                </a:gridCol>
                <a:gridCol w="2941150">
                  <a:extLst>
                    <a:ext uri="{9D8B030D-6E8A-4147-A177-3AD203B41FA5}">
                      <a16:colId xmlns:a16="http://schemas.microsoft.com/office/drawing/2014/main" val="20002"/>
                    </a:ext>
                  </a:extLst>
                </a:gridCol>
              </a:tblGrid>
              <a:tr h="301091">
                <a:tc>
                  <a:txBody>
                    <a:bodyPr/>
                    <a:lstStyle/>
                    <a:p>
                      <a:pPr indent="127000" algn="ctr">
                        <a:lnSpc>
                          <a:spcPct val="100000"/>
                        </a:lnSpc>
                        <a:spcAft>
                          <a:spcPts val="0"/>
                        </a:spcAft>
                      </a:pPr>
                      <a:r>
                        <a:rPr lang="zh-CN" sz="2000" b="1" kern="100" dirty="0">
                          <a:latin typeface="+mn-lt"/>
                          <a:ea typeface="+mn-ea"/>
                          <a:cs typeface="+mn-ea"/>
                          <a:sym typeface="+mn-lt"/>
                        </a:rPr>
                        <a:t>指令</a:t>
                      </a: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dirty="0">
                          <a:latin typeface="+mn-lt"/>
                          <a:ea typeface="+mn-ea"/>
                          <a:cs typeface="+mn-ea"/>
                          <a:sym typeface="+mn-lt"/>
                        </a:rPr>
                        <a:t>转移条件</a:t>
                      </a: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dirty="0">
                          <a:latin typeface="+mn-lt"/>
                          <a:ea typeface="+mn-ea"/>
                          <a:cs typeface="+mn-ea"/>
                          <a:sym typeface="+mn-lt"/>
                        </a:rPr>
                        <a:t>说明</a:t>
                      </a:r>
                    </a:p>
                  </a:txBody>
                  <a:tcPr marL="68154" marR="68154" marT="0" marB="0" anchor="ctr">
                    <a:solidFill>
                      <a:schemeClr val="accent1">
                        <a:lumMod val="20000"/>
                        <a:lumOff val="80000"/>
                      </a:schemeClr>
                    </a:solidFill>
                  </a:tcPr>
                </a:tc>
                <a:extLst>
                  <a:ext uri="{0D108BD9-81ED-4DB2-BD59-A6C34878D82A}">
                    <a16:rowId xmlns:a16="http://schemas.microsoft.com/office/drawing/2014/main" val="10000"/>
                  </a:ext>
                </a:extLst>
              </a:tr>
              <a:tr h="301091">
                <a:tc>
                  <a:txBody>
                    <a:bodyPr/>
                    <a:lstStyle/>
                    <a:p>
                      <a:pPr indent="127000" algn="ctr">
                        <a:lnSpc>
                          <a:spcPct val="100000"/>
                        </a:lnSpc>
                        <a:spcAft>
                          <a:spcPts val="0"/>
                        </a:spcAft>
                      </a:pPr>
                      <a:r>
                        <a:rPr lang="en-US" sz="2000" b="1" kern="100" dirty="0">
                          <a:solidFill>
                            <a:srgbClr val="FF0000"/>
                          </a:solidFill>
                          <a:latin typeface="+mn-lt"/>
                          <a:ea typeface="+mn-ea"/>
                          <a:cs typeface="+mn-ea"/>
                          <a:sym typeface="+mn-lt"/>
                        </a:rPr>
                        <a:t>JC</a:t>
                      </a:r>
                      <a:r>
                        <a:rPr lang="en-US" sz="2000" b="1" kern="100" dirty="0">
                          <a:latin typeface="+mn-lt"/>
                          <a:ea typeface="+mn-ea"/>
                          <a:cs typeface="+mn-ea"/>
                          <a:sym typeface="+mn-lt"/>
                        </a:rPr>
                        <a:t> DEST</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en-US" sz="2000" b="1" kern="100">
                          <a:latin typeface="+mn-lt"/>
                          <a:ea typeface="+mn-ea"/>
                          <a:cs typeface="+mn-ea"/>
                          <a:sym typeface="+mn-lt"/>
                        </a:rPr>
                        <a:t>CF = 1</a:t>
                      </a:r>
                      <a:endParaRPr lang="zh-CN" sz="2000" b="1" kern="10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dirty="0">
                          <a:latin typeface="+mn-lt"/>
                          <a:ea typeface="+mn-ea"/>
                          <a:cs typeface="+mn-ea"/>
                          <a:sym typeface="+mn-lt"/>
                        </a:rPr>
                        <a:t>有进位</a:t>
                      </a:r>
                      <a:r>
                        <a:rPr lang="en-US" sz="2000" b="1" kern="100" dirty="0">
                          <a:latin typeface="+mn-lt"/>
                          <a:ea typeface="+mn-ea"/>
                          <a:cs typeface="+mn-ea"/>
                          <a:sym typeface="+mn-lt"/>
                        </a:rPr>
                        <a:t>/</a:t>
                      </a:r>
                      <a:r>
                        <a:rPr lang="zh-CN" sz="2000" b="1" kern="100" dirty="0">
                          <a:latin typeface="+mn-lt"/>
                          <a:ea typeface="+mn-ea"/>
                          <a:cs typeface="+mn-ea"/>
                          <a:sym typeface="+mn-lt"/>
                        </a:rPr>
                        <a:t>借位时转移</a:t>
                      </a:r>
                    </a:p>
                  </a:txBody>
                  <a:tcPr marL="68154" marR="68154" marT="0" marB="0" anchor="ctr">
                    <a:solidFill>
                      <a:schemeClr val="accent1">
                        <a:lumMod val="20000"/>
                        <a:lumOff val="80000"/>
                      </a:schemeClr>
                    </a:solidFill>
                  </a:tcPr>
                </a:tc>
                <a:extLst>
                  <a:ext uri="{0D108BD9-81ED-4DB2-BD59-A6C34878D82A}">
                    <a16:rowId xmlns:a16="http://schemas.microsoft.com/office/drawing/2014/main" val="10001"/>
                  </a:ext>
                </a:extLst>
              </a:tr>
              <a:tr h="301091">
                <a:tc>
                  <a:txBody>
                    <a:bodyPr/>
                    <a:lstStyle/>
                    <a:p>
                      <a:pPr indent="127000" algn="ctr">
                        <a:lnSpc>
                          <a:spcPct val="100000"/>
                        </a:lnSpc>
                        <a:spcAft>
                          <a:spcPts val="0"/>
                        </a:spcAft>
                      </a:pPr>
                      <a:r>
                        <a:rPr lang="en-US" sz="2000" b="1" kern="100" dirty="0">
                          <a:solidFill>
                            <a:srgbClr val="FF0000"/>
                          </a:solidFill>
                          <a:latin typeface="+mn-lt"/>
                          <a:ea typeface="+mn-ea"/>
                          <a:cs typeface="+mn-ea"/>
                          <a:sym typeface="+mn-lt"/>
                        </a:rPr>
                        <a:t>JNC</a:t>
                      </a:r>
                      <a:r>
                        <a:rPr lang="en-US" sz="2000" b="1" kern="100" dirty="0">
                          <a:latin typeface="+mn-lt"/>
                          <a:ea typeface="+mn-ea"/>
                          <a:cs typeface="+mn-ea"/>
                          <a:sym typeface="+mn-lt"/>
                        </a:rPr>
                        <a:t> DEST</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en-US" sz="2000" b="1" kern="100">
                          <a:latin typeface="+mn-lt"/>
                          <a:ea typeface="+mn-ea"/>
                          <a:cs typeface="+mn-ea"/>
                          <a:sym typeface="+mn-lt"/>
                        </a:rPr>
                        <a:t>CF = 0</a:t>
                      </a:r>
                      <a:endParaRPr lang="zh-CN" sz="2000" b="1" kern="10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a:latin typeface="+mn-lt"/>
                          <a:ea typeface="+mn-ea"/>
                          <a:cs typeface="+mn-ea"/>
                          <a:sym typeface="+mn-lt"/>
                        </a:rPr>
                        <a:t>无进位</a:t>
                      </a:r>
                      <a:r>
                        <a:rPr lang="en-US" sz="2000" b="1" kern="100">
                          <a:latin typeface="+mn-lt"/>
                          <a:ea typeface="+mn-ea"/>
                          <a:cs typeface="+mn-ea"/>
                          <a:sym typeface="+mn-lt"/>
                        </a:rPr>
                        <a:t>/</a:t>
                      </a:r>
                      <a:r>
                        <a:rPr lang="zh-CN" sz="2000" b="1" kern="100">
                          <a:latin typeface="+mn-lt"/>
                          <a:ea typeface="+mn-ea"/>
                          <a:cs typeface="+mn-ea"/>
                          <a:sym typeface="+mn-lt"/>
                        </a:rPr>
                        <a:t>借位时转移</a:t>
                      </a:r>
                    </a:p>
                  </a:txBody>
                  <a:tcPr marL="68154" marR="68154" marT="0" marB="0" anchor="ctr">
                    <a:solidFill>
                      <a:schemeClr val="accent1">
                        <a:lumMod val="20000"/>
                        <a:lumOff val="80000"/>
                      </a:schemeClr>
                    </a:solidFill>
                  </a:tcPr>
                </a:tc>
                <a:extLst>
                  <a:ext uri="{0D108BD9-81ED-4DB2-BD59-A6C34878D82A}">
                    <a16:rowId xmlns:a16="http://schemas.microsoft.com/office/drawing/2014/main" val="10002"/>
                  </a:ext>
                </a:extLst>
              </a:tr>
              <a:tr h="301091">
                <a:tc>
                  <a:txBody>
                    <a:bodyPr/>
                    <a:lstStyle/>
                    <a:p>
                      <a:pPr indent="127000" algn="ctr">
                        <a:lnSpc>
                          <a:spcPct val="100000"/>
                        </a:lnSpc>
                        <a:spcAft>
                          <a:spcPts val="0"/>
                        </a:spcAft>
                      </a:pPr>
                      <a:r>
                        <a:rPr lang="en-US" sz="2000" b="1" kern="100" dirty="0">
                          <a:solidFill>
                            <a:srgbClr val="FF0000"/>
                          </a:solidFill>
                          <a:latin typeface="+mn-lt"/>
                          <a:ea typeface="+mn-ea"/>
                          <a:cs typeface="+mn-ea"/>
                          <a:sym typeface="+mn-lt"/>
                        </a:rPr>
                        <a:t>JE/JZ </a:t>
                      </a:r>
                      <a:r>
                        <a:rPr lang="en-US" sz="2000" b="1" kern="100" dirty="0">
                          <a:latin typeface="+mn-lt"/>
                          <a:ea typeface="+mn-ea"/>
                          <a:cs typeface="+mn-ea"/>
                          <a:sym typeface="+mn-lt"/>
                        </a:rPr>
                        <a:t>DEST</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en-US" sz="2000" b="1" kern="100" dirty="0">
                          <a:latin typeface="+mn-lt"/>
                          <a:ea typeface="+mn-ea"/>
                          <a:cs typeface="+mn-ea"/>
                          <a:sym typeface="+mn-lt"/>
                        </a:rPr>
                        <a:t>ZF = 1</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a:latin typeface="+mn-lt"/>
                          <a:ea typeface="+mn-ea"/>
                          <a:cs typeface="+mn-ea"/>
                          <a:sym typeface="+mn-lt"/>
                        </a:rPr>
                        <a:t>相等</a:t>
                      </a:r>
                      <a:r>
                        <a:rPr lang="en-US" sz="2000" b="1" kern="100">
                          <a:latin typeface="+mn-lt"/>
                          <a:ea typeface="+mn-ea"/>
                          <a:cs typeface="+mn-ea"/>
                          <a:sym typeface="+mn-lt"/>
                        </a:rPr>
                        <a:t>/</a:t>
                      </a:r>
                      <a:r>
                        <a:rPr lang="zh-CN" sz="2000" b="1" kern="100">
                          <a:latin typeface="+mn-lt"/>
                          <a:ea typeface="+mn-ea"/>
                          <a:cs typeface="+mn-ea"/>
                          <a:sym typeface="+mn-lt"/>
                        </a:rPr>
                        <a:t>等于零时转移</a:t>
                      </a:r>
                    </a:p>
                  </a:txBody>
                  <a:tcPr marL="68154" marR="68154" marT="0" marB="0" anchor="ctr">
                    <a:solidFill>
                      <a:schemeClr val="accent1">
                        <a:lumMod val="20000"/>
                        <a:lumOff val="80000"/>
                      </a:schemeClr>
                    </a:solidFill>
                  </a:tcPr>
                </a:tc>
                <a:extLst>
                  <a:ext uri="{0D108BD9-81ED-4DB2-BD59-A6C34878D82A}">
                    <a16:rowId xmlns:a16="http://schemas.microsoft.com/office/drawing/2014/main" val="10003"/>
                  </a:ext>
                </a:extLst>
              </a:tr>
              <a:tr h="301091">
                <a:tc>
                  <a:txBody>
                    <a:bodyPr/>
                    <a:lstStyle/>
                    <a:p>
                      <a:pPr indent="127000" algn="ctr">
                        <a:lnSpc>
                          <a:spcPct val="100000"/>
                        </a:lnSpc>
                        <a:spcAft>
                          <a:spcPts val="0"/>
                        </a:spcAft>
                      </a:pPr>
                      <a:r>
                        <a:rPr lang="en-US" sz="2000" b="1" kern="100" dirty="0">
                          <a:solidFill>
                            <a:srgbClr val="FF0000"/>
                          </a:solidFill>
                          <a:latin typeface="+mn-lt"/>
                          <a:ea typeface="+mn-ea"/>
                          <a:cs typeface="+mn-ea"/>
                          <a:sym typeface="+mn-lt"/>
                        </a:rPr>
                        <a:t>JNE/JNZ </a:t>
                      </a:r>
                      <a:r>
                        <a:rPr lang="en-US" sz="2000" b="1" kern="100" dirty="0">
                          <a:latin typeface="+mn-lt"/>
                          <a:ea typeface="+mn-ea"/>
                          <a:cs typeface="+mn-ea"/>
                          <a:sym typeface="+mn-lt"/>
                        </a:rPr>
                        <a:t>DEST</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en-US" sz="2000" b="1" kern="100" dirty="0">
                          <a:latin typeface="+mn-lt"/>
                          <a:ea typeface="+mn-ea"/>
                          <a:cs typeface="+mn-ea"/>
                          <a:sym typeface="+mn-lt"/>
                        </a:rPr>
                        <a:t>ZF = 0</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dirty="0">
                          <a:latin typeface="+mn-lt"/>
                          <a:ea typeface="+mn-ea"/>
                          <a:cs typeface="+mn-ea"/>
                          <a:sym typeface="+mn-lt"/>
                        </a:rPr>
                        <a:t>不相等</a:t>
                      </a:r>
                      <a:r>
                        <a:rPr lang="en-US" sz="2000" b="1" kern="100" dirty="0">
                          <a:latin typeface="+mn-lt"/>
                          <a:ea typeface="+mn-ea"/>
                          <a:cs typeface="+mn-ea"/>
                          <a:sym typeface="+mn-lt"/>
                        </a:rPr>
                        <a:t>/</a:t>
                      </a:r>
                      <a:r>
                        <a:rPr lang="zh-CN" sz="2000" b="1" kern="100" dirty="0">
                          <a:latin typeface="+mn-lt"/>
                          <a:ea typeface="+mn-ea"/>
                          <a:cs typeface="+mn-ea"/>
                          <a:sym typeface="+mn-lt"/>
                        </a:rPr>
                        <a:t>不等于零时转移</a:t>
                      </a:r>
                    </a:p>
                  </a:txBody>
                  <a:tcPr marL="68154" marR="68154" marT="0" marB="0" anchor="ctr">
                    <a:solidFill>
                      <a:schemeClr val="accent1">
                        <a:lumMod val="20000"/>
                        <a:lumOff val="80000"/>
                      </a:schemeClr>
                    </a:solidFill>
                  </a:tcPr>
                </a:tc>
                <a:extLst>
                  <a:ext uri="{0D108BD9-81ED-4DB2-BD59-A6C34878D82A}">
                    <a16:rowId xmlns:a16="http://schemas.microsoft.com/office/drawing/2014/main" val="10004"/>
                  </a:ext>
                </a:extLst>
              </a:tr>
              <a:tr h="301091">
                <a:tc>
                  <a:txBody>
                    <a:bodyPr/>
                    <a:lstStyle/>
                    <a:p>
                      <a:pPr indent="127000" algn="ctr">
                        <a:lnSpc>
                          <a:spcPct val="100000"/>
                        </a:lnSpc>
                        <a:spcAft>
                          <a:spcPts val="0"/>
                        </a:spcAft>
                      </a:pPr>
                      <a:r>
                        <a:rPr lang="en-US" sz="2000" b="1" kern="100" dirty="0">
                          <a:solidFill>
                            <a:srgbClr val="FF0000"/>
                          </a:solidFill>
                          <a:latin typeface="+mn-lt"/>
                          <a:ea typeface="+mn-ea"/>
                          <a:cs typeface="+mn-ea"/>
                          <a:sym typeface="+mn-lt"/>
                        </a:rPr>
                        <a:t>JS</a:t>
                      </a:r>
                      <a:r>
                        <a:rPr lang="en-US" sz="2000" b="1" kern="100" dirty="0">
                          <a:latin typeface="+mn-lt"/>
                          <a:ea typeface="+mn-ea"/>
                          <a:cs typeface="+mn-ea"/>
                          <a:sym typeface="+mn-lt"/>
                        </a:rPr>
                        <a:t> DEST</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en-US" sz="2000" b="1" kern="100" dirty="0">
                          <a:latin typeface="+mn-lt"/>
                          <a:ea typeface="+mn-ea"/>
                          <a:cs typeface="+mn-ea"/>
                          <a:sym typeface="+mn-lt"/>
                        </a:rPr>
                        <a:t>SF = 1</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a:latin typeface="+mn-lt"/>
                          <a:ea typeface="+mn-ea"/>
                          <a:cs typeface="+mn-ea"/>
                          <a:sym typeface="+mn-lt"/>
                        </a:rPr>
                        <a:t>是负数时转移</a:t>
                      </a:r>
                    </a:p>
                  </a:txBody>
                  <a:tcPr marL="68154" marR="68154" marT="0" marB="0" anchor="ctr">
                    <a:solidFill>
                      <a:schemeClr val="accent1">
                        <a:lumMod val="20000"/>
                        <a:lumOff val="80000"/>
                      </a:schemeClr>
                    </a:solidFill>
                  </a:tcPr>
                </a:tc>
                <a:extLst>
                  <a:ext uri="{0D108BD9-81ED-4DB2-BD59-A6C34878D82A}">
                    <a16:rowId xmlns:a16="http://schemas.microsoft.com/office/drawing/2014/main" val="10005"/>
                  </a:ext>
                </a:extLst>
              </a:tr>
              <a:tr h="301091">
                <a:tc>
                  <a:txBody>
                    <a:bodyPr/>
                    <a:lstStyle/>
                    <a:p>
                      <a:pPr indent="127000" algn="ctr">
                        <a:lnSpc>
                          <a:spcPct val="100000"/>
                        </a:lnSpc>
                        <a:spcAft>
                          <a:spcPts val="0"/>
                        </a:spcAft>
                      </a:pPr>
                      <a:r>
                        <a:rPr lang="en-US" sz="2000" b="1" kern="100" dirty="0">
                          <a:solidFill>
                            <a:srgbClr val="FF0000"/>
                          </a:solidFill>
                          <a:latin typeface="+mn-lt"/>
                          <a:ea typeface="+mn-ea"/>
                          <a:cs typeface="+mn-ea"/>
                          <a:sym typeface="+mn-lt"/>
                        </a:rPr>
                        <a:t>JNS</a:t>
                      </a:r>
                      <a:r>
                        <a:rPr lang="en-US" sz="2000" b="1" kern="100" dirty="0">
                          <a:latin typeface="+mn-lt"/>
                          <a:ea typeface="+mn-ea"/>
                          <a:cs typeface="+mn-ea"/>
                          <a:sym typeface="+mn-lt"/>
                        </a:rPr>
                        <a:t> DEST</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en-US" sz="2000" b="1" kern="100" dirty="0">
                          <a:latin typeface="+mn-lt"/>
                          <a:ea typeface="+mn-ea"/>
                          <a:cs typeface="+mn-ea"/>
                          <a:sym typeface="+mn-lt"/>
                        </a:rPr>
                        <a:t>SF = 0</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a:latin typeface="+mn-lt"/>
                          <a:ea typeface="+mn-ea"/>
                          <a:cs typeface="+mn-ea"/>
                          <a:sym typeface="+mn-lt"/>
                        </a:rPr>
                        <a:t>不是负数时转移</a:t>
                      </a:r>
                    </a:p>
                  </a:txBody>
                  <a:tcPr marL="68154" marR="68154" marT="0" marB="0" anchor="ctr">
                    <a:solidFill>
                      <a:schemeClr val="accent1">
                        <a:lumMod val="20000"/>
                        <a:lumOff val="80000"/>
                      </a:schemeClr>
                    </a:solidFill>
                  </a:tcPr>
                </a:tc>
                <a:extLst>
                  <a:ext uri="{0D108BD9-81ED-4DB2-BD59-A6C34878D82A}">
                    <a16:rowId xmlns:a16="http://schemas.microsoft.com/office/drawing/2014/main" val="10006"/>
                  </a:ext>
                </a:extLst>
              </a:tr>
              <a:tr h="301091">
                <a:tc>
                  <a:txBody>
                    <a:bodyPr/>
                    <a:lstStyle/>
                    <a:p>
                      <a:pPr indent="127000" algn="ctr">
                        <a:lnSpc>
                          <a:spcPct val="100000"/>
                        </a:lnSpc>
                        <a:spcAft>
                          <a:spcPts val="0"/>
                        </a:spcAft>
                      </a:pPr>
                      <a:r>
                        <a:rPr lang="en-US" sz="2000" b="1" kern="100" dirty="0">
                          <a:solidFill>
                            <a:srgbClr val="FF0000"/>
                          </a:solidFill>
                          <a:latin typeface="+mn-lt"/>
                          <a:ea typeface="+mn-ea"/>
                          <a:cs typeface="+mn-ea"/>
                          <a:sym typeface="+mn-lt"/>
                        </a:rPr>
                        <a:t>JO</a:t>
                      </a:r>
                      <a:r>
                        <a:rPr lang="en-US" sz="2000" b="1" kern="100" dirty="0">
                          <a:latin typeface="+mn-lt"/>
                          <a:ea typeface="+mn-ea"/>
                          <a:cs typeface="+mn-ea"/>
                          <a:sym typeface="+mn-lt"/>
                        </a:rPr>
                        <a:t> DEST</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en-US" sz="2000" b="1" kern="100">
                          <a:latin typeface="+mn-lt"/>
                          <a:ea typeface="+mn-ea"/>
                          <a:cs typeface="+mn-ea"/>
                          <a:sym typeface="+mn-lt"/>
                        </a:rPr>
                        <a:t>OF =1</a:t>
                      </a:r>
                      <a:endParaRPr lang="zh-CN" sz="2000" b="1" kern="10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dirty="0">
                          <a:latin typeface="+mn-lt"/>
                          <a:ea typeface="+mn-ea"/>
                          <a:cs typeface="+mn-ea"/>
                          <a:sym typeface="+mn-lt"/>
                        </a:rPr>
                        <a:t>有溢出时转移</a:t>
                      </a:r>
                    </a:p>
                  </a:txBody>
                  <a:tcPr marL="68154" marR="68154" marT="0" marB="0" anchor="ctr">
                    <a:solidFill>
                      <a:schemeClr val="accent1">
                        <a:lumMod val="20000"/>
                        <a:lumOff val="80000"/>
                      </a:schemeClr>
                    </a:solidFill>
                  </a:tcPr>
                </a:tc>
                <a:extLst>
                  <a:ext uri="{0D108BD9-81ED-4DB2-BD59-A6C34878D82A}">
                    <a16:rowId xmlns:a16="http://schemas.microsoft.com/office/drawing/2014/main" val="10007"/>
                  </a:ext>
                </a:extLst>
              </a:tr>
              <a:tr h="301091">
                <a:tc>
                  <a:txBody>
                    <a:bodyPr/>
                    <a:lstStyle/>
                    <a:p>
                      <a:pPr indent="127000" algn="ctr">
                        <a:lnSpc>
                          <a:spcPct val="100000"/>
                        </a:lnSpc>
                        <a:spcAft>
                          <a:spcPts val="0"/>
                        </a:spcAft>
                      </a:pPr>
                      <a:r>
                        <a:rPr lang="en-US" sz="2000" b="1" kern="100" dirty="0">
                          <a:solidFill>
                            <a:srgbClr val="FF0000"/>
                          </a:solidFill>
                          <a:latin typeface="+mn-lt"/>
                          <a:ea typeface="+mn-ea"/>
                          <a:cs typeface="+mn-ea"/>
                          <a:sym typeface="+mn-lt"/>
                        </a:rPr>
                        <a:t>JNO</a:t>
                      </a:r>
                      <a:r>
                        <a:rPr lang="en-US" sz="2000" b="1" kern="100" dirty="0">
                          <a:latin typeface="+mn-lt"/>
                          <a:ea typeface="+mn-ea"/>
                          <a:cs typeface="+mn-ea"/>
                          <a:sym typeface="+mn-lt"/>
                        </a:rPr>
                        <a:t> DEST</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en-US" sz="2000" b="1" kern="100">
                          <a:latin typeface="+mn-lt"/>
                          <a:ea typeface="+mn-ea"/>
                          <a:cs typeface="+mn-ea"/>
                          <a:sym typeface="+mn-lt"/>
                        </a:rPr>
                        <a:t>OF = 0</a:t>
                      </a:r>
                      <a:endParaRPr lang="zh-CN" sz="2000" b="1" kern="10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dirty="0">
                          <a:latin typeface="+mn-lt"/>
                          <a:ea typeface="+mn-ea"/>
                          <a:cs typeface="+mn-ea"/>
                          <a:sym typeface="+mn-lt"/>
                        </a:rPr>
                        <a:t>无溢出时转移</a:t>
                      </a:r>
                    </a:p>
                  </a:txBody>
                  <a:tcPr marL="68154" marR="68154" marT="0" marB="0" anchor="ctr">
                    <a:solidFill>
                      <a:schemeClr val="accent1">
                        <a:lumMod val="20000"/>
                        <a:lumOff val="80000"/>
                      </a:schemeClr>
                    </a:solidFill>
                  </a:tcPr>
                </a:tc>
                <a:extLst>
                  <a:ext uri="{0D108BD9-81ED-4DB2-BD59-A6C34878D82A}">
                    <a16:rowId xmlns:a16="http://schemas.microsoft.com/office/drawing/2014/main" val="10008"/>
                  </a:ext>
                </a:extLst>
              </a:tr>
              <a:tr h="301091">
                <a:tc>
                  <a:txBody>
                    <a:bodyPr/>
                    <a:lstStyle/>
                    <a:p>
                      <a:pPr indent="127000" algn="ctr">
                        <a:lnSpc>
                          <a:spcPct val="100000"/>
                        </a:lnSpc>
                        <a:spcAft>
                          <a:spcPts val="0"/>
                        </a:spcAft>
                      </a:pPr>
                      <a:r>
                        <a:rPr lang="en-US" sz="2000" b="1" kern="100" dirty="0">
                          <a:solidFill>
                            <a:srgbClr val="FF0000"/>
                          </a:solidFill>
                          <a:latin typeface="+mn-lt"/>
                          <a:ea typeface="+mn-ea"/>
                          <a:cs typeface="+mn-ea"/>
                          <a:sym typeface="+mn-lt"/>
                        </a:rPr>
                        <a:t>JP/JPE </a:t>
                      </a:r>
                      <a:r>
                        <a:rPr lang="en-US" sz="2000" b="1" kern="100" dirty="0">
                          <a:latin typeface="+mn-lt"/>
                          <a:ea typeface="+mn-ea"/>
                          <a:cs typeface="+mn-ea"/>
                          <a:sym typeface="+mn-lt"/>
                        </a:rPr>
                        <a:t>DEST</a:t>
                      </a:r>
                      <a:endParaRPr lang="zh-CN" sz="2000" b="1" kern="100" dirty="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en-US" sz="2000" b="1" kern="100">
                          <a:latin typeface="+mn-lt"/>
                          <a:ea typeface="+mn-ea"/>
                          <a:cs typeface="+mn-ea"/>
                          <a:sym typeface="+mn-lt"/>
                        </a:rPr>
                        <a:t>PF = 1</a:t>
                      </a:r>
                      <a:endParaRPr lang="zh-CN" sz="2000" b="1" kern="100">
                        <a:latin typeface="+mn-lt"/>
                        <a:ea typeface="+mn-ea"/>
                        <a:cs typeface="+mn-ea"/>
                        <a:sym typeface="+mn-lt"/>
                      </a:endParaRP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dirty="0">
                          <a:latin typeface="+mn-lt"/>
                          <a:ea typeface="+mn-ea"/>
                          <a:cs typeface="+mn-ea"/>
                          <a:sym typeface="+mn-lt"/>
                        </a:rPr>
                        <a:t>有偶数个“</a:t>
                      </a:r>
                      <a:r>
                        <a:rPr lang="en-US" sz="2000" b="1" kern="100" dirty="0">
                          <a:latin typeface="+mn-lt"/>
                          <a:ea typeface="+mn-ea"/>
                          <a:cs typeface="+mn-ea"/>
                          <a:sym typeface="+mn-lt"/>
                        </a:rPr>
                        <a:t>1</a:t>
                      </a:r>
                      <a:r>
                        <a:rPr lang="zh-CN" sz="2000" b="1" kern="100" dirty="0">
                          <a:latin typeface="+mn-lt"/>
                          <a:ea typeface="+mn-ea"/>
                          <a:cs typeface="+mn-ea"/>
                          <a:sym typeface="+mn-lt"/>
                        </a:rPr>
                        <a:t>”时转移</a:t>
                      </a:r>
                    </a:p>
                  </a:txBody>
                  <a:tcPr marL="68154" marR="68154" marT="0" marB="0" anchor="ctr">
                    <a:solidFill>
                      <a:schemeClr val="accent1">
                        <a:lumMod val="20000"/>
                        <a:lumOff val="80000"/>
                      </a:schemeClr>
                    </a:solidFill>
                  </a:tcPr>
                </a:tc>
                <a:extLst>
                  <a:ext uri="{0D108BD9-81ED-4DB2-BD59-A6C34878D82A}">
                    <a16:rowId xmlns:a16="http://schemas.microsoft.com/office/drawing/2014/main" val="10009"/>
                  </a:ext>
                </a:extLst>
              </a:tr>
              <a:tr h="301091">
                <a:tc>
                  <a:txBody>
                    <a:bodyPr/>
                    <a:lstStyle/>
                    <a:p>
                      <a:pPr indent="127000" algn="ctr">
                        <a:lnSpc>
                          <a:spcPct val="100000"/>
                        </a:lnSpc>
                        <a:spcAft>
                          <a:spcPts val="0"/>
                        </a:spcAft>
                      </a:pPr>
                      <a:r>
                        <a:rPr lang="en-US" sz="2000" b="1" kern="100" dirty="0">
                          <a:solidFill>
                            <a:srgbClr val="FF0000"/>
                          </a:solidFill>
                          <a:latin typeface="+mn-lt"/>
                          <a:ea typeface="+mn-ea"/>
                          <a:cs typeface="+mn-ea"/>
                          <a:sym typeface="+mn-lt"/>
                        </a:rPr>
                        <a:t>JNP/JPO </a:t>
                      </a:r>
                      <a:r>
                        <a:rPr lang="en-US" sz="2000" b="1" kern="100" dirty="0">
                          <a:latin typeface="+mn-lt"/>
                          <a:ea typeface="+mn-ea"/>
                          <a:cs typeface="+mn-ea"/>
                          <a:sym typeface="+mn-lt"/>
                        </a:rPr>
                        <a:t>DEST</a:t>
                      </a: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en-US" sz="2000" b="1" kern="100" dirty="0">
                          <a:latin typeface="+mn-lt"/>
                          <a:ea typeface="+mn-ea"/>
                          <a:cs typeface="+mn-ea"/>
                          <a:sym typeface="+mn-lt"/>
                        </a:rPr>
                        <a:t>PF = 0</a:t>
                      </a:r>
                    </a:p>
                  </a:txBody>
                  <a:tcPr marL="68154" marR="68154" marT="0" marB="0" anchor="ctr">
                    <a:solidFill>
                      <a:schemeClr val="accent1">
                        <a:lumMod val="20000"/>
                        <a:lumOff val="80000"/>
                      </a:schemeClr>
                    </a:solidFill>
                  </a:tcPr>
                </a:tc>
                <a:tc>
                  <a:txBody>
                    <a:bodyPr/>
                    <a:lstStyle/>
                    <a:p>
                      <a:pPr indent="127000" algn="ctr">
                        <a:lnSpc>
                          <a:spcPct val="100000"/>
                        </a:lnSpc>
                        <a:spcAft>
                          <a:spcPts val="0"/>
                        </a:spcAft>
                      </a:pPr>
                      <a:r>
                        <a:rPr lang="zh-CN" sz="2000" b="1" kern="100" dirty="0">
                          <a:latin typeface="+mn-lt"/>
                          <a:ea typeface="+mn-ea"/>
                          <a:cs typeface="+mn-ea"/>
                          <a:sym typeface="+mn-lt"/>
                        </a:rPr>
                        <a:t>有奇数个“</a:t>
                      </a:r>
                      <a:r>
                        <a:rPr lang="en-US" sz="2000" b="1" kern="100" dirty="0">
                          <a:latin typeface="+mn-lt"/>
                          <a:ea typeface="+mn-ea"/>
                          <a:cs typeface="+mn-ea"/>
                          <a:sym typeface="+mn-lt"/>
                        </a:rPr>
                        <a:t>1</a:t>
                      </a:r>
                      <a:r>
                        <a:rPr lang="zh-CN" sz="2000" b="1" kern="100" dirty="0">
                          <a:latin typeface="+mn-lt"/>
                          <a:ea typeface="+mn-ea"/>
                          <a:cs typeface="+mn-ea"/>
                          <a:sym typeface="+mn-lt"/>
                        </a:rPr>
                        <a:t>”时转移</a:t>
                      </a:r>
                    </a:p>
                  </a:txBody>
                  <a:tcPr marL="68154" marR="68154" marT="0" marB="0" anchor="ctr">
                    <a:solidFill>
                      <a:schemeClr val="accent1">
                        <a:lumMod val="20000"/>
                        <a:lumOff val="80000"/>
                      </a:schemeClr>
                    </a:solidFill>
                  </a:tcPr>
                </a:tc>
                <a:extLst>
                  <a:ext uri="{0D108BD9-81ED-4DB2-BD59-A6C34878D82A}">
                    <a16:rowId xmlns:a16="http://schemas.microsoft.com/office/drawing/2014/main" val="10010"/>
                  </a:ext>
                </a:extLst>
              </a:tr>
            </a:tbl>
          </a:graphicData>
        </a:graphic>
      </p:graphicFrame>
      <p:sp>
        <p:nvSpPr>
          <p:cNvPr id="8" name="灯片编号占位符 7">
            <a:extLst>
              <a:ext uri="{FF2B5EF4-FFF2-40B4-BE49-F238E27FC236}">
                <a16:creationId xmlns:a16="http://schemas.microsoft.com/office/drawing/2014/main" id="{EB796B82-CC22-440C-B98D-969F01F81BA5}"/>
              </a:ext>
            </a:extLst>
          </p:cNvPr>
          <p:cNvSpPr>
            <a:spLocks noGrp="1"/>
          </p:cNvSpPr>
          <p:nvPr>
            <p:ph type="sldNum" sz="quarter" idx="12"/>
          </p:nvPr>
        </p:nvSpPr>
        <p:spPr/>
        <p:txBody>
          <a:bodyPr/>
          <a:lstStyle/>
          <a:p>
            <a:pPr algn="r"/>
            <a:fld id="{16F781C4-B8D4-4498-9C49-C9A9BB9F3E73}" type="slidenum">
              <a:rPr lang="zh-CN" altLang="en-US" smtClean="0"/>
              <a:pPr algn="r"/>
              <a:t>98</a:t>
            </a:fld>
            <a:endParaRPr lang="zh-CN" altLang="en-US" dirty="0"/>
          </a:p>
        </p:txBody>
      </p:sp>
    </p:spTree>
    <p:extLst>
      <p:ext uri="{BB962C8B-B14F-4D97-AF65-F5344CB8AC3E}">
        <p14:creationId xmlns:p14="http://schemas.microsoft.com/office/powerpoint/2010/main" val="209430492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第二章 汇编语言</a:t>
            </a:r>
          </a:p>
        </p:txBody>
      </p:sp>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根据单个标志位的状态判断转移的指令</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a:t>
            </a:r>
            <a:r>
              <a:rPr lang="en-US" altLang="zh-CN" sz="2800" b="1" dirty="0">
                <a:solidFill>
                  <a:srgbClr val="C00000"/>
                </a:solidFill>
                <a:cs typeface="+mn-ea"/>
                <a:sym typeface="+mn-lt"/>
              </a:rPr>
              <a:t>x86</a:t>
            </a:r>
            <a:r>
              <a:rPr lang="zh-CN" altLang="en-US" sz="2800" b="1" dirty="0">
                <a:solidFill>
                  <a:srgbClr val="C00000"/>
                </a:solidFill>
                <a:cs typeface="+mn-ea"/>
                <a:sym typeface="+mn-lt"/>
              </a:rPr>
              <a:t>指令集 </a:t>
            </a:r>
            <a:r>
              <a:rPr lang="en-US" altLang="zh-CN" sz="2800" b="1" dirty="0">
                <a:solidFill>
                  <a:srgbClr val="C00000"/>
                </a:solidFill>
                <a:cs typeface="+mn-ea"/>
                <a:sym typeface="+mn-lt"/>
              </a:rPr>
              <a:t>— </a:t>
            </a:r>
            <a:r>
              <a:rPr lang="zh-CN" altLang="en-US" sz="2800" b="1" dirty="0">
                <a:solidFill>
                  <a:srgbClr val="C00000"/>
                </a:solidFill>
                <a:cs typeface="+mn-ea"/>
                <a:sym typeface="+mn-lt"/>
              </a:rPr>
              <a:t>控制转移指令</a:t>
            </a:r>
            <a:endParaRPr lang="en-US" altLang="zh-CN" sz="2800" b="1" dirty="0">
              <a:solidFill>
                <a:srgbClr val="C00000"/>
              </a:solidFill>
              <a:cs typeface="+mn-ea"/>
              <a:sym typeface="+mn-lt"/>
            </a:endParaRPr>
          </a:p>
        </p:txBody>
      </p:sp>
      <p:sp>
        <p:nvSpPr>
          <p:cNvPr id="2" name="矩形 1">
            <a:extLst>
              <a:ext uri="{FF2B5EF4-FFF2-40B4-BE49-F238E27FC236}">
                <a16:creationId xmlns:a16="http://schemas.microsoft.com/office/drawing/2014/main" id="{5C647A63-491C-42F9-93ED-F550E2F2DF1C}"/>
              </a:ext>
            </a:extLst>
          </p:cNvPr>
          <p:cNvSpPr/>
          <p:nvPr/>
        </p:nvSpPr>
        <p:spPr>
          <a:xfrm>
            <a:off x="1640632" y="2084070"/>
            <a:ext cx="7272808" cy="4801314"/>
          </a:xfrm>
          <a:prstGeom prst="rect">
            <a:avLst/>
          </a:prstGeom>
        </p:spPr>
        <p:txBody>
          <a:bodyPr wrap="square">
            <a:spAutoFit/>
          </a:bodyPr>
          <a:lstStyle/>
          <a:p>
            <a:r>
              <a:rPr lang="zh-CN" altLang="en-US" dirty="0">
                <a:cs typeface="+mn-ea"/>
                <a:sym typeface="+mn-lt"/>
              </a:rPr>
              <a:t>         </a:t>
            </a:r>
            <a:r>
              <a:rPr lang="zh-CN" altLang="en-US" dirty="0">
                <a:solidFill>
                  <a:srgbClr val="0000FF"/>
                </a:solidFill>
                <a:cs typeface="+mn-ea"/>
                <a:sym typeface="+mn-lt"/>
              </a:rPr>
              <a:t>opcode</a:t>
            </a:r>
            <a:r>
              <a:rPr lang="zh-CN" altLang="en-US" dirty="0">
                <a:cs typeface="+mn-ea"/>
                <a:sym typeface="+mn-lt"/>
              </a:rPr>
              <a:t>                         </a:t>
            </a:r>
            <a:r>
              <a:rPr lang="zh-CN" altLang="en-US" dirty="0">
                <a:solidFill>
                  <a:srgbClr val="FF0000"/>
                </a:solidFill>
                <a:cs typeface="+mn-ea"/>
                <a:sym typeface="+mn-lt"/>
              </a:rPr>
              <a:t> asm </a:t>
            </a:r>
            <a:r>
              <a:rPr lang="zh-CN" altLang="en-US" dirty="0">
                <a:cs typeface="+mn-ea"/>
                <a:sym typeface="+mn-lt"/>
              </a:rPr>
              <a:t>                           </a:t>
            </a:r>
          </a:p>
          <a:p>
            <a:r>
              <a:rPr lang="zh-CN" altLang="en-US" dirty="0">
                <a:cs typeface="+mn-ea"/>
                <a:sym typeface="+mn-lt"/>
              </a:rPr>
              <a:t>         0x70  </a:t>
            </a:r>
            <a:r>
              <a:rPr lang="en-US" altLang="zh-CN" dirty="0">
                <a:cs typeface="+mn-ea"/>
                <a:sym typeface="+mn-lt"/>
              </a:rPr>
              <a:t>…</a:t>
            </a:r>
            <a:r>
              <a:rPr lang="zh-CN" altLang="en-US" dirty="0">
                <a:cs typeface="+mn-ea"/>
                <a:sym typeface="+mn-lt"/>
              </a:rPr>
              <a:t>                         J</a:t>
            </a:r>
            <a:r>
              <a:rPr lang="en-US" altLang="zh-CN" dirty="0">
                <a:cs typeface="+mn-ea"/>
                <a:sym typeface="+mn-lt"/>
              </a:rPr>
              <a:t>O</a:t>
            </a:r>
            <a:r>
              <a:rPr lang="zh-CN" altLang="en-US" dirty="0">
                <a:cs typeface="+mn-ea"/>
                <a:sym typeface="+mn-lt"/>
              </a:rPr>
              <a:t>  </a:t>
            </a:r>
            <a:r>
              <a:rPr lang="en-US" altLang="zh-CN" dirty="0">
                <a:cs typeface="+mn-ea"/>
                <a:sym typeface="+mn-lt"/>
              </a:rPr>
              <a:t>…</a:t>
            </a:r>
            <a:r>
              <a:rPr lang="zh-CN" altLang="en-US" dirty="0">
                <a:cs typeface="+mn-ea"/>
                <a:sym typeface="+mn-lt"/>
              </a:rPr>
              <a:t>        </a:t>
            </a:r>
          </a:p>
          <a:p>
            <a:r>
              <a:rPr lang="zh-CN" altLang="en-US" dirty="0">
                <a:cs typeface="+mn-ea"/>
                <a:sym typeface="+mn-lt"/>
              </a:rPr>
              <a:t>         0x71  ...                         J</a:t>
            </a:r>
            <a:r>
              <a:rPr lang="en-US" altLang="zh-CN" dirty="0">
                <a:cs typeface="+mn-ea"/>
                <a:sym typeface="+mn-lt"/>
              </a:rPr>
              <a:t>NO</a:t>
            </a:r>
            <a:r>
              <a:rPr lang="zh-CN" altLang="en-US" dirty="0">
                <a:cs typeface="+mn-ea"/>
                <a:sym typeface="+mn-lt"/>
              </a:rPr>
              <a:t> ...                    </a:t>
            </a:r>
          </a:p>
          <a:p>
            <a:r>
              <a:rPr lang="zh-CN" altLang="en-US" dirty="0">
                <a:cs typeface="+mn-ea"/>
                <a:sym typeface="+mn-lt"/>
              </a:rPr>
              <a:t>         0x72  ...                         J</a:t>
            </a:r>
            <a:r>
              <a:rPr lang="en-US" altLang="zh-CN" dirty="0">
                <a:cs typeface="+mn-ea"/>
                <a:sym typeface="+mn-lt"/>
              </a:rPr>
              <a:t>B</a:t>
            </a:r>
            <a:r>
              <a:rPr lang="zh-CN" altLang="en-US" dirty="0">
                <a:cs typeface="+mn-ea"/>
                <a:sym typeface="+mn-lt"/>
              </a:rPr>
              <a:t>  ...                        </a:t>
            </a:r>
          </a:p>
          <a:p>
            <a:r>
              <a:rPr lang="zh-CN" altLang="en-US" dirty="0">
                <a:cs typeface="+mn-ea"/>
                <a:sym typeface="+mn-lt"/>
              </a:rPr>
              <a:t>         0x73  ...                         </a:t>
            </a:r>
            <a:r>
              <a:rPr lang="en-US" altLang="zh-CN" dirty="0">
                <a:cs typeface="+mn-ea"/>
                <a:sym typeface="+mn-lt"/>
              </a:rPr>
              <a:t>JAE</a:t>
            </a:r>
            <a:r>
              <a:rPr lang="zh-CN" altLang="en-US" dirty="0">
                <a:cs typeface="+mn-ea"/>
                <a:sym typeface="+mn-lt"/>
              </a:rPr>
              <a:t> ...                        </a:t>
            </a:r>
          </a:p>
          <a:p>
            <a:r>
              <a:rPr lang="zh-CN" altLang="en-US" dirty="0">
                <a:cs typeface="+mn-ea"/>
                <a:sym typeface="+mn-lt"/>
              </a:rPr>
              <a:t>         </a:t>
            </a:r>
            <a:r>
              <a:rPr lang="zh-CN" altLang="en-US" dirty="0">
                <a:highlight>
                  <a:srgbClr val="C0C0C0"/>
                </a:highlight>
                <a:cs typeface="+mn-ea"/>
                <a:sym typeface="+mn-lt"/>
              </a:rPr>
              <a:t>0x74  ...                         J</a:t>
            </a:r>
            <a:r>
              <a:rPr lang="en-US" altLang="zh-CN" dirty="0">
                <a:highlight>
                  <a:srgbClr val="C0C0C0"/>
                </a:highlight>
                <a:cs typeface="+mn-ea"/>
                <a:sym typeface="+mn-lt"/>
              </a:rPr>
              <a:t>E/JZ</a:t>
            </a:r>
            <a:r>
              <a:rPr lang="zh-CN" altLang="en-US" dirty="0">
                <a:highlight>
                  <a:srgbClr val="C0C0C0"/>
                </a:highlight>
                <a:cs typeface="+mn-ea"/>
                <a:sym typeface="+mn-lt"/>
              </a:rPr>
              <a:t>  </a:t>
            </a:r>
            <a:r>
              <a:rPr lang="zh-CN" altLang="en-US" dirty="0">
                <a:cs typeface="+mn-ea"/>
                <a:sym typeface="+mn-lt"/>
              </a:rPr>
              <a:t>                      </a:t>
            </a:r>
          </a:p>
          <a:p>
            <a:r>
              <a:rPr lang="zh-CN" altLang="en-US" dirty="0">
                <a:cs typeface="+mn-ea"/>
                <a:sym typeface="+mn-lt"/>
              </a:rPr>
              <a:t>        </a:t>
            </a:r>
            <a:r>
              <a:rPr lang="zh-CN" altLang="en-US" dirty="0">
                <a:highlight>
                  <a:srgbClr val="FFFF00"/>
                </a:highlight>
                <a:cs typeface="+mn-ea"/>
                <a:sym typeface="+mn-lt"/>
              </a:rPr>
              <a:t> 0x75  ...                         J</a:t>
            </a:r>
            <a:r>
              <a:rPr lang="en-US" altLang="zh-CN" dirty="0">
                <a:highlight>
                  <a:srgbClr val="FFFF00"/>
                </a:highlight>
                <a:cs typeface="+mn-ea"/>
                <a:sym typeface="+mn-lt"/>
              </a:rPr>
              <a:t>NE/JNZ</a:t>
            </a:r>
            <a:r>
              <a:rPr lang="zh-CN" altLang="en-US" dirty="0">
                <a:highlight>
                  <a:srgbClr val="FFFF00"/>
                </a:highlight>
                <a:cs typeface="+mn-ea"/>
                <a:sym typeface="+mn-lt"/>
              </a:rPr>
              <a:t>  </a:t>
            </a:r>
            <a:r>
              <a:rPr lang="zh-CN" altLang="en-US" dirty="0">
                <a:cs typeface="+mn-ea"/>
                <a:sym typeface="+mn-lt"/>
              </a:rPr>
              <a:t>                      </a:t>
            </a:r>
          </a:p>
          <a:p>
            <a:r>
              <a:rPr lang="zh-CN" altLang="en-US" dirty="0">
                <a:cs typeface="+mn-ea"/>
                <a:sym typeface="+mn-lt"/>
              </a:rPr>
              <a:t>         0x76  ...                         J</a:t>
            </a:r>
            <a:r>
              <a:rPr lang="en-US" altLang="zh-CN" dirty="0">
                <a:cs typeface="+mn-ea"/>
                <a:sym typeface="+mn-lt"/>
              </a:rPr>
              <a:t>BE</a:t>
            </a:r>
            <a:r>
              <a:rPr lang="zh-CN" altLang="en-US" dirty="0">
                <a:cs typeface="+mn-ea"/>
                <a:sym typeface="+mn-lt"/>
              </a:rPr>
              <a:t> ...                        </a:t>
            </a:r>
          </a:p>
          <a:p>
            <a:r>
              <a:rPr lang="zh-CN" altLang="en-US" dirty="0">
                <a:cs typeface="+mn-ea"/>
                <a:sym typeface="+mn-lt"/>
              </a:rPr>
              <a:t>         0x77  ...                         J</a:t>
            </a:r>
            <a:r>
              <a:rPr lang="en-US" altLang="zh-CN" dirty="0">
                <a:cs typeface="+mn-ea"/>
                <a:sym typeface="+mn-lt"/>
              </a:rPr>
              <a:t>A</a:t>
            </a:r>
            <a:r>
              <a:rPr lang="zh-CN" altLang="en-US" dirty="0">
                <a:cs typeface="+mn-ea"/>
                <a:sym typeface="+mn-lt"/>
              </a:rPr>
              <a:t>  ...                        </a:t>
            </a:r>
          </a:p>
          <a:p>
            <a:r>
              <a:rPr lang="zh-CN" altLang="en-US" dirty="0">
                <a:cs typeface="+mn-ea"/>
                <a:sym typeface="+mn-lt"/>
              </a:rPr>
              <a:t>         0x78  ...                         J</a:t>
            </a:r>
            <a:r>
              <a:rPr lang="en-US" altLang="zh-CN" dirty="0">
                <a:cs typeface="+mn-ea"/>
                <a:sym typeface="+mn-lt"/>
              </a:rPr>
              <a:t>S</a:t>
            </a:r>
            <a:r>
              <a:rPr lang="zh-CN" altLang="en-US" dirty="0">
                <a:cs typeface="+mn-ea"/>
                <a:sym typeface="+mn-lt"/>
              </a:rPr>
              <a:t>  ...                        </a:t>
            </a:r>
          </a:p>
          <a:p>
            <a:r>
              <a:rPr lang="zh-CN" altLang="en-US" dirty="0">
                <a:cs typeface="+mn-ea"/>
                <a:sym typeface="+mn-lt"/>
              </a:rPr>
              <a:t>         0x79  ...                         J</a:t>
            </a:r>
            <a:r>
              <a:rPr lang="en-US" altLang="zh-CN" dirty="0">
                <a:cs typeface="+mn-ea"/>
                <a:sym typeface="+mn-lt"/>
              </a:rPr>
              <a:t>NS</a:t>
            </a:r>
            <a:r>
              <a:rPr lang="zh-CN" altLang="en-US" dirty="0">
                <a:cs typeface="+mn-ea"/>
                <a:sym typeface="+mn-lt"/>
              </a:rPr>
              <a:t> ...                        </a:t>
            </a:r>
          </a:p>
          <a:p>
            <a:r>
              <a:rPr lang="zh-CN" altLang="en-US" dirty="0">
                <a:cs typeface="+mn-ea"/>
                <a:sym typeface="+mn-lt"/>
              </a:rPr>
              <a:t>         0x7a  ...                         J</a:t>
            </a:r>
            <a:r>
              <a:rPr lang="en-US" altLang="zh-CN" dirty="0">
                <a:cs typeface="+mn-ea"/>
                <a:sym typeface="+mn-lt"/>
              </a:rPr>
              <a:t>P</a:t>
            </a:r>
            <a:r>
              <a:rPr lang="zh-CN" altLang="en-US" dirty="0">
                <a:cs typeface="+mn-ea"/>
                <a:sym typeface="+mn-lt"/>
              </a:rPr>
              <a:t>  ...                        </a:t>
            </a:r>
          </a:p>
          <a:p>
            <a:r>
              <a:rPr lang="zh-CN" altLang="en-US" dirty="0">
                <a:cs typeface="+mn-ea"/>
                <a:sym typeface="+mn-lt"/>
              </a:rPr>
              <a:t>         0x7b  ...                         J</a:t>
            </a:r>
            <a:r>
              <a:rPr lang="en-US" altLang="zh-CN" dirty="0">
                <a:cs typeface="+mn-ea"/>
                <a:sym typeface="+mn-lt"/>
              </a:rPr>
              <a:t>NP</a:t>
            </a:r>
            <a:r>
              <a:rPr lang="zh-CN" altLang="en-US" dirty="0">
                <a:cs typeface="+mn-ea"/>
                <a:sym typeface="+mn-lt"/>
              </a:rPr>
              <a:t> ...                        </a:t>
            </a:r>
          </a:p>
          <a:p>
            <a:r>
              <a:rPr lang="zh-CN" altLang="en-US" dirty="0">
                <a:cs typeface="+mn-ea"/>
                <a:sym typeface="+mn-lt"/>
              </a:rPr>
              <a:t>         0x7c  ...                         J</a:t>
            </a:r>
            <a:r>
              <a:rPr lang="en-US" altLang="zh-CN" dirty="0">
                <a:cs typeface="+mn-ea"/>
                <a:sym typeface="+mn-lt"/>
              </a:rPr>
              <a:t>I</a:t>
            </a:r>
            <a:r>
              <a:rPr lang="zh-CN" altLang="en-US" dirty="0">
                <a:cs typeface="+mn-ea"/>
                <a:sym typeface="+mn-lt"/>
              </a:rPr>
              <a:t>  ...                        </a:t>
            </a:r>
          </a:p>
          <a:p>
            <a:r>
              <a:rPr lang="zh-CN" altLang="en-US" dirty="0">
                <a:cs typeface="+mn-ea"/>
                <a:sym typeface="+mn-lt"/>
              </a:rPr>
              <a:t>         0x7d  ...                         J</a:t>
            </a:r>
            <a:r>
              <a:rPr lang="en-US" altLang="zh-CN" dirty="0">
                <a:cs typeface="+mn-ea"/>
                <a:sym typeface="+mn-lt"/>
              </a:rPr>
              <a:t>GE</a:t>
            </a:r>
            <a:r>
              <a:rPr lang="zh-CN" altLang="en-US" dirty="0">
                <a:cs typeface="+mn-ea"/>
                <a:sym typeface="+mn-lt"/>
              </a:rPr>
              <a:t> ...                        </a:t>
            </a:r>
          </a:p>
          <a:p>
            <a:r>
              <a:rPr lang="zh-CN" altLang="en-US" dirty="0">
                <a:cs typeface="+mn-ea"/>
                <a:sym typeface="+mn-lt"/>
              </a:rPr>
              <a:t>         0x7e  ...                         J</a:t>
            </a:r>
            <a:r>
              <a:rPr lang="en-US" altLang="zh-CN" dirty="0">
                <a:cs typeface="+mn-ea"/>
                <a:sym typeface="+mn-lt"/>
              </a:rPr>
              <a:t>LE</a:t>
            </a:r>
            <a:r>
              <a:rPr lang="zh-CN" altLang="en-US" dirty="0">
                <a:cs typeface="+mn-ea"/>
                <a:sym typeface="+mn-lt"/>
              </a:rPr>
              <a:t> ...                        </a:t>
            </a:r>
          </a:p>
          <a:p>
            <a:r>
              <a:rPr lang="zh-CN" altLang="en-US" dirty="0">
                <a:cs typeface="+mn-ea"/>
                <a:sym typeface="+mn-lt"/>
              </a:rPr>
              <a:t>         0x7f  ...                         J</a:t>
            </a:r>
            <a:r>
              <a:rPr lang="en-US" altLang="zh-CN" dirty="0">
                <a:cs typeface="+mn-ea"/>
                <a:sym typeface="+mn-lt"/>
              </a:rPr>
              <a:t>G</a:t>
            </a:r>
            <a:r>
              <a:rPr lang="zh-CN" altLang="en-US" dirty="0">
                <a:cs typeface="+mn-ea"/>
                <a:sym typeface="+mn-lt"/>
              </a:rPr>
              <a:t>  ...                        </a:t>
            </a:r>
          </a:p>
        </p:txBody>
      </p:sp>
      <p:sp>
        <p:nvSpPr>
          <p:cNvPr id="8" name="灯片编号占位符 7">
            <a:extLst>
              <a:ext uri="{FF2B5EF4-FFF2-40B4-BE49-F238E27FC236}">
                <a16:creationId xmlns:a16="http://schemas.microsoft.com/office/drawing/2014/main" id="{723A863C-45B0-4603-A5BB-F5D3BD91F451}"/>
              </a:ext>
            </a:extLst>
          </p:cNvPr>
          <p:cNvSpPr>
            <a:spLocks noGrp="1"/>
          </p:cNvSpPr>
          <p:nvPr>
            <p:ph type="sldNum" sz="quarter" idx="12"/>
          </p:nvPr>
        </p:nvSpPr>
        <p:spPr/>
        <p:txBody>
          <a:bodyPr/>
          <a:lstStyle/>
          <a:p>
            <a:pPr algn="r"/>
            <a:fld id="{16F781C4-B8D4-4498-9C49-C9A9BB9F3E73}" type="slidenum">
              <a:rPr lang="zh-CN" altLang="en-US" smtClean="0"/>
              <a:pPr algn="r"/>
              <a:t>99</a:t>
            </a:fld>
            <a:endParaRPr lang="zh-CN" altLang="en-US" dirty="0"/>
          </a:p>
        </p:txBody>
      </p:sp>
    </p:spTree>
    <p:extLst>
      <p:ext uri="{BB962C8B-B14F-4D97-AF65-F5344CB8AC3E}">
        <p14:creationId xmlns:p14="http://schemas.microsoft.com/office/powerpoint/2010/main" val="16957490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0.7|13.3"/>
</p:tagLst>
</file>

<file path=ppt/tags/tag2.xml><?xml version="1.0" encoding="utf-8"?>
<p:tagLst xmlns:a="http://schemas.openxmlformats.org/drawingml/2006/main" xmlns:r="http://schemas.openxmlformats.org/officeDocument/2006/relationships" xmlns:p="http://schemas.openxmlformats.org/presentationml/2006/main">
  <p:tag name="TIMING" val="|2.1"/>
</p:tagLst>
</file>

<file path=ppt/tags/tag3.xml><?xml version="1.0" encoding="utf-8"?>
<p:tagLst xmlns:a="http://schemas.openxmlformats.org/drawingml/2006/main" xmlns:r="http://schemas.openxmlformats.org/officeDocument/2006/relationships" xmlns:p="http://schemas.openxmlformats.org/presentationml/2006/main">
  <p:tag name="TIMING" val="|19|0.7|13.3"/>
</p:tagLst>
</file>

<file path=ppt/tags/tag4.xml><?xml version="1.0" encoding="utf-8"?>
<p:tagLst xmlns:a="http://schemas.openxmlformats.org/drawingml/2006/main" xmlns:r="http://schemas.openxmlformats.org/officeDocument/2006/relationships" xmlns:p="http://schemas.openxmlformats.org/presentationml/2006/main">
  <p:tag name="TIMING" val="|19|0.7|13.3"/>
</p:tagLst>
</file>

<file path=ppt/tags/tag5.xml><?xml version="1.0" encoding="utf-8"?>
<p:tagLst xmlns:a="http://schemas.openxmlformats.org/drawingml/2006/main" xmlns:r="http://schemas.openxmlformats.org/officeDocument/2006/relationships" xmlns:p="http://schemas.openxmlformats.org/presentationml/2006/main">
  <p:tag name="TIMING" val="|16.8|5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k5abach">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5422</TotalTime>
  <Words>11257</Words>
  <Application>Microsoft Office PowerPoint</Application>
  <PresentationFormat>A4 Paper (210x297 mm)</PresentationFormat>
  <Paragraphs>1454</Paragraphs>
  <Slides>136</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136</vt:i4>
      </vt:variant>
    </vt:vector>
  </HeadingPairs>
  <TitlesOfParts>
    <vt:vector size="152" baseType="lpstr">
      <vt:lpstr>-apple-system</vt:lpstr>
      <vt:lpstr>等线</vt:lpstr>
      <vt:lpstr>Helvetica Neue</vt:lpstr>
      <vt:lpstr>微软雅黑</vt:lpstr>
      <vt:lpstr>微软雅黑</vt:lpstr>
      <vt:lpstr>Optima-Regular</vt:lpstr>
      <vt:lpstr>PingFang SC</vt:lpstr>
      <vt:lpstr>黑体</vt:lpstr>
      <vt:lpstr>宋体</vt:lpstr>
      <vt:lpstr>Söhne</vt:lpstr>
      <vt:lpstr>system-ui</vt:lpstr>
      <vt:lpstr>Arial</vt:lpstr>
      <vt:lpstr>Calibri</vt:lpstr>
      <vt:lpstr>Cambria Math</vt:lpstr>
      <vt:lpstr>Wingdings</vt:lpstr>
      <vt:lpstr>Office 主题</vt:lpstr>
      <vt:lpstr>PowerPoint Presentation</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第二章 汇编语言</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Shengli Pan</cp:lastModifiedBy>
  <cp:revision>1413</cp:revision>
  <dcterms:created xsi:type="dcterms:W3CDTF">2018-08-29T03:17:37Z</dcterms:created>
  <dcterms:modified xsi:type="dcterms:W3CDTF">2024-03-07T07:30:26Z</dcterms:modified>
</cp:coreProperties>
</file>